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jpeg" ContentType="image/jpeg"/>
  <Default Extension="JPG" ContentType="image/.jpg"/>
  <Default Extension="png" ContentType="image/png"/>
  <Default Extension="gif" ContentType="image/gif"/>
  <Default Extension="emf" ContentType="image/x-em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78" r:id="rId3"/>
    <p:sldId id="499" r:id="rId5"/>
    <p:sldId id="500" r:id="rId6"/>
    <p:sldId id="501" r:id="rId7"/>
    <p:sldId id="502" r:id="rId8"/>
    <p:sldId id="503" r:id="rId9"/>
    <p:sldId id="504" r:id="rId10"/>
    <p:sldId id="505" r:id="rId11"/>
    <p:sldId id="379" r:id="rId12"/>
    <p:sldId id="380" r:id="rId13"/>
    <p:sldId id="381" r:id="rId14"/>
    <p:sldId id="383" r:id="rId15"/>
    <p:sldId id="569" r:id="rId16"/>
    <p:sldId id="397" r:id="rId17"/>
    <p:sldId id="398" r:id="rId18"/>
    <p:sldId id="399" r:id="rId19"/>
    <p:sldId id="400" r:id="rId20"/>
    <p:sldId id="401" r:id="rId21"/>
    <p:sldId id="402" r:id="rId22"/>
    <p:sldId id="403" r:id="rId23"/>
    <p:sldId id="404" r:id="rId24"/>
    <p:sldId id="407" r:id="rId25"/>
    <p:sldId id="408" r:id="rId26"/>
    <p:sldId id="409" r:id="rId27"/>
    <p:sldId id="410" r:id="rId28"/>
    <p:sldId id="411" r:id="rId29"/>
    <p:sldId id="412" r:id="rId30"/>
    <p:sldId id="413" r:id="rId31"/>
    <p:sldId id="414" r:id="rId32"/>
    <p:sldId id="415" r:id="rId33"/>
    <p:sldId id="416" r:id="rId34"/>
    <p:sldId id="417" r:id="rId35"/>
    <p:sldId id="418" r:id="rId36"/>
    <p:sldId id="419" r:id="rId37"/>
    <p:sldId id="420" r:id="rId38"/>
    <p:sldId id="421" r:id="rId39"/>
    <p:sldId id="422" r:id="rId40"/>
    <p:sldId id="423" r:id="rId41"/>
    <p:sldId id="424" r:id="rId42"/>
    <p:sldId id="425" r:id="rId43"/>
    <p:sldId id="426" r:id="rId44"/>
    <p:sldId id="427" r:id="rId45"/>
    <p:sldId id="428" r:id="rId46"/>
    <p:sldId id="429" r:id="rId47"/>
    <p:sldId id="430" r:id="rId48"/>
    <p:sldId id="431" r:id="rId49"/>
    <p:sldId id="432" r:id="rId50"/>
    <p:sldId id="433" r:id="rId51"/>
    <p:sldId id="434" r:id="rId52"/>
    <p:sldId id="470" r:id="rId53"/>
    <p:sldId id="436" r:id="rId54"/>
    <p:sldId id="437" r:id="rId55"/>
    <p:sldId id="438" r:id="rId56"/>
    <p:sldId id="445" r:id="rId57"/>
    <p:sldId id="446" r:id="rId58"/>
    <p:sldId id="447" r:id="rId59"/>
    <p:sldId id="448" r:id="rId60"/>
    <p:sldId id="449" r:id="rId61"/>
    <p:sldId id="450" r:id="rId62"/>
    <p:sldId id="451" r:id="rId63"/>
    <p:sldId id="453" r:id="rId64"/>
    <p:sldId id="454" r:id="rId65"/>
    <p:sldId id="455" r:id="rId66"/>
    <p:sldId id="456" r:id="rId67"/>
    <p:sldId id="457" r:id="rId68"/>
    <p:sldId id="458" r:id="rId69"/>
    <p:sldId id="463" r:id="rId70"/>
    <p:sldId id="459" r:id="rId71"/>
    <p:sldId id="460" r:id="rId72"/>
    <p:sldId id="461" r:id="rId73"/>
  </p:sldIdLst>
  <p:sldSz cx="9144000" cy="6858000" type="screen4x3"/>
  <p:notesSz cx="6858000" cy="9144000"/>
  <p:custDataLst>
    <p:tags r:id="rId78"/>
  </p:custDataLst>
  <p:defaultTextStyle>
    <a:defPPr>
      <a:defRPr lang="zh-CN"/>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88"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t" initials="i"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6" d="100"/>
          <a:sy n="66" d="100"/>
        </p:scale>
        <p:origin x="-636" y="-114"/>
      </p:cViewPr>
      <p:guideLst>
        <p:guide orient="horz" pos="2188"/>
        <p:guide pos="2880"/>
      </p:guideLst>
    </p:cSldViewPr>
  </p:slideViewPr>
  <p:notesTextViewPr>
    <p:cViewPr>
      <p:scale>
        <a:sx n="100" d="100"/>
        <a:sy n="100" d="100"/>
      </p:scale>
      <p:origin x="0" y="0"/>
    </p:cViewPr>
  </p:notesText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8" Type="http://schemas.openxmlformats.org/officeDocument/2006/relationships/tags" Target="tags/tag1.xml"/><Relationship Id="rId77" Type="http://schemas.openxmlformats.org/officeDocument/2006/relationships/commentAuthors" Target="commentAuthors.xml"/><Relationship Id="rId76" Type="http://schemas.openxmlformats.org/officeDocument/2006/relationships/tableStyles" Target="tableStyles.xml"/><Relationship Id="rId75" Type="http://schemas.openxmlformats.org/officeDocument/2006/relationships/viewProps" Target="viewProps.xml"/><Relationship Id="rId74" Type="http://schemas.openxmlformats.org/officeDocument/2006/relationships/presProps" Target="presProps.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1-05-30T14:24:12.390" idx="3">
    <p:pos x="10" y="10"/>
    <p:text>双向逆变器</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71.wmf"/><Relationship Id="rId1" Type="http://schemas.openxmlformats.org/officeDocument/2006/relationships/image" Target="../media/image6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6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Rectangle 2"/>
          <p:cNvSpPr>
            <a:spLocks noGrp="1"/>
          </p:cNvSpPr>
          <p:nvPr>
            <p:ph type="hdr" sz="quarter"/>
          </p:nvPr>
        </p:nvSpPr>
        <p:spPr>
          <a:xfrm>
            <a:off x="0" y="0"/>
            <a:ext cx="2971800" cy="457200"/>
          </a:xfrm>
          <a:prstGeom prst="rect">
            <a:avLst/>
          </a:prstGeom>
          <a:noFill/>
          <a:ln w="9525">
            <a:noFill/>
            <a:miter/>
          </a:ln>
        </p:spPr>
        <p:txBody>
          <a:bodyPr/>
          <a:lstStyle>
            <a:lvl1pPr>
              <a:defRPr sz="1200" noProof="1" dirty="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5" name="Rectangle 3"/>
          <p:cNvSpPr>
            <a:spLocks noGrp="1"/>
          </p:cNvSpPr>
          <p:nvPr>
            <p:ph type="dt" idx="1"/>
          </p:nvPr>
        </p:nvSpPr>
        <p:spPr>
          <a:xfrm>
            <a:off x="3884613" y="0"/>
            <a:ext cx="2971800" cy="457200"/>
          </a:xfrm>
          <a:prstGeom prst="rect">
            <a:avLst/>
          </a:prstGeom>
          <a:noFill/>
          <a:ln w="9525">
            <a:noFill/>
            <a:miter/>
          </a:ln>
        </p:spPr>
        <p:txBody>
          <a:bodyPr/>
          <a:lstStyle>
            <a:lvl1pPr algn="r">
              <a:defRPr sz="1200" noProof="1" dirty="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6" name="Rectangle 4"/>
          <p:cNvSpPr>
            <a:spLocks noGrp="1"/>
          </p:cNvSpPr>
          <p:nvPr>
            <p:ph type="sldImg"/>
          </p:nvPr>
        </p:nvSpPr>
        <p:spPr>
          <a:xfrm>
            <a:off x="1143000" y="685800"/>
            <a:ext cx="4572000" cy="3429000"/>
          </a:xfrm>
          <a:prstGeom prst="rect">
            <a:avLst/>
          </a:prstGeom>
          <a:noFill/>
          <a:ln w="9525">
            <a:noFill/>
          </a:ln>
        </p:spPr>
      </p:sp>
      <p:sp>
        <p:nvSpPr>
          <p:cNvPr id="3077" name="Rectangle 5"/>
          <p:cNvSpPr>
            <a:spLocks noGrp="1" noChangeArrowheads="1"/>
          </p:cNvSpPr>
          <p:nvPr>
            <p:ph type="body" sz="quarter" idx="4294967295"/>
          </p:nvPr>
        </p:nvSpPr>
        <p:spPr bwMode="auto">
          <a:xfrm>
            <a:off x="685800" y="4343400"/>
            <a:ext cx="5486400" cy="4114800"/>
          </a:xfrm>
          <a:prstGeom prst="rect">
            <a:avLst/>
          </a:prstGeom>
          <a:noFill/>
          <a:ln w="9525">
            <a:noFill/>
            <a:miter lim="800000"/>
          </a:ln>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3078" name="Rectangle 6"/>
          <p:cNvSpPr>
            <a:spLocks noGrp="1"/>
          </p:cNvSpPr>
          <p:nvPr>
            <p:ph type="ftr" sz="quarter" idx="4"/>
          </p:nvPr>
        </p:nvSpPr>
        <p:spPr>
          <a:xfrm>
            <a:off x="0" y="8685213"/>
            <a:ext cx="2971800" cy="457200"/>
          </a:xfrm>
          <a:prstGeom prst="rect">
            <a:avLst/>
          </a:prstGeom>
          <a:noFill/>
          <a:ln w="9525">
            <a:noFill/>
            <a:miter/>
          </a:ln>
        </p:spPr>
        <p:txBody>
          <a:bodyPr anchor="b"/>
          <a:lstStyle>
            <a:lvl1pPr>
              <a:defRPr sz="1200" noProof="1" dirty="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9" name="Rectangle 7"/>
          <p:cNvSpPr>
            <a:spLocks noGrp="1"/>
          </p:cNvSpPr>
          <p:nvPr>
            <p:ph type="sldNum" sz="quarter" idx="5"/>
          </p:nvPr>
        </p:nvSpPr>
        <p:spPr>
          <a:xfrm>
            <a:off x="3884613" y="8685213"/>
            <a:ext cx="2971800" cy="457200"/>
          </a:xfrm>
          <a:prstGeom prst="rect">
            <a:avLst/>
          </a:prstGeom>
          <a:noFill/>
          <a:ln w="9525">
            <a:noFill/>
            <a:miter/>
          </a:ln>
        </p:spPr>
        <p:txBody>
          <a:bodyPr vert="horz" wrap="square" lIns="91440" tIns="45720" rIns="91440" bIns="45720" numCol="1" anchor="b" anchorCtr="0" compatLnSpc="1"/>
          <a:p>
            <a:pPr lvl="0" algn="r" eaLnBrk="1" fontAlgn="base" hangingPunct="1"/>
            <a:fld id="{9A0DB2DC-4C9A-4742-B13C-FB6460FD3503}" type="slidenum">
              <a:rPr lang="en-US" altLang="zh-CN" sz="1200" strike="noStrike" noProof="1" dirty="0">
                <a:latin typeface="Arial" panose="020B0604020202020204" pitchFamily="34" charset="0"/>
                <a:ea typeface="宋体" panose="02010600030101010101" pitchFamily="2" charset="-122"/>
                <a:cs typeface="+mn-cs"/>
              </a:rPr>
            </a:fld>
            <a:endParaRPr lang="en-US" altLang="zh-CN" sz="1200" strike="noStrike" noProof="1"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lvl="1" algn="l" rtl="0" eaLnBrk="0" fontAlgn="base" hangingPunct="0">
      <a:spcBef>
        <a:spcPct val="30000"/>
      </a:spcBef>
      <a:spcAft>
        <a:spcPct val="0"/>
      </a:spcAft>
      <a:defRPr sz="1200" kern="1200">
        <a:solidFill>
          <a:schemeClr val="tx1"/>
        </a:solidFill>
        <a:latin typeface="+mn-lt"/>
        <a:ea typeface="+mn-ea"/>
        <a:cs typeface="+mn-cs"/>
      </a:defRPr>
    </a:lvl2pPr>
    <a:lvl3pPr marL="914400" lvl="2" algn="l" rtl="0" eaLnBrk="0" fontAlgn="base" hangingPunct="0">
      <a:spcBef>
        <a:spcPct val="30000"/>
      </a:spcBef>
      <a:spcAft>
        <a:spcPct val="0"/>
      </a:spcAft>
      <a:defRPr sz="1200" kern="1200">
        <a:solidFill>
          <a:schemeClr val="tx1"/>
        </a:solidFill>
        <a:latin typeface="+mn-lt"/>
        <a:ea typeface="+mn-ea"/>
        <a:cs typeface="+mn-cs"/>
      </a:defRPr>
    </a:lvl3pPr>
    <a:lvl4pPr marL="1371600" lvl="3" algn="l" rtl="0" eaLnBrk="0" fontAlgn="base" hangingPunct="0">
      <a:spcBef>
        <a:spcPct val="30000"/>
      </a:spcBef>
      <a:spcAft>
        <a:spcPct val="0"/>
      </a:spcAft>
      <a:defRPr sz="1200" kern="1200">
        <a:solidFill>
          <a:schemeClr val="tx1"/>
        </a:solidFill>
        <a:latin typeface="+mn-lt"/>
        <a:ea typeface="+mn-ea"/>
        <a:cs typeface="+mn-cs"/>
      </a:defRPr>
    </a:lvl4pPr>
    <a:lvl5pPr marL="1828800" lvl="4" algn="l" rtl="0" eaLnBrk="0" fontAlgn="base" hangingPunct="0">
      <a:spcBef>
        <a:spcPct val="30000"/>
      </a:spcBef>
      <a:spcAft>
        <a:spcPct val="0"/>
      </a:spcAft>
      <a:defRPr sz="1200" kern="1200">
        <a:solidFill>
          <a:schemeClr val="tx1"/>
        </a:solidFill>
        <a:latin typeface="+mn-lt"/>
        <a:ea typeface="+mn-ea"/>
        <a:cs typeface="+mn-cs"/>
      </a:defRPr>
    </a:lvl5pPr>
    <a:lvl6pPr marL="2286000" lvl="5" indent="0" algn="l" defTabSz="914400" eaLnBrk="0" fontAlgn="base" latinLnBrk="0" hangingPunct="0">
      <a:spcBef>
        <a:spcPct val="30000"/>
      </a:spcBef>
      <a:spcAft>
        <a:spcPct val="0"/>
      </a:spcAft>
      <a:buNone/>
      <a:defRPr sz="1200" b="0" i="0" u="none" kern="1200" baseline="0">
        <a:solidFill>
          <a:schemeClr val="tx1"/>
        </a:solidFill>
        <a:latin typeface="+mn-lt"/>
        <a:ea typeface="+mn-ea"/>
        <a:cs typeface="+mn-cs"/>
      </a:defRPr>
    </a:lvl6pPr>
    <a:lvl7pPr marL="2743200" lvl="6" indent="0" algn="l" defTabSz="914400" eaLnBrk="0" fontAlgn="base" latinLnBrk="0" hangingPunct="0">
      <a:spcBef>
        <a:spcPct val="30000"/>
      </a:spcBef>
      <a:spcAft>
        <a:spcPct val="0"/>
      </a:spcAft>
      <a:buNone/>
      <a:defRPr sz="1200" b="0" i="0" u="none" kern="1200" baseline="0">
        <a:solidFill>
          <a:schemeClr val="tx1"/>
        </a:solidFill>
        <a:latin typeface="+mn-lt"/>
        <a:ea typeface="+mn-ea"/>
        <a:cs typeface="+mn-cs"/>
      </a:defRPr>
    </a:lvl7pPr>
    <a:lvl8pPr marL="3200400" lvl="7" indent="0" algn="l" defTabSz="914400" eaLnBrk="0" fontAlgn="base" latinLnBrk="0" hangingPunct="0">
      <a:spcBef>
        <a:spcPct val="30000"/>
      </a:spcBef>
      <a:spcAft>
        <a:spcPct val="0"/>
      </a:spcAft>
      <a:buNone/>
      <a:defRPr sz="1200" b="0" i="0" u="none" kern="1200" baseline="0">
        <a:solidFill>
          <a:schemeClr val="tx1"/>
        </a:solidFill>
        <a:latin typeface="+mn-lt"/>
        <a:ea typeface="+mn-ea"/>
        <a:cs typeface="+mn-cs"/>
      </a:defRPr>
    </a:lvl8pPr>
    <a:lvl9pPr marL="3657600" lvl="8" indent="0" algn="l" defTabSz="914400" eaLnBrk="0" fontAlgn="base" latinLnBrk="0" hangingPunct="0">
      <a:spcBef>
        <a:spcPct val="30000"/>
      </a:spcBef>
      <a:spcAft>
        <a:spcPct val="0"/>
      </a:spcAft>
      <a:buNone/>
      <a:defRPr sz="1200" b="0" i="0" u="none" kern="1200" baseline="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p:nvPr>
        </p:nvSpPr>
        <p:spPr/>
      </p:sp>
      <p:sp>
        <p:nvSpPr>
          <p:cNvPr id="3" name="文本占位符 2"/>
          <p:cNvSpPr>
            <a:spLocks noGrp="1"/>
          </p:cNvSpPr>
          <p:nvPr>
            <p:ph type="body" idx="4294967295"/>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37890" name="Rectangle 7"/>
          <p:cNvSpPr txBox="1">
            <a:spLocks noGrp="1"/>
          </p:cNvSpPr>
          <p:nvPr/>
        </p:nvSpPr>
        <p:spPr>
          <a:xfrm>
            <a:off x="3884613" y="8685213"/>
            <a:ext cx="2973387" cy="457200"/>
          </a:xfrm>
          <a:prstGeom prst="rect">
            <a:avLst/>
          </a:prstGeom>
          <a:noFill/>
          <a:ln w="9525">
            <a:noFill/>
          </a:ln>
        </p:spPr>
        <p:txBody>
          <a:bodyPr anchor="b" anchorCtr="0"/>
          <a:p>
            <a:pPr lvl="0" indent="0" algn="r">
              <a:spcBef>
                <a:spcPct val="20000"/>
              </a:spcBef>
            </a:pPr>
            <a:fld id="{9A0DB2DC-4C9A-4742-B13C-FB6460FD3503}" type="slidenum">
              <a:rPr lang="en-US" altLang="zh-CN" sz="1200" dirty="0">
                <a:latin typeface="Times New Roman" panose="02020603050405020304" pitchFamily="18" charset="0"/>
              </a:rPr>
            </a:fld>
            <a:endParaRPr lang="en-US" altLang="zh-CN" sz="1200" dirty="0">
              <a:latin typeface="Times New Roman" panose="02020603050405020304" pitchFamily="18" charset="0"/>
            </a:endParaRPr>
          </a:p>
        </p:txBody>
      </p:sp>
      <p:sp>
        <p:nvSpPr>
          <p:cNvPr id="37891" name="Rectangle 2"/>
          <p:cNvSpPr>
            <a:spLocks noGrp="1" noTextEdit="1"/>
          </p:cNvSpPr>
          <p:nvPr>
            <p:ph type="sldImg"/>
          </p:nvPr>
        </p:nvSpPr>
        <p:spPr>
          <a:xfrm>
            <a:off x="1141413" y="684213"/>
            <a:ext cx="4572000" cy="3429000"/>
          </a:xfrm>
          <a:solidFill>
            <a:srgbClr val="FFFFFF"/>
          </a:solidFill>
          <a:ln>
            <a:solidFill>
              <a:srgbClr val="000000"/>
            </a:solidFill>
            <a:miter/>
          </a:ln>
        </p:spPr>
      </p:sp>
      <p:sp>
        <p:nvSpPr>
          <p:cNvPr id="37892" name="Rectangle 3"/>
          <p:cNvSpPr>
            <a:spLocks noGrp="1"/>
          </p:cNvSpPr>
          <p:nvPr>
            <p:ph type="body"/>
          </p:nvPr>
        </p:nvSpPr>
        <p:spPr>
          <a:xfrm>
            <a:off x="912813" y="4341813"/>
            <a:ext cx="5029200" cy="4114800"/>
          </a:xfrm>
        </p:spPr>
        <p:txBody>
          <a:bodyPr wrap="square" lIns="91440" tIns="45720" rIns="91440" bIns="45720" anchor="t" anchorCtr="0"/>
          <a:p>
            <a:pPr lvl="0" eaLnBrk="1" hangingPunct="1"/>
            <a:r>
              <a:rPr lang="zh-CN" altLang="en-US" dirty="0"/>
              <a:t>后备式是静止式</a:t>
            </a:r>
            <a:r>
              <a:rPr lang="en-US" altLang="zh-CN" dirty="0"/>
              <a:t>UPS</a:t>
            </a:r>
            <a:r>
              <a:rPr lang="zh-CN" altLang="en-US" dirty="0"/>
              <a:t>的最初形式，因为应用得早，用得广泛，因而技术和产品都是很成熟的， </a:t>
            </a:r>
            <a:endParaRPr lang="zh-CN" altLang="en-US" dirty="0"/>
          </a:p>
          <a:p>
            <a:pPr lvl="0" eaLnBrk="1" hangingPunct="1"/>
            <a:endParaRPr lang="zh-CN" altLang="en-US" dirty="0"/>
          </a:p>
          <a:p>
            <a:pPr lvl="0" eaLnBrk="1" hangingPunct="1"/>
            <a:r>
              <a:rPr lang="zh-CN" altLang="en-US" dirty="0"/>
              <a:t>图中电路各环节的功能为： </a:t>
            </a:r>
            <a:endParaRPr lang="zh-CN" altLang="en-US" dirty="0"/>
          </a:p>
          <a:p>
            <a:pPr lvl="0" eaLnBrk="1" hangingPunct="1"/>
            <a:r>
              <a:rPr lang="zh-CN" altLang="en-US" dirty="0"/>
              <a:t>充电器：市电存在时，对蓄电池充电并浮充，如果是长延时</a:t>
            </a:r>
            <a:r>
              <a:rPr lang="en-US" altLang="zh-CN" dirty="0"/>
              <a:t>UPS</a:t>
            </a:r>
            <a:r>
              <a:rPr lang="zh-CN" altLang="en-US" dirty="0"/>
              <a:t>，就要求它有较强的充电能力，或者外加相应容量的附加充电器。</a:t>
            </a:r>
            <a:endParaRPr lang="zh-CN" altLang="en-US" dirty="0"/>
          </a:p>
          <a:p>
            <a:pPr lvl="0" eaLnBrk="1" hangingPunct="1"/>
            <a:r>
              <a:rPr lang="en-US" altLang="zh-CN" dirty="0"/>
              <a:t>DC-AC</a:t>
            </a:r>
            <a:r>
              <a:rPr lang="zh-CN" altLang="en-US" dirty="0"/>
              <a:t>逆变器：市电存在时，逆变器不工作；市电掉电时，由它将直流电压电池供给变成符合负载要求的交流电压，电压波形有方波、准方波、正弦波三种形式。</a:t>
            </a:r>
            <a:endParaRPr lang="zh-CN" altLang="en-US" dirty="0"/>
          </a:p>
          <a:p>
            <a:pPr lvl="0" eaLnBrk="1" hangingPunct="1"/>
            <a:r>
              <a:rPr lang="zh-CN" altLang="en-US" dirty="0"/>
              <a:t>输出转换开关：市电存在时，接通输入电源向负载供电；市电掉电时，断开电网，接通逆变器，继续向负载供电。</a:t>
            </a:r>
            <a:endParaRPr lang="zh-CN" altLang="en-US" dirty="0"/>
          </a:p>
          <a:p>
            <a:pPr lvl="0" eaLnBrk="1" hangingPunct="1"/>
            <a:r>
              <a:rPr lang="zh-CN" altLang="en-US" dirty="0"/>
              <a:t>智能调压：市电存在时，可调节稳定输出电压。</a:t>
            </a:r>
            <a:endParaRPr lang="zh-CN" altLang="en-US" dirty="0"/>
          </a:p>
          <a:p>
            <a:pPr lvl="0" eaLnBrk="1" hangingPunct="1"/>
            <a:endParaRPr lang="en-US" altLang="zh-CN"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39938" name="Rectangle 7"/>
          <p:cNvSpPr txBox="1">
            <a:spLocks noGrp="1"/>
          </p:cNvSpPr>
          <p:nvPr/>
        </p:nvSpPr>
        <p:spPr>
          <a:xfrm>
            <a:off x="3884613" y="8685213"/>
            <a:ext cx="2973387" cy="457200"/>
          </a:xfrm>
          <a:prstGeom prst="rect">
            <a:avLst/>
          </a:prstGeom>
          <a:noFill/>
          <a:ln w="9525">
            <a:noFill/>
          </a:ln>
        </p:spPr>
        <p:txBody>
          <a:bodyPr anchor="b" anchorCtr="0"/>
          <a:p>
            <a:pPr lvl="0" indent="0" algn="r">
              <a:spcBef>
                <a:spcPct val="20000"/>
              </a:spcBef>
            </a:pPr>
            <a:fld id="{9A0DB2DC-4C9A-4742-B13C-FB6460FD3503}" type="slidenum">
              <a:rPr lang="en-US" altLang="zh-CN" sz="1200" dirty="0">
                <a:latin typeface="Times New Roman" panose="02020603050405020304" pitchFamily="18" charset="0"/>
              </a:rPr>
            </a:fld>
            <a:endParaRPr lang="en-US" altLang="zh-CN" sz="1200" dirty="0">
              <a:latin typeface="Times New Roman" panose="02020603050405020304" pitchFamily="18" charset="0"/>
            </a:endParaRPr>
          </a:p>
        </p:txBody>
      </p:sp>
      <p:sp>
        <p:nvSpPr>
          <p:cNvPr id="39939" name="Rectangle 2"/>
          <p:cNvSpPr>
            <a:spLocks noGrp="1" noTextEdit="1"/>
          </p:cNvSpPr>
          <p:nvPr>
            <p:ph type="sldImg"/>
          </p:nvPr>
        </p:nvSpPr>
        <p:spPr>
          <a:xfrm>
            <a:off x="1141413" y="684213"/>
            <a:ext cx="4572000" cy="3429000"/>
          </a:xfrm>
          <a:solidFill>
            <a:srgbClr val="FFFFFF"/>
          </a:solidFill>
          <a:ln>
            <a:solidFill>
              <a:srgbClr val="000000"/>
            </a:solidFill>
            <a:miter/>
          </a:ln>
        </p:spPr>
      </p:sp>
      <p:sp>
        <p:nvSpPr>
          <p:cNvPr id="39940" name="Rectangle 3"/>
          <p:cNvSpPr>
            <a:spLocks noGrp="1"/>
          </p:cNvSpPr>
          <p:nvPr>
            <p:ph type="body"/>
          </p:nvPr>
        </p:nvSpPr>
        <p:spPr>
          <a:xfrm>
            <a:off x="912813" y="4341813"/>
            <a:ext cx="5029200" cy="4114800"/>
          </a:xfrm>
        </p:spPr>
        <p:txBody>
          <a:bodyPr wrap="square" lIns="91440" tIns="45720" rIns="91440" bIns="45720" anchor="t" anchorCtr="0"/>
          <a:p>
            <a:pPr lvl="0" eaLnBrk="1" hangingPunct="1"/>
            <a:r>
              <a:rPr lang="zh-CN" altLang="en-US" dirty="0"/>
              <a:t>后备式</a:t>
            </a:r>
            <a:r>
              <a:rPr lang="en-US" altLang="zh-CN" dirty="0"/>
              <a:t>UPS</a:t>
            </a:r>
            <a:r>
              <a:rPr lang="zh-CN" altLang="en-US" dirty="0"/>
              <a:t>的性能特点是：</a:t>
            </a:r>
            <a:endParaRPr lang="zh-CN" altLang="en-US" dirty="0"/>
          </a:p>
          <a:p>
            <a:pPr lvl="0" eaLnBrk="1" hangingPunct="1"/>
            <a:r>
              <a:rPr lang="zh-CN" altLang="en-US" dirty="0"/>
              <a:t>当市电存在时，效率高，可达</a:t>
            </a:r>
            <a:r>
              <a:rPr lang="en-US" altLang="zh-CN" dirty="0"/>
              <a:t>98%</a:t>
            </a:r>
            <a:r>
              <a:rPr lang="zh-CN" altLang="en-US" dirty="0"/>
              <a:t>以上；</a:t>
            </a:r>
            <a:endParaRPr lang="zh-CN" altLang="en-US" dirty="0"/>
          </a:p>
          <a:p>
            <a:pPr lvl="0" eaLnBrk="1" hangingPunct="1"/>
            <a:r>
              <a:rPr lang="zh-CN" altLang="en-US" dirty="0"/>
              <a:t>当市电存在时，输入功率因数和输入电流谐波取决于负载电流，</a:t>
            </a:r>
            <a:r>
              <a:rPr lang="en-US" altLang="zh-CN" dirty="0"/>
              <a:t>UPS</a:t>
            </a:r>
            <a:r>
              <a:rPr lang="zh-CN" altLang="en-US" dirty="0"/>
              <a:t>本身不产生附加输入功率因数和谐波电流失真；</a:t>
            </a:r>
            <a:endParaRPr lang="zh-CN" altLang="en-US" dirty="0"/>
          </a:p>
          <a:p>
            <a:pPr lvl="0" eaLnBrk="1" hangingPunct="1"/>
            <a:r>
              <a:rPr lang="zh-CN" altLang="en-US" dirty="0"/>
              <a:t>当市电存在时，输出能力强，对负载电流波峰系数、浪涌电流系数、输出功率因数、过载等没有严格地限制；</a:t>
            </a:r>
            <a:endParaRPr lang="zh-CN" altLang="en-US" dirty="0"/>
          </a:p>
          <a:p>
            <a:pPr lvl="0" eaLnBrk="1" hangingPunct="1"/>
            <a:r>
              <a:rPr lang="zh-CN" altLang="en-US" dirty="0"/>
              <a:t>市电掉电时，输出有转换时间</a:t>
            </a:r>
            <a:r>
              <a:rPr lang="en-US" altLang="zh-CN" dirty="0"/>
              <a:t>,</a:t>
            </a:r>
            <a:r>
              <a:rPr lang="zh-CN" altLang="en-US" dirty="0"/>
              <a:t>一般可做到</a:t>
            </a:r>
            <a:r>
              <a:rPr lang="en-US" altLang="zh-CN" dirty="0"/>
              <a:t>4ms</a:t>
            </a:r>
            <a:r>
              <a:rPr lang="zh-CN" altLang="en-US" dirty="0"/>
              <a:t>左右</a:t>
            </a:r>
            <a:r>
              <a:rPr lang="en-US" altLang="zh-CN" dirty="0"/>
              <a:t>,</a:t>
            </a:r>
            <a:r>
              <a:rPr lang="zh-CN" altLang="en-US" dirty="0"/>
              <a:t>足以满足负载要求；</a:t>
            </a:r>
            <a:endParaRPr lang="zh-CN" altLang="en-US" dirty="0"/>
          </a:p>
          <a:p>
            <a:pPr lvl="0" eaLnBrk="1" hangingPunct="1"/>
            <a:r>
              <a:rPr lang="zh-CN" altLang="en-US" dirty="0"/>
              <a:t>当市电存在时，输出电压稳定精度差，但能满足负载要求；</a:t>
            </a:r>
            <a:endParaRPr lang="zh-CN" altLang="en-US" dirty="0"/>
          </a:p>
          <a:p>
            <a:pPr lvl="0" eaLnBrk="1" hangingPunct="1"/>
            <a:r>
              <a:rPr lang="zh-CN" altLang="en-US" dirty="0"/>
              <a:t>当市电存在时，整机要靠附加滤波电路提高</a:t>
            </a:r>
            <a:r>
              <a:rPr lang="en-US" altLang="zh-CN" dirty="0"/>
              <a:t>UPS</a:t>
            </a:r>
            <a:r>
              <a:rPr lang="zh-CN" altLang="en-US" dirty="0"/>
              <a:t>双向抗干扰功能；</a:t>
            </a:r>
            <a:endParaRPr lang="zh-CN" altLang="en-US" dirty="0"/>
          </a:p>
          <a:p>
            <a:pPr lvl="0" eaLnBrk="1" hangingPunct="1"/>
            <a:r>
              <a:rPr lang="zh-CN" altLang="en-US" dirty="0"/>
              <a:t>电路简单，成本低，可靠性高；</a:t>
            </a:r>
            <a:endParaRPr lang="zh-CN" altLang="en-US" dirty="0"/>
          </a:p>
          <a:p>
            <a:pPr lvl="0" eaLnBrk="1" hangingPunct="1"/>
            <a:r>
              <a:rPr lang="zh-CN" altLang="en-US" dirty="0"/>
              <a:t>由于输出有转换开关，受切换电流能力和动作时间的限制，</a:t>
            </a:r>
            <a:r>
              <a:rPr lang="en-US" altLang="zh-CN" dirty="0"/>
              <a:t>UPS</a:t>
            </a:r>
            <a:r>
              <a:rPr lang="zh-CN" altLang="en-US" dirty="0"/>
              <a:t>输出功率做大有一定困难，当前市面的后备式</a:t>
            </a:r>
            <a:r>
              <a:rPr lang="en-US" altLang="zh-CN" dirty="0"/>
              <a:t>UPS</a:t>
            </a:r>
            <a:r>
              <a:rPr lang="zh-CN" altLang="en-US" dirty="0"/>
              <a:t>多在</a:t>
            </a:r>
            <a:r>
              <a:rPr lang="en-US" altLang="zh-CN" dirty="0"/>
              <a:t>2KVA</a:t>
            </a:r>
            <a:r>
              <a:rPr lang="zh-CN" altLang="en-US" dirty="0"/>
              <a:t>以下。</a:t>
            </a:r>
            <a:endParaRPr lang="zh-CN" altLang="en-US" dirty="0"/>
          </a:p>
          <a:p>
            <a:pPr lvl="0" eaLnBrk="1" hangingPunct="1"/>
            <a:r>
              <a:rPr lang="zh-CN" altLang="en-US" dirty="0"/>
              <a:t>    简单的说，后备式是适于保护微机使用的一种最常用的类型，交流输入电源正常时，</a:t>
            </a:r>
            <a:r>
              <a:rPr lang="en-US" altLang="zh-CN" dirty="0"/>
              <a:t>UPS</a:t>
            </a:r>
            <a:r>
              <a:rPr lang="zh-CN" altLang="en-US" dirty="0"/>
              <a:t>只是将输入电源过滤后输出，同时通过充电器为电池充电；交流输入电源中断后，</a:t>
            </a:r>
            <a:r>
              <a:rPr lang="en-US" altLang="zh-CN" dirty="0"/>
              <a:t>UPS</a:t>
            </a:r>
            <a:r>
              <a:rPr lang="zh-CN" altLang="en-US" dirty="0"/>
              <a:t>切换为电池和逆变器电路供电。逆变器只有在交流输入电源中断后才开始工作，所以称之为后备式。</a:t>
            </a:r>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43010" name="Rectangle 7"/>
          <p:cNvSpPr txBox="1">
            <a:spLocks noGrp="1"/>
          </p:cNvSpPr>
          <p:nvPr/>
        </p:nvSpPr>
        <p:spPr>
          <a:xfrm>
            <a:off x="3884613" y="8685213"/>
            <a:ext cx="2973387" cy="457200"/>
          </a:xfrm>
          <a:prstGeom prst="rect">
            <a:avLst/>
          </a:prstGeom>
          <a:noFill/>
          <a:ln w="9525">
            <a:noFill/>
          </a:ln>
        </p:spPr>
        <p:txBody>
          <a:bodyPr anchor="b" anchorCtr="0"/>
          <a:p>
            <a:pPr lvl="0" indent="0" algn="r">
              <a:spcBef>
                <a:spcPct val="20000"/>
              </a:spcBef>
            </a:pPr>
            <a:fld id="{9A0DB2DC-4C9A-4742-B13C-FB6460FD3503}" type="slidenum">
              <a:rPr lang="en-US" altLang="zh-CN" sz="1200" dirty="0">
                <a:latin typeface="Times New Roman" panose="02020603050405020304" pitchFamily="18" charset="0"/>
              </a:rPr>
            </a:fld>
            <a:endParaRPr lang="en-US" altLang="zh-CN" sz="1200" dirty="0">
              <a:latin typeface="Times New Roman" panose="02020603050405020304" pitchFamily="18" charset="0"/>
            </a:endParaRPr>
          </a:p>
        </p:txBody>
      </p:sp>
      <p:sp>
        <p:nvSpPr>
          <p:cNvPr id="43011" name="Rectangle 2"/>
          <p:cNvSpPr>
            <a:spLocks noGrp="1" noTextEdit="1"/>
          </p:cNvSpPr>
          <p:nvPr>
            <p:ph type="sldImg"/>
          </p:nvPr>
        </p:nvSpPr>
        <p:spPr>
          <a:xfrm>
            <a:off x="1141413" y="684213"/>
            <a:ext cx="4572000" cy="3429000"/>
          </a:xfrm>
          <a:solidFill>
            <a:srgbClr val="FFFFFF"/>
          </a:solidFill>
          <a:ln>
            <a:solidFill>
              <a:srgbClr val="000000"/>
            </a:solidFill>
            <a:miter/>
          </a:ln>
        </p:spPr>
      </p:sp>
      <p:sp>
        <p:nvSpPr>
          <p:cNvPr id="43012" name="Rectangle 3"/>
          <p:cNvSpPr>
            <a:spLocks noGrp="1"/>
          </p:cNvSpPr>
          <p:nvPr>
            <p:ph type="body"/>
          </p:nvPr>
        </p:nvSpPr>
        <p:spPr>
          <a:xfrm>
            <a:off x="912813" y="4341813"/>
            <a:ext cx="5029200" cy="4114800"/>
          </a:xfrm>
        </p:spPr>
        <p:txBody>
          <a:bodyPr wrap="square" lIns="91440" tIns="45720" rIns="91440" bIns="45720" anchor="t" anchorCtr="0"/>
          <a:p>
            <a:pPr lvl="0" eaLnBrk="1" hangingPunct="1">
              <a:lnSpc>
                <a:spcPct val="90000"/>
              </a:lnSpc>
            </a:pPr>
            <a:r>
              <a:rPr lang="en-US" altLang="zh-CN" dirty="0"/>
              <a:t> </a:t>
            </a:r>
            <a:r>
              <a:rPr lang="zh-CN" altLang="en-US" dirty="0"/>
              <a:t>在线互动式的在线含意执行‘智能调压’功能的电压是变换器产生的，同时兼顾了对电池充电的功能，提高了后备式</a:t>
            </a:r>
            <a:r>
              <a:rPr lang="en-US" altLang="zh-CN" dirty="0"/>
              <a:t>UPS</a:t>
            </a:r>
            <a:r>
              <a:rPr lang="zh-CN" altLang="en-US" dirty="0"/>
              <a:t>的功率容量，减小了市电掉电时的转换时间，提高了对输出电压的滤波作用。</a:t>
            </a:r>
            <a:endParaRPr lang="zh-CN" altLang="en-US" dirty="0"/>
          </a:p>
          <a:p>
            <a:pPr lvl="0" eaLnBrk="1" hangingPunct="1">
              <a:lnSpc>
                <a:spcPct val="90000"/>
              </a:lnSpc>
            </a:pPr>
            <a:endParaRPr lang="zh-CN" altLang="en-US" dirty="0"/>
          </a:p>
          <a:p>
            <a:pPr lvl="0" eaLnBrk="1" hangingPunct="1">
              <a:lnSpc>
                <a:spcPct val="90000"/>
              </a:lnSpc>
            </a:pPr>
            <a:r>
              <a:rPr lang="zh-CN" altLang="en-US" dirty="0"/>
              <a:t>此结构一般用于较小功率的产品。这种类型采用双向变换器，而且变换器总是和输出连着的。交流输入电源正常时，变换器反相工作给电池充电，停电时转换开关断开，电池提供输出。同后备式相比，变换器总是和输出相连，因而能对电源起到滤波和削波作用。变换器还具有稳压、调压作用，否则电压过低会强迫</a:t>
            </a:r>
            <a:r>
              <a:rPr lang="en-US" altLang="zh-CN" dirty="0"/>
              <a:t>UPS</a:t>
            </a:r>
            <a:r>
              <a:rPr lang="zh-CN" altLang="en-US" dirty="0"/>
              <a:t>切换为电池供电方式。变换器还可以保证他本身发生故障时仍能由交流输入电源直接提供输出，不仅可靠而且效率高。</a:t>
            </a:r>
            <a:endParaRPr lang="zh-CN" altLang="en-US" dirty="0"/>
          </a:p>
          <a:p>
            <a:pPr lvl="0" eaLnBrk="1" hangingPunct="1">
              <a:lnSpc>
                <a:spcPct val="90000"/>
              </a:lnSpc>
            </a:pPr>
            <a:endParaRPr lang="zh-CN" altLang="en-US" dirty="0"/>
          </a:p>
          <a:p>
            <a:pPr lvl="0" eaLnBrk="1" hangingPunct="1">
              <a:lnSpc>
                <a:spcPct val="90000"/>
              </a:lnSpc>
            </a:pPr>
            <a:r>
              <a:rPr lang="zh-CN" altLang="en-US" dirty="0"/>
              <a:t> 在切换时间方面，在线互动式也需要切换时间，切换时间的长短直接取决于切换期间的质量。</a:t>
            </a:r>
            <a:endParaRPr lang="zh-CN" altLang="en-US" dirty="0"/>
          </a:p>
          <a:p>
            <a:pPr lvl="0" eaLnBrk="1" hangingPunct="1">
              <a:lnSpc>
                <a:spcPct val="90000"/>
              </a:lnSpc>
            </a:pPr>
            <a:endParaRPr lang="zh-CN" altLang="en-US" dirty="0"/>
          </a:p>
          <a:p>
            <a:pPr lvl="0" eaLnBrk="1" hangingPunct="1">
              <a:lnSpc>
                <a:spcPct val="90000"/>
              </a:lnSpc>
            </a:pPr>
            <a:r>
              <a:rPr lang="zh-CN" altLang="en-US" dirty="0"/>
              <a:t>图中电路各环节的功能如下：</a:t>
            </a:r>
            <a:endParaRPr lang="zh-CN" altLang="en-US" dirty="0"/>
          </a:p>
          <a:p>
            <a:pPr lvl="0" eaLnBrk="1" hangingPunct="1">
              <a:lnSpc>
                <a:spcPct val="90000"/>
              </a:lnSpc>
            </a:pPr>
            <a:r>
              <a:rPr lang="zh-CN" altLang="en-US" dirty="0"/>
              <a:t>输入开关：当市电掉电时指电网失压，断开开关，防止变换器向电网馈电；</a:t>
            </a:r>
            <a:endParaRPr lang="zh-CN" altLang="en-US" dirty="0"/>
          </a:p>
          <a:p>
            <a:pPr lvl="0" eaLnBrk="1" hangingPunct="1">
              <a:lnSpc>
                <a:spcPct val="90000"/>
              </a:lnSpc>
            </a:pPr>
            <a:r>
              <a:rPr lang="zh-CN" altLang="en-US" dirty="0"/>
              <a:t>智能调压：市电存在时，可调节稳定输出电压；</a:t>
            </a:r>
            <a:endParaRPr lang="zh-CN" altLang="en-US" dirty="0"/>
          </a:p>
          <a:p>
            <a:pPr lvl="0" eaLnBrk="1" hangingPunct="1">
              <a:lnSpc>
                <a:spcPct val="90000"/>
              </a:lnSpc>
            </a:pPr>
            <a:r>
              <a:rPr lang="en-US" altLang="zh-CN" dirty="0"/>
              <a:t>DC/AC</a:t>
            </a:r>
            <a:r>
              <a:rPr lang="zh-CN" altLang="en-US" dirty="0"/>
              <a:t>变换器：此变换器可双向逆变，当市电存在时，逆变方向是</a:t>
            </a:r>
            <a:r>
              <a:rPr lang="en-US" altLang="zh-CN" dirty="0"/>
              <a:t>AC- DC,</a:t>
            </a:r>
            <a:r>
              <a:rPr lang="zh-CN" altLang="en-US" dirty="0"/>
              <a:t>给电池充电并浮充；市电掉电后，逆变方向为</a:t>
            </a:r>
            <a:r>
              <a:rPr lang="en-US" altLang="zh-CN" dirty="0"/>
              <a:t>DC-AC</a:t>
            </a:r>
            <a:r>
              <a:rPr lang="zh-CN" altLang="en-US" dirty="0"/>
              <a:t>，由电池供电，保持</a:t>
            </a:r>
            <a:r>
              <a:rPr lang="en-US" altLang="zh-CN" dirty="0"/>
              <a:t>UPS</a:t>
            </a:r>
            <a:r>
              <a:rPr lang="zh-CN" altLang="en-US" dirty="0"/>
              <a:t>继续向负载供电。</a:t>
            </a:r>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47106" name="Rectangle 7"/>
          <p:cNvSpPr txBox="1">
            <a:spLocks noGrp="1"/>
          </p:cNvSpPr>
          <p:nvPr/>
        </p:nvSpPr>
        <p:spPr>
          <a:xfrm>
            <a:off x="3884613" y="8685213"/>
            <a:ext cx="2973387" cy="457200"/>
          </a:xfrm>
          <a:prstGeom prst="rect">
            <a:avLst/>
          </a:prstGeom>
          <a:noFill/>
          <a:ln w="9525">
            <a:noFill/>
          </a:ln>
        </p:spPr>
        <p:txBody>
          <a:bodyPr anchor="b" anchorCtr="0"/>
          <a:p>
            <a:pPr lvl="0" indent="0" algn="r">
              <a:spcBef>
                <a:spcPct val="20000"/>
              </a:spcBef>
            </a:pPr>
            <a:fld id="{9A0DB2DC-4C9A-4742-B13C-FB6460FD3503}" type="slidenum">
              <a:rPr lang="en-US" altLang="zh-CN" sz="1200" dirty="0">
                <a:latin typeface="Times New Roman" panose="02020603050405020304" pitchFamily="18" charset="0"/>
              </a:rPr>
            </a:fld>
            <a:endParaRPr lang="en-US" altLang="zh-CN" sz="1200" dirty="0">
              <a:latin typeface="Times New Roman" panose="02020603050405020304" pitchFamily="18" charset="0"/>
            </a:endParaRPr>
          </a:p>
        </p:txBody>
      </p:sp>
      <p:sp>
        <p:nvSpPr>
          <p:cNvPr id="47107" name="Rectangle 2"/>
          <p:cNvSpPr>
            <a:spLocks noGrp="1" noTextEdit="1"/>
          </p:cNvSpPr>
          <p:nvPr>
            <p:ph type="sldImg"/>
          </p:nvPr>
        </p:nvSpPr>
        <p:spPr>
          <a:xfrm>
            <a:off x="1141413" y="684213"/>
            <a:ext cx="4572000" cy="3429000"/>
          </a:xfrm>
          <a:solidFill>
            <a:srgbClr val="FFFFFF"/>
          </a:solidFill>
          <a:ln>
            <a:solidFill>
              <a:srgbClr val="000000"/>
            </a:solidFill>
            <a:miter/>
          </a:ln>
        </p:spPr>
      </p:sp>
      <p:sp>
        <p:nvSpPr>
          <p:cNvPr id="47108" name="Rectangle 3"/>
          <p:cNvSpPr>
            <a:spLocks noGrp="1"/>
          </p:cNvSpPr>
          <p:nvPr>
            <p:ph type="body"/>
          </p:nvPr>
        </p:nvSpPr>
        <p:spPr>
          <a:xfrm>
            <a:off x="912813" y="4341813"/>
            <a:ext cx="5029200" cy="4114800"/>
          </a:xfrm>
        </p:spPr>
        <p:txBody>
          <a:bodyPr wrap="square" lIns="91440" tIns="45720" rIns="91440" bIns="45720" anchor="t" anchorCtr="0"/>
          <a:p>
            <a:pPr lvl="0" eaLnBrk="1" hangingPunct="1"/>
            <a:r>
              <a:rPr lang="zh-CN" altLang="en-US" dirty="0"/>
              <a:t>一般</a:t>
            </a:r>
            <a:r>
              <a:rPr lang="en-US" altLang="zh-CN" dirty="0"/>
              <a:t>UPS</a:t>
            </a:r>
            <a:r>
              <a:rPr lang="zh-CN" altLang="en-US" dirty="0"/>
              <a:t>的构成包括输入整流器</a:t>
            </a:r>
            <a:r>
              <a:rPr lang="en-US" altLang="zh-CN" dirty="0"/>
              <a:t>AC/DC</a:t>
            </a:r>
            <a:r>
              <a:rPr lang="zh-CN" altLang="en-US" dirty="0"/>
              <a:t>、逆变器</a:t>
            </a:r>
            <a:r>
              <a:rPr lang="en-US" altLang="zh-CN" dirty="0"/>
              <a:t>DC/AC</a:t>
            </a:r>
            <a:r>
              <a:rPr lang="zh-CN" altLang="en-US" dirty="0"/>
              <a:t>、旁路</a:t>
            </a:r>
            <a:r>
              <a:rPr lang="en-US" altLang="zh-CN" dirty="0"/>
              <a:t>Bypass</a:t>
            </a:r>
            <a:r>
              <a:rPr lang="zh-CN" altLang="en-US" dirty="0"/>
              <a:t>和电池组等四大部分构成，如图所示 。 </a:t>
            </a:r>
            <a:endParaRPr lang="zh-CN" altLang="en-US" dirty="0"/>
          </a:p>
          <a:p>
            <a:pPr lvl="0" eaLnBrk="1" hangingPunct="1"/>
            <a:endParaRPr lang="zh-CN" altLang="en-US" dirty="0"/>
          </a:p>
          <a:p>
            <a:pPr lvl="0" eaLnBrk="1" hangingPunct="1"/>
            <a:r>
              <a:rPr lang="en-US" altLang="zh-CN" b="1" dirty="0"/>
              <a:t>1)</a:t>
            </a:r>
            <a:r>
              <a:rPr lang="zh-CN" altLang="en-US" b="1" dirty="0"/>
              <a:t>整流器：</a:t>
            </a:r>
            <a:r>
              <a:rPr lang="zh-CN" altLang="en-US" dirty="0"/>
              <a:t>整流器是一个整流装置，简单的说就是将交流（</a:t>
            </a:r>
            <a:r>
              <a:rPr lang="en-US" altLang="zh-CN" dirty="0"/>
              <a:t>AC</a:t>
            </a:r>
            <a:r>
              <a:rPr lang="zh-CN" altLang="en-US" dirty="0"/>
              <a:t>）转化为直流（</a:t>
            </a:r>
            <a:r>
              <a:rPr lang="en-US" altLang="zh-CN" dirty="0"/>
              <a:t>DC</a:t>
            </a:r>
            <a:r>
              <a:rPr lang="zh-CN" altLang="en-US" dirty="0"/>
              <a:t>）的装置。它有两个主要功能：第一，将交流电（</a:t>
            </a:r>
            <a:r>
              <a:rPr lang="en-US" altLang="zh-CN" dirty="0"/>
              <a:t>AC</a:t>
            </a:r>
            <a:r>
              <a:rPr lang="zh-CN" altLang="en-US" dirty="0"/>
              <a:t>）变成直流电</a:t>
            </a:r>
            <a:r>
              <a:rPr lang="en-US" altLang="zh-CN" dirty="0"/>
              <a:t>(DC)</a:t>
            </a:r>
            <a:r>
              <a:rPr lang="zh-CN" altLang="en-US" dirty="0"/>
              <a:t>，经滤波后供给负载，或者供给逆变器；第二，给蓄电池提供充电电压。因此，它同时又起到一个充电器的作用； </a:t>
            </a:r>
            <a:endParaRPr lang="zh-CN" altLang="en-US" dirty="0"/>
          </a:p>
          <a:p>
            <a:pPr lvl="0" eaLnBrk="1" hangingPunct="1"/>
            <a:r>
              <a:rPr lang="en-US" altLang="zh-CN" dirty="0"/>
              <a:t>---</a:t>
            </a:r>
            <a:r>
              <a:rPr lang="en-US" altLang="zh-CN" b="1" dirty="0"/>
              <a:t>2)</a:t>
            </a:r>
            <a:r>
              <a:rPr lang="zh-CN" altLang="en-US" b="1" dirty="0"/>
              <a:t>蓄电池：</a:t>
            </a:r>
            <a:r>
              <a:rPr lang="zh-CN" altLang="en-US" dirty="0"/>
              <a:t>蓄电池是</a:t>
            </a:r>
            <a:r>
              <a:rPr lang="en-US" altLang="zh-CN" dirty="0"/>
              <a:t>UPS</a:t>
            </a:r>
            <a:r>
              <a:rPr lang="zh-CN" altLang="en-US" dirty="0"/>
              <a:t>用来作为储存电能的装置，它由若干个电池串联而成，其容量大小决定了其维持放电（供电）的时间。其主要功能是：</a:t>
            </a:r>
            <a:r>
              <a:rPr lang="en-US" altLang="zh-CN" dirty="0"/>
              <a:t>1</a:t>
            </a:r>
            <a:r>
              <a:rPr lang="zh-CN" altLang="en-US" dirty="0"/>
              <a:t>当市电正常时，将电能转换成化学能储存在电池内部。</a:t>
            </a:r>
            <a:r>
              <a:rPr lang="en-US" altLang="zh-CN" dirty="0"/>
              <a:t>2</a:t>
            </a:r>
            <a:r>
              <a:rPr lang="zh-CN" altLang="en-US" dirty="0"/>
              <a:t>当市电故障时，将化学能转换成电能提供给逆变器或负载； </a:t>
            </a:r>
            <a:endParaRPr lang="zh-CN" altLang="en-US" dirty="0"/>
          </a:p>
          <a:p>
            <a:pPr lvl="0" eaLnBrk="1" hangingPunct="1"/>
            <a:r>
              <a:rPr lang="en-US" altLang="zh-CN" dirty="0"/>
              <a:t>---</a:t>
            </a:r>
            <a:r>
              <a:rPr lang="en-US" altLang="zh-CN" b="1" dirty="0"/>
              <a:t>3)</a:t>
            </a:r>
            <a:r>
              <a:rPr lang="zh-CN" altLang="en-US" b="1" dirty="0"/>
              <a:t>逆变器：</a:t>
            </a:r>
            <a:r>
              <a:rPr lang="zh-CN" altLang="en-US" dirty="0"/>
              <a:t>通俗的讲，逆变器是一种将直流电（</a:t>
            </a:r>
            <a:r>
              <a:rPr lang="en-US" altLang="zh-CN" dirty="0"/>
              <a:t>DC</a:t>
            </a:r>
            <a:r>
              <a:rPr lang="zh-CN" altLang="en-US" dirty="0"/>
              <a:t>）转化为交流电（</a:t>
            </a:r>
            <a:r>
              <a:rPr lang="en-US" altLang="zh-CN" dirty="0"/>
              <a:t>AC</a:t>
            </a:r>
            <a:r>
              <a:rPr lang="zh-CN" altLang="en-US" dirty="0"/>
              <a:t>）的装置。它由逆变桥、控制逻辑和滤波电路组成； </a:t>
            </a:r>
            <a:endParaRPr lang="zh-CN" altLang="en-US" dirty="0"/>
          </a:p>
          <a:p>
            <a:pPr lvl="0" eaLnBrk="1" hangingPunct="1"/>
            <a:r>
              <a:rPr lang="en-US" altLang="zh-CN" dirty="0"/>
              <a:t>---</a:t>
            </a:r>
            <a:r>
              <a:rPr lang="en-US" altLang="zh-CN" b="1" dirty="0"/>
              <a:t>4)</a:t>
            </a:r>
            <a:r>
              <a:rPr lang="zh-CN" altLang="en-US" b="1" dirty="0"/>
              <a:t>静态开关：</a:t>
            </a:r>
            <a:r>
              <a:rPr lang="zh-CN" altLang="en-US" dirty="0"/>
              <a:t>静态开关又称静止开关，它是一种无触点开关，是用两个可控硅（</a:t>
            </a:r>
            <a:r>
              <a:rPr lang="en-US" altLang="zh-CN" dirty="0"/>
              <a:t>SCR</a:t>
            </a:r>
            <a:r>
              <a:rPr lang="zh-CN" altLang="en-US" dirty="0"/>
              <a:t>）反向并联组成的一种交流开关，其闭合和断开由逻辑控制器控制。分为转换型和并机型两种。转换型开关主要用于两路电源供电的系统，其作用是实现从一路到另一路的自动切换；并机型开关主要用于并联逆变器与市电或多台逆变器。 </a:t>
            </a:r>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49154" name="Rectangle 7"/>
          <p:cNvSpPr txBox="1">
            <a:spLocks noGrp="1"/>
          </p:cNvSpPr>
          <p:nvPr/>
        </p:nvSpPr>
        <p:spPr>
          <a:xfrm>
            <a:off x="3884613" y="8685213"/>
            <a:ext cx="2973387" cy="457200"/>
          </a:xfrm>
          <a:prstGeom prst="rect">
            <a:avLst/>
          </a:prstGeom>
          <a:noFill/>
          <a:ln w="9525">
            <a:noFill/>
          </a:ln>
        </p:spPr>
        <p:txBody>
          <a:bodyPr anchor="b" anchorCtr="0"/>
          <a:p>
            <a:pPr lvl="0" indent="0" algn="r">
              <a:spcBef>
                <a:spcPct val="20000"/>
              </a:spcBef>
            </a:pPr>
            <a:fld id="{9A0DB2DC-4C9A-4742-B13C-FB6460FD3503}" type="slidenum">
              <a:rPr lang="en-US" altLang="zh-CN" sz="1200" dirty="0">
                <a:latin typeface="Times New Roman" panose="02020603050405020304" pitchFamily="18" charset="0"/>
              </a:rPr>
            </a:fld>
            <a:endParaRPr lang="en-US" altLang="zh-CN" sz="1200" dirty="0">
              <a:latin typeface="Times New Roman" panose="02020603050405020304" pitchFamily="18" charset="0"/>
            </a:endParaRPr>
          </a:p>
        </p:txBody>
      </p:sp>
      <p:sp>
        <p:nvSpPr>
          <p:cNvPr id="49155" name="Rectangle 2"/>
          <p:cNvSpPr>
            <a:spLocks noGrp="1" noTextEdit="1"/>
          </p:cNvSpPr>
          <p:nvPr>
            <p:ph type="sldImg"/>
          </p:nvPr>
        </p:nvSpPr>
        <p:spPr>
          <a:xfrm>
            <a:off x="1141413" y="684213"/>
            <a:ext cx="4572000" cy="3429000"/>
          </a:xfrm>
          <a:solidFill>
            <a:srgbClr val="FFFFFF"/>
          </a:solidFill>
          <a:ln>
            <a:solidFill>
              <a:srgbClr val="000000"/>
            </a:solidFill>
            <a:miter/>
          </a:ln>
        </p:spPr>
      </p:sp>
      <p:sp>
        <p:nvSpPr>
          <p:cNvPr id="49156" name="Rectangle 3"/>
          <p:cNvSpPr>
            <a:spLocks noGrp="1"/>
          </p:cNvSpPr>
          <p:nvPr>
            <p:ph type="body"/>
          </p:nvPr>
        </p:nvSpPr>
        <p:spPr>
          <a:xfrm>
            <a:off x="912813" y="4341813"/>
            <a:ext cx="5029200" cy="4114800"/>
          </a:xfrm>
        </p:spPr>
        <p:txBody>
          <a:bodyPr wrap="square" lIns="91440" tIns="45720" rIns="91440" bIns="45720" anchor="t" anchorCtr="0"/>
          <a:p>
            <a:pPr lvl="0" eaLnBrk="1" hangingPunct="1"/>
            <a:r>
              <a:rPr lang="zh-CN" altLang="en-US" dirty="0"/>
              <a:t>因为不管市电有无，负载的全部功率都由变换器给出，所以可以向负载提供高质量的电源，例如输出电压稳定精度、频率稳定度、输出电压动态响应、波形保真度等指标，都是比较高的；</a:t>
            </a:r>
            <a:endParaRPr lang="zh-CN" altLang="en-US" dirty="0"/>
          </a:p>
          <a:p>
            <a:pPr lvl="0" eaLnBrk="1" hangingPunct="1"/>
            <a:r>
              <a:rPr lang="zh-CN" altLang="en-US" dirty="0"/>
              <a:t>市电掉电时，输出电压不受任何影响，没有转换时间；</a:t>
            </a:r>
            <a:endParaRPr lang="zh-CN" altLang="en-US" dirty="0"/>
          </a:p>
          <a:p>
            <a:pPr lvl="0" eaLnBrk="1" hangingPunct="1"/>
            <a:r>
              <a:rPr lang="zh-CN" altLang="en-US" dirty="0"/>
              <a:t>因为无论市电有无，全部负载功率都由变换器供出，</a:t>
            </a:r>
            <a:r>
              <a:rPr lang="en-US" altLang="zh-CN" dirty="0"/>
              <a:t>UPS</a:t>
            </a:r>
            <a:r>
              <a:rPr lang="zh-CN" altLang="en-US" dirty="0"/>
              <a:t>的功率余量有限，输出能力不理想，所以对负载提出限制条件，例如输出电流峰值系数一般只达到</a:t>
            </a:r>
            <a:r>
              <a:rPr lang="en-US" altLang="zh-CN" dirty="0"/>
              <a:t>3:1</a:t>
            </a:r>
            <a:r>
              <a:rPr lang="zh-CN" altLang="en-US" dirty="0"/>
              <a:t>、过载能力、输出功率因数一般为</a:t>
            </a:r>
            <a:r>
              <a:rPr lang="en-US" altLang="zh-CN" dirty="0"/>
              <a:t>0.8</a:t>
            </a:r>
            <a:r>
              <a:rPr lang="zh-CN" altLang="en-US" dirty="0"/>
              <a:t>、输出有功功率小于标定的</a:t>
            </a:r>
            <a:r>
              <a:rPr lang="en-US" altLang="zh-CN" dirty="0"/>
              <a:t>KVA</a:t>
            </a:r>
            <a:r>
              <a:rPr lang="zh-CN" altLang="en-US" dirty="0"/>
              <a:t>数，应付冲击性负载的能力等；</a:t>
            </a:r>
            <a:endParaRPr lang="zh-CN" altLang="en-US" dirty="0"/>
          </a:p>
          <a:p>
            <a:pPr lvl="0" eaLnBrk="1" hangingPunct="1"/>
            <a:r>
              <a:rPr lang="zh-CN" altLang="en-US" dirty="0"/>
              <a:t>由于变换器</a:t>
            </a:r>
            <a:r>
              <a:rPr lang="en-US" altLang="zh-CN" dirty="0"/>
              <a:t>Ⅰ</a:t>
            </a:r>
            <a:r>
              <a:rPr lang="zh-CN" altLang="en-US" dirty="0"/>
              <a:t>多为整流电路，对电网形成电流谐波干扰，输入功率因数低，经滤波后，最小的谐波电流成份在</a:t>
            </a:r>
            <a:r>
              <a:rPr lang="en-US" altLang="zh-CN" dirty="0"/>
              <a:t>10%</a:t>
            </a:r>
            <a:r>
              <a:rPr lang="zh-CN" altLang="en-US" dirty="0"/>
              <a:t>左右，而输入功率因数只有</a:t>
            </a:r>
            <a:r>
              <a:rPr lang="en-US" altLang="zh-CN" dirty="0"/>
              <a:t>0.8</a:t>
            </a:r>
            <a:r>
              <a:rPr lang="zh-CN" altLang="en-US" dirty="0"/>
              <a:t>左右，如果在变换器</a:t>
            </a:r>
            <a:r>
              <a:rPr lang="en-US" altLang="zh-CN" dirty="0"/>
              <a:t>Ⅰ</a:t>
            </a:r>
            <a:r>
              <a:rPr lang="zh-CN" altLang="en-US" dirty="0"/>
              <a:t>中使用功率因数校正技术，则可把输入功率因数提高到接近</a:t>
            </a:r>
            <a:r>
              <a:rPr lang="en-US" altLang="zh-CN" dirty="0"/>
              <a:t>1</a:t>
            </a:r>
            <a:r>
              <a:rPr lang="zh-CN" altLang="en-US" dirty="0"/>
              <a:t>，输入电流谐波成份也会大幅度降低；</a:t>
            </a:r>
            <a:endParaRPr lang="zh-CN" altLang="en-US" dirty="0"/>
          </a:p>
          <a:p>
            <a:pPr lvl="0" eaLnBrk="1" hangingPunct="1"/>
            <a:r>
              <a:rPr lang="zh-CN" altLang="en-US" dirty="0"/>
              <a:t>在市电存在时，由于两个变换器都承担</a:t>
            </a:r>
            <a:r>
              <a:rPr lang="en-US" altLang="zh-CN" dirty="0"/>
              <a:t>100%</a:t>
            </a:r>
            <a:r>
              <a:rPr lang="zh-CN" altLang="en-US" dirty="0"/>
              <a:t>的负载功率，所以整机效率低，</a:t>
            </a:r>
            <a:r>
              <a:rPr lang="en-US" altLang="zh-CN" dirty="0"/>
              <a:t>10KVA</a:t>
            </a:r>
            <a:r>
              <a:rPr lang="zh-CN" altLang="en-US" dirty="0"/>
              <a:t>以下的</a:t>
            </a:r>
            <a:r>
              <a:rPr lang="en-US" altLang="zh-CN" dirty="0"/>
              <a:t>UPS</a:t>
            </a:r>
            <a:r>
              <a:rPr lang="zh-CN" altLang="en-US" dirty="0"/>
              <a:t>为</a:t>
            </a:r>
            <a:r>
              <a:rPr lang="en-US" altLang="zh-CN" dirty="0"/>
              <a:t>80%</a:t>
            </a:r>
            <a:r>
              <a:rPr lang="zh-CN" altLang="en-US" dirty="0"/>
              <a:t>左右，</a:t>
            </a:r>
            <a:r>
              <a:rPr lang="en-US" altLang="zh-CN" dirty="0"/>
              <a:t>50 KVA</a:t>
            </a:r>
            <a:r>
              <a:rPr lang="zh-CN" altLang="en-US" dirty="0"/>
              <a:t>的可达</a:t>
            </a:r>
            <a:r>
              <a:rPr lang="en-US" altLang="zh-CN" dirty="0"/>
              <a:t>85-90%</a:t>
            </a:r>
            <a:r>
              <a:rPr lang="zh-CN" altLang="en-US" dirty="0"/>
              <a:t>，</a:t>
            </a:r>
            <a:r>
              <a:rPr lang="en-US" altLang="zh-CN" dirty="0"/>
              <a:t>100 KVA</a:t>
            </a:r>
            <a:r>
              <a:rPr lang="zh-CN" altLang="en-US" dirty="0"/>
              <a:t>以上的可达</a:t>
            </a:r>
            <a:r>
              <a:rPr lang="en-US" altLang="zh-CN" dirty="0"/>
              <a:t>90-92%</a:t>
            </a:r>
            <a:r>
              <a:rPr lang="zh-CN" altLang="en-US" dirty="0"/>
              <a:t>。 </a:t>
            </a:r>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51202" name="Rectangle 7"/>
          <p:cNvSpPr txBox="1">
            <a:spLocks noGrp="1"/>
          </p:cNvSpPr>
          <p:nvPr/>
        </p:nvSpPr>
        <p:spPr>
          <a:xfrm>
            <a:off x="3884613" y="8685213"/>
            <a:ext cx="2973387" cy="457200"/>
          </a:xfrm>
          <a:prstGeom prst="rect">
            <a:avLst/>
          </a:prstGeom>
          <a:noFill/>
          <a:ln w="9525">
            <a:noFill/>
          </a:ln>
        </p:spPr>
        <p:txBody>
          <a:bodyPr anchor="b" anchorCtr="0"/>
          <a:p>
            <a:pPr lvl="0" indent="0" algn="r">
              <a:spcBef>
                <a:spcPct val="20000"/>
              </a:spcBef>
            </a:pPr>
            <a:fld id="{9A0DB2DC-4C9A-4742-B13C-FB6460FD3503}" type="slidenum">
              <a:rPr lang="en-US" altLang="zh-CN" sz="1200" dirty="0">
                <a:latin typeface="Times New Roman" panose="02020603050405020304" pitchFamily="18" charset="0"/>
              </a:rPr>
            </a:fld>
            <a:endParaRPr lang="en-US" altLang="zh-CN" sz="1200" dirty="0">
              <a:latin typeface="Times New Roman" panose="02020603050405020304" pitchFamily="18" charset="0"/>
            </a:endParaRPr>
          </a:p>
        </p:txBody>
      </p:sp>
      <p:sp>
        <p:nvSpPr>
          <p:cNvPr id="51203" name="Rectangle 2"/>
          <p:cNvSpPr>
            <a:spLocks noGrp="1" noTextEdit="1"/>
          </p:cNvSpPr>
          <p:nvPr>
            <p:ph type="sldImg"/>
          </p:nvPr>
        </p:nvSpPr>
        <p:spPr>
          <a:xfrm>
            <a:off x="1141413" y="684213"/>
            <a:ext cx="4572000" cy="3429000"/>
          </a:xfrm>
          <a:solidFill>
            <a:srgbClr val="FFFFFF"/>
          </a:solidFill>
          <a:ln>
            <a:solidFill>
              <a:srgbClr val="000000"/>
            </a:solidFill>
            <a:miter/>
          </a:ln>
        </p:spPr>
      </p:sp>
      <p:sp>
        <p:nvSpPr>
          <p:cNvPr id="51204" name="Rectangle 3"/>
          <p:cNvSpPr>
            <a:spLocks noGrp="1"/>
          </p:cNvSpPr>
          <p:nvPr>
            <p:ph type="body"/>
          </p:nvPr>
        </p:nvSpPr>
        <p:spPr>
          <a:xfrm>
            <a:off x="912813" y="4341813"/>
            <a:ext cx="5029200" cy="4114800"/>
          </a:xfrm>
        </p:spPr>
        <p:txBody>
          <a:bodyPr wrap="square" lIns="91440" tIns="45720" rIns="91440" bIns="45720" anchor="t" anchorCtr="0"/>
          <a:p>
            <a:pPr lvl="0" eaLnBrk="1" hangingPunct="1"/>
            <a:r>
              <a:rPr lang="zh-CN" altLang="en-US" dirty="0"/>
              <a:t>因为不管市电有无，负载的全部功率都由变换器给出，所以可以向负载提供高质量的电源，例如输出电压稳定精度、频率稳定度、输出电压动态响应、波形保真度等指标，都是比较高的；</a:t>
            </a:r>
            <a:endParaRPr lang="zh-CN" altLang="en-US" dirty="0"/>
          </a:p>
          <a:p>
            <a:pPr lvl="0" eaLnBrk="1" hangingPunct="1"/>
            <a:r>
              <a:rPr lang="zh-CN" altLang="en-US" dirty="0"/>
              <a:t>市电掉电时，输出电压不受任何影响，没有转换时间；</a:t>
            </a:r>
            <a:endParaRPr lang="zh-CN" altLang="en-US" dirty="0"/>
          </a:p>
          <a:p>
            <a:pPr lvl="0" eaLnBrk="1" hangingPunct="1"/>
            <a:r>
              <a:rPr lang="zh-CN" altLang="en-US" dirty="0"/>
              <a:t>因为无论市电有无，全部负载功率都由变换器供出，</a:t>
            </a:r>
            <a:r>
              <a:rPr lang="en-US" altLang="zh-CN" dirty="0"/>
              <a:t>UPS</a:t>
            </a:r>
            <a:r>
              <a:rPr lang="zh-CN" altLang="en-US" dirty="0"/>
              <a:t>的功率余量有限，输出能力不理想，所以对负载提出限制条件，例如输出电流峰值系数一般只达到</a:t>
            </a:r>
            <a:r>
              <a:rPr lang="en-US" altLang="zh-CN" dirty="0"/>
              <a:t>3:1</a:t>
            </a:r>
            <a:r>
              <a:rPr lang="zh-CN" altLang="en-US" dirty="0"/>
              <a:t>、过载能力、输出功率因数一般为</a:t>
            </a:r>
            <a:r>
              <a:rPr lang="en-US" altLang="zh-CN" dirty="0"/>
              <a:t>0.8</a:t>
            </a:r>
            <a:r>
              <a:rPr lang="zh-CN" altLang="en-US" dirty="0"/>
              <a:t>、输出有功功率小于标定的</a:t>
            </a:r>
            <a:r>
              <a:rPr lang="en-US" altLang="zh-CN" dirty="0"/>
              <a:t>KVA</a:t>
            </a:r>
            <a:r>
              <a:rPr lang="zh-CN" altLang="en-US" dirty="0"/>
              <a:t>数，应付冲击性负载的能力等；</a:t>
            </a:r>
            <a:endParaRPr lang="zh-CN" altLang="en-US" dirty="0"/>
          </a:p>
          <a:p>
            <a:pPr lvl="0" eaLnBrk="1" hangingPunct="1"/>
            <a:r>
              <a:rPr lang="zh-CN" altLang="en-US" dirty="0"/>
              <a:t>由于变换器</a:t>
            </a:r>
            <a:r>
              <a:rPr lang="en-US" altLang="zh-CN" dirty="0"/>
              <a:t>Ⅰ</a:t>
            </a:r>
            <a:r>
              <a:rPr lang="zh-CN" altLang="en-US" dirty="0"/>
              <a:t>多为整流电路，对电网形成电流谐波干扰，输入功率因数低，经滤波后，最小的谐波电流成份在</a:t>
            </a:r>
            <a:r>
              <a:rPr lang="en-US" altLang="zh-CN" dirty="0"/>
              <a:t>10%</a:t>
            </a:r>
            <a:r>
              <a:rPr lang="zh-CN" altLang="en-US" dirty="0"/>
              <a:t>左右，而输入功率因数只有</a:t>
            </a:r>
            <a:r>
              <a:rPr lang="en-US" altLang="zh-CN" dirty="0"/>
              <a:t>0.8</a:t>
            </a:r>
            <a:r>
              <a:rPr lang="zh-CN" altLang="en-US" dirty="0"/>
              <a:t>左右，如果在变换器</a:t>
            </a:r>
            <a:r>
              <a:rPr lang="en-US" altLang="zh-CN" dirty="0"/>
              <a:t>Ⅰ</a:t>
            </a:r>
            <a:r>
              <a:rPr lang="zh-CN" altLang="en-US" dirty="0"/>
              <a:t>中使用功率因数校正技术，则可把输入功率因数提高到接近</a:t>
            </a:r>
            <a:r>
              <a:rPr lang="en-US" altLang="zh-CN" dirty="0"/>
              <a:t>1</a:t>
            </a:r>
            <a:r>
              <a:rPr lang="zh-CN" altLang="en-US" dirty="0"/>
              <a:t>，输入电流谐波成份也会大幅度降低；</a:t>
            </a:r>
            <a:endParaRPr lang="zh-CN" altLang="en-US" dirty="0"/>
          </a:p>
          <a:p>
            <a:pPr lvl="0" eaLnBrk="1" hangingPunct="1"/>
            <a:r>
              <a:rPr lang="zh-CN" altLang="en-US" dirty="0"/>
              <a:t>在市电存在时，由于两个变换器都承担</a:t>
            </a:r>
            <a:r>
              <a:rPr lang="en-US" altLang="zh-CN" dirty="0"/>
              <a:t>100%</a:t>
            </a:r>
            <a:r>
              <a:rPr lang="zh-CN" altLang="en-US" dirty="0"/>
              <a:t>的负载功率，所以整机效率低，</a:t>
            </a:r>
            <a:r>
              <a:rPr lang="en-US" altLang="zh-CN" dirty="0"/>
              <a:t>10KVA</a:t>
            </a:r>
            <a:r>
              <a:rPr lang="zh-CN" altLang="en-US" dirty="0"/>
              <a:t>以下的</a:t>
            </a:r>
            <a:r>
              <a:rPr lang="en-US" altLang="zh-CN" dirty="0"/>
              <a:t>UPS</a:t>
            </a:r>
            <a:r>
              <a:rPr lang="zh-CN" altLang="en-US" dirty="0"/>
              <a:t>为</a:t>
            </a:r>
            <a:r>
              <a:rPr lang="en-US" altLang="zh-CN" dirty="0"/>
              <a:t>80%</a:t>
            </a:r>
            <a:r>
              <a:rPr lang="zh-CN" altLang="en-US" dirty="0"/>
              <a:t>左右，</a:t>
            </a:r>
            <a:r>
              <a:rPr lang="en-US" altLang="zh-CN" dirty="0"/>
              <a:t>50 KVA</a:t>
            </a:r>
            <a:r>
              <a:rPr lang="zh-CN" altLang="en-US" dirty="0"/>
              <a:t>的可达</a:t>
            </a:r>
            <a:r>
              <a:rPr lang="en-US" altLang="zh-CN" dirty="0"/>
              <a:t>85-90%</a:t>
            </a:r>
            <a:r>
              <a:rPr lang="zh-CN" altLang="en-US" dirty="0"/>
              <a:t>，</a:t>
            </a:r>
            <a:r>
              <a:rPr lang="en-US" altLang="zh-CN" dirty="0"/>
              <a:t>100 KVA</a:t>
            </a:r>
            <a:r>
              <a:rPr lang="zh-CN" altLang="en-US" dirty="0"/>
              <a:t>以上的可达</a:t>
            </a:r>
            <a:r>
              <a:rPr lang="en-US" altLang="zh-CN" dirty="0"/>
              <a:t>90-92%</a:t>
            </a:r>
            <a:r>
              <a:rPr lang="zh-CN" altLang="en-US" dirty="0"/>
              <a:t>。 </a:t>
            </a:r>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15362" name="Rectangle 7"/>
          <p:cNvSpPr txBox="1">
            <a:spLocks noGrp="1"/>
          </p:cNvSpPr>
          <p:nvPr/>
        </p:nvSpPr>
        <p:spPr>
          <a:xfrm>
            <a:off x="3884613" y="8685213"/>
            <a:ext cx="2973387" cy="457200"/>
          </a:xfrm>
          <a:prstGeom prst="rect">
            <a:avLst/>
          </a:prstGeom>
          <a:noFill/>
          <a:ln w="9525">
            <a:noFill/>
          </a:ln>
        </p:spPr>
        <p:txBody>
          <a:bodyPr anchor="b" anchorCtr="0"/>
          <a:p>
            <a:pPr lvl="0" indent="0" algn="r">
              <a:spcBef>
                <a:spcPct val="20000"/>
              </a:spcBef>
            </a:pPr>
            <a:fld id="{9A0DB2DC-4C9A-4742-B13C-FB6460FD3503}" type="slidenum">
              <a:rPr lang="en-US" altLang="zh-CN" sz="1200" dirty="0">
                <a:latin typeface="Times New Roman" panose="02020603050405020304" pitchFamily="18" charset="0"/>
              </a:rPr>
            </a:fld>
            <a:endParaRPr lang="en-US" altLang="zh-CN" sz="1200" dirty="0">
              <a:latin typeface="Times New Roman" panose="02020603050405020304" pitchFamily="18" charset="0"/>
            </a:endParaRPr>
          </a:p>
        </p:txBody>
      </p:sp>
      <p:sp>
        <p:nvSpPr>
          <p:cNvPr id="15363" name="Rectangle 2"/>
          <p:cNvSpPr>
            <a:spLocks noGrp="1" noTextEdit="1"/>
          </p:cNvSpPr>
          <p:nvPr>
            <p:ph type="sldImg"/>
          </p:nvPr>
        </p:nvSpPr>
        <p:spPr>
          <a:xfrm>
            <a:off x="1141413" y="684213"/>
            <a:ext cx="4572000" cy="3429000"/>
          </a:xfrm>
          <a:solidFill>
            <a:srgbClr val="FFFFFF"/>
          </a:solidFill>
          <a:ln>
            <a:solidFill>
              <a:srgbClr val="000000"/>
            </a:solidFill>
            <a:miter/>
          </a:ln>
        </p:spPr>
      </p:sp>
      <p:sp>
        <p:nvSpPr>
          <p:cNvPr id="15364" name="Rectangle 3"/>
          <p:cNvSpPr>
            <a:spLocks noGrp="1"/>
          </p:cNvSpPr>
          <p:nvPr>
            <p:ph type="body"/>
          </p:nvPr>
        </p:nvSpPr>
        <p:spPr>
          <a:xfrm>
            <a:off x="912813" y="4341813"/>
            <a:ext cx="5029200" cy="4114800"/>
          </a:xfrm>
        </p:spPr>
        <p:txBody>
          <a:bodyPr wrap="square" lIns="91440" tIns="45720" rIns="91440" bIns="45720" anchor="t" anchorCtr="0"/>
          <a:p>
            <a:pPr marL="152400" lvl="0" indent="-152400" eaLnBrk="1" hangingPunct="1">
              <a:lnSpc>
                <a:spcPct val="80000"/>
              </a:lnSpc>
              <a:buAutoNum type="arabicPeriod"/>
            </a:pPr>
            <a:r>
              <a:rPr lang="zh-CN" altLang="en-US" sz="900" b="1" dirty="0"/>
              <a:t>市电：</a:t>
            </a:r>
            <a:endParaRPr lang="zh-CN" altLang="en-US" sz="900" dirty="0"/>
          </a:p>
          <a:p>
            <a:pPr marL="152400" lvl="0" indent="-152400" eaLnBrk="1" hangingPunct="1">
              <a:lnSpc>
                <a:spcPct val="80000"/>
              </a:lnSpc>
            </a:pPr>
            <a:r>
              <a:rPr lang="zh-CN" altLang="en-US" sz="900" dirty="0"/>
              <a:t>市电就是商品电，我国的用电制度是交流，频率是</a:t>
            </a:r>
            <a:r>
              <a:rPr lang="en-US" altLang="zh-CN" sz="900" i="1" dirty="0"/>
              <a:t>50</a:t>
            </a:r>
            <a:r>
              <a:rPr lang="en-US" altLang="zh-CN" sz="900" dirty="0"/>
              <a:t>HZ,</a:t>
            </a:r>
            <a:r>
              <a:rPr lang="zh-CN" altLang="en-US" sz="900" dirty="0"/>
              <a:t>单相</a:t>
            </a:r>
            <a:r>
              <a:rPr lang="en-US" altLang="zh-CN" sz="900" i="1" dirty="0"/>
              <a:t>220</a:t>
            </a:r>
            <a:r>
              <a:rPr lang="en-US" altLang="zh-CN" sz="900" dirty="0"/>
              <a:t>V/</a:t>
            </a:r>
            <a:r>
              <a:rPr lang="zh-CN" altLang="en-US" sz="900" dirty="0"/>
              <a:t>三相</a:t>
            </a:r>
            <a:r>
              <a:rPr lang="en-US" altLang="zh-CN" sz="900" i="1" dirty="0"/>
              <a:t>380</a:t>
            </a:r>
            <a:r>
              <a:rPr lang="en-US" altLang="zh-CN" sz="900" dirty="0"/>
              <a:t> V</a:t>
            </a:r>
            <a:r>
              <a:rPr lang="zh-CN" altLang="en-US" sz="900" dirty="0"/>
              <a:t>，市电电压是正弦波，有效值与峰值之比是</a:t>
            </a:r>
            <a:r>
              <a:rPr lang="en-US" altLang="zh-CN" sz="900" i="1" dirty="0"/>
              <a:t>1</a:t>
            </a:r>
            <a:r>
              <a:rPr lang="zh-CN" altLang="en-US" sz="900" dirty="0"/>
              <a:t>：</a:t>
            </a:r>
            <a:r>
              <a:rPr lang="en-US" altLang="zh-CN" sz="900" i="1" dirty="0"/>
              <a:t>1.41</a:t>
            </a:r>
            <a:r>
              <a:rPr lang="zh-CN" altLang="en-US" sz="900" dirty="0"/>
              <a:t>， 市电传输的三相五线制指的是三条火线，一条零线，一条地 单相三线  指的是 一条火线，一条零线，一条地线，火线之间的电压叫线电压，标称值为</a:t>
            </a:r>
            <a:r>
              <a:rPr lang="en-US" altLang="zh-CN" sz="900" dirty="0"/>
              <a:t>380V,</a:t>
            </a:r>
            <a:r>
              <a:rPr lang="zh-CN" altLang="en-US" sz="900" dirty="0"/>
              <a:t>火线与零线之间的电压叫相电压，标称值为</a:t>
            </a:r>
            <a:r>
              <a:rPr lang="en-US" altLang="zh-CN" sz="900" dirty="0"/>
              <a:t>220V. </a:t>
            </a:r>
            <a:endParaRPr lang="en-US" altLang="zh-CN" sz="900" dirty="0"/>
          </a:p>
          <a:p>
            <a:pPr marL="152400" lvl="0" indent="-152400" eaLnBrk="1" hangingPunct="1">
              <a:lnSpc>
                <a:spcPct val="80000"/>
              </a:lnSpc>
            </a:pPr>
            <a:endParaRPr lang="en-US" altLang="zh-CN" sz="900" dirty="0"/>
          </a:p>
          <a:p>
            <a:pPr marL="152400" lvl="0" indent="-152400" eaLnBrk="1" hangingPunct="1">
              <a:lnSpc>
                <a:spcPct val="80000"/>
              </a:lnSpc>
            </a:pPr>
            <a:r>
              <a:rPr lang="en-US" altLang="zh-CN" sz="900" dirty="0"/>
              <a:t>2.</a:t>
            </a:r>
            <a:r>
              <a:rPr lang="zh-CN" altLang="en-US" sz="900" b="1" dirty="0"/>
              <a:t>市电供电中存在的问题</a:t>
            </a:r>
            <a:r>
              <a:rPr lang="zh-CN" altLang="en-US" sz="900" dirty="0"/>
              <a:t>有：电压幅值升高</a:t>
            </a:r>
            <a:r>
              <a:rPr lang="en-US" altLang="zh-CN" sz="900" dirty="0"/>
              <a:t>/</a:t>
            </a:r>
            <a:r>
              <a:rPr lang="zh-CN" altLang="en-US" sz="900" dirty="0"/>
              <a:t>降低</a:t>
            </a:r>
            <a:r>
              <a:rPr lang="en-US" altLang="zh-CN" sz="900" dirty="0"/>
              <a:t>, </a:t>
            </a:r>
            <a:r>
              <a:rPr lang="zh-CN" altLang="en-US" sz="900" dirty="0"/>
              <a:t>电压幅值波动</a:t>
            </a:r>
            <a:r>
              <a:rPr lang="en-US" altLang="zh-CN" sz="900" dirty="0"/>
              <a:t>,</a:t>
            </a:r>
            <a:r>
              <a:rPr lang="zh-CN" altLang="en-US" sz="900" dirty="0"/>
              <a:t>电压尖峰毛刺干扰</a:t>
            </a:r>
            <a:r>
              <a:rPr lang="en-US" altLang="zh-CN" sz="900" dirty="0"/>
              <a:t>,</a:t>
            </a:r>
            <a:r>
              <a:rPr lang="zh-CN" altLang="en-US" sz="900" dirty="0"/>
              <a:t>故障停电</a:t>
            </a:r>
            <a:r>
              <a:rPr lang="en-US" altLang="zh-CN" sz="900" dirty="0"/>
              <a:t>,</a:t>
            </a:r>
            <a:r>
              <a:rPr lang="zh-CN" altLang="en-US" sz="900" dirty="0"/>
              <a:t>等</a:t>
            </a:r>
            <a:r>
              <a:rPr lang="en-US" altLang="zh-CN" sz="900" dirty="0"/>
              <a:t>.</a:t>
            </a:r>
            <a:r>
              <a:rPr lang="zh-CN" altLang="en-US" sz="900" dirty="0"/>
              <a:t>这些问题影响了用电设备运行的稳定性，可靠性和数据的安全性</a:t>
            </a:r>
            <a:r>
              <a:rPr lang="en-US" altLang="zh-CN" sz="900" dirty="0"/>
              <a:t>.</a:t>
            </a:r>
            <a:endParaRPr lang="en-US" altLang="zh-CN" sz="900" dirty="0"/>
          </a:p>
          <a:p>
            <a:pPr marL="152400" lvl="0" indent="-152400" eaLnBrk="1" hangingPunct="1">
              <a:lnSpc>
                <a:spcPct val="80000"/>
              </a:lnSpc>
            </a:pPr>
            <a:endParaRPr lang="en-US" altLang="zh-CN" sz="900" dirty="0"/>
          </a:p>
          <a:p>
            <a:pPr marL="152400" lvl="0" indent="-152400" eaLnBrk="1" hangingPunct="1">
              <a:lnSpc>
                <a:spcPct val="80000"/>
              </a:lnSpc>
            </a:pPr>
            <a:r>
              <a:rPr lang="zh-CN" altLang="en-US" sz="900" u="sng" dirty="0"/>
              <a:t>电压下降跌落</a:t>
            </a:r>
            <a:r>
              <a:rPr lang="zh-CN" altLang="en-US" sz="900" dirty="0"/>
              <a:t>： 电压下降也称为电压降低，是指电压电平在短时间内的下降，低于</a:t>
            </a:r>
            <a:r>
              <a:rPr lang="en-US" altLang="zh-CN" sz="900" dirty="0"/>
              <a:t>80-85%</a:t>
            </a:r>
            <a:r>
              <a:rPr lang="zh-CN" altLang="en-US" sz="900" dirty="0"/>
              <a:t>额定电压有效值。这是最常见的电源问题，根据贝尔实验室的一项研究，它占到全部电源故障的 </a:t>
            </a:r>
            <a:r>
              <a:rPr lang="en-US" altLang="zh-CN" sz="900" dirty="0"/>
              <a:t>87%</a:t>
            </a:r>
            <a:r>
              <a:rPr lang="zh-CN" altLang="en-US" sz="900" dirty="0"/>
              <a:t>。</a:t>
            </a:r>
            <a:endParaRPr lang="zh-CN" altLang="en-US" sz="900" b="1" dirty="0"/>
          </a:p>
          <a:p>
            <a:pPr marL="152400" lvl="0" indent="-152400" eaLnBrk="1" hangingPunct="1">
              <a:lnSpc>
                <a:spcPct val="80000"/>
              </a:lnSpc>
            </a:pPr>
            <a:r>
              <a:rPr lang="zh-CN" altLang="en-US" sz="900" b="1" dirty="0"/>
              <a:t>	原因 </a:t>
            </a:r>
            <a:r>
              <a:rPr lang="en-US" altLang="zh-CN" sz="900" b="1" dirty="0"/>
              <a:t>-</a:t>
            </a:r>
            <a:r>
              <a:rPr lang="en-US" altLang="zh-CN" sz="900" dirty="0"/>
              <a:t> </a:t>
            </a:r>
            <a:r>
              <a:rPr lang="zh-CN" altLang="en-US" sz="900" dirty="0"/>
              <a:t>通常是由很多电气设备包括电机、压缩机、电梯、检修工具等的启动功率需要造成的。电力公司通过电压下降来处理非常大的功率需要。在被称为滚动降低电压的规程中，市电将系统性地在某些地区一次几个小时或几天地降低电压。在炎热的夏天，当空调要求达到最高峰时，经常会采取滚动降低电压的方法。</a:t>
            </a:r>
            <a:br>
              <a:rPr lang="zh-CN" altLang="en-US" sz="900" dirty="0"/>
            </a:br>
            <a:r>
              <a:rPr lang="zh-CN" altLang="en-US" sz="900" b="1" dirty="0"/>
              <a:t>影响 </a:t>
            </a:r>
            <a:r>
              <a:rPr lang="en-US" altLang="zh-CN" sz="900" b="1" dirty="0"/>
              <a:t>-</a:t>
            </a:r>
            <a:r>
              <a:rPr lang="en-US" altLang="zh-CN" sz="900" dirty="0"/>
              <a:t> </a:t>
            </a:r>
            <a:r>
              <a:rPr lang="zh-CN" altLang="en-US" sz="900" dirty="0"/>
              <a:t>电压下降可能会使计算机极度缺乏正常工作所需的功率，导致键盘不动和意外的系统崩溃，造成数据丢失或损坏。电压下降还会降低电气设备、尤其是电机的效率和使用寿命。 </a:t>
            </a:r>
            <a:endParaRPr lang="zh-CN" altLang="en-US" sz="900" dirty="0"/>
          </a:p>
          <a:p>
            <a:pPr marL="152400" lvl="0" indent="-152400" eaLnBrk="1" hangingPunct="1">
              <a:lnSpc>
                <a:spcPct val="80000"/>
              </a:lnSpc>
            </a:pPr>
            <a:r>
              <a:rPr lang="zh-CN" altLang="en-US" sz="900" u="sng" dirty="0"/>
              <a:t>电网掉电</a:t>
            </a:r>
            <a:r>
              <a:rPr lang="zh-CN" altLang="en-US" sz="900" dirty="0"/>
              <a:t>： 完全没有市电电压。 </a:t>
            </a:r>
            <a:endParaRPr lang="zh-CN" altLang="en-US" sz="900" b="1" dirty="0"/>
          </a:p>
          <a:p>
            <a:pPr marL="152400" lvl="0" indent="-152400" eaLnBrk="1" hangingPunct="1">
              <a:lnSpc>
                <a:spcPct val="80000"/>
              </a:lnSpc>
            </a:pPr>
            <a:r>
              <a:rPr lang="zh-CN" altLang="en-US" sz="900" b="1" dirty="0"/>
              <a:t>	原因 </a:t>
            </a:r>
            <a:r>
              <a:rPr lang="en-US" altLang="zh-CN" sz="900" b="1" dirty="0"/>
              <a:t>-</a:t>
            </a:r>
            <a:r>
              <a:rPr lang="en-US" altLang="zh-CN" sz="900" dirty="0"/>
              <a:t> </a:t>
            </a:r>
            <a:r>
              <a:rPr lang="zh-CN" altLang="en-US" sz="900" dirty="0"/>
              <a:t>电网掉电是由于对电网的过度需求、雷雨、电线上的结冰、汽车事故、锄耕机地震及其他灾难造成的。</a:t>
            </a:r>
            <a:br>
              <a:rPr lang="zh-CN" altLang="en-US" sz="900" dirty="0"/>
            </a:br>
            <a:r>
              <a:rPr lang="zh-CN" altLang="en-US" sz="900" b="1" dirty="0"/>
              <a:t>影响 </a:t>
            </a:r>
            <a:r>
              <a:rPr lang="en-US" altLang="zh-CN" sz="900" b="1" dirty="0"/>
              <a:t>-</a:t>
            </a:r>
            <a:r>
              <a:rPr lang="en-US" altLang="zh-CN" sz="900" dirty="0"/>
              <a:t> </a:t>
            </a:r>
            <a:r>
              <a:rPr lang="zh-CN" altLang="en-US" sz="900" dirty="0"/>
              <a:t>当前在 </a:t>
            </a:r>
            <a:r>
              <a:rPr lang="en-US" altLang="zh-CN" sz="900" dirty="0"/>
              <a:t>RAM </a:t>
            </a:r>
            <a:r>
              <a:rPr lang="zh-CN" altLang="en-US" sz="900" dirty="0"/>
              <a:t>或高速缓存中的工作丢失。硬盘驱动器文件分配表 </a:t>
            </a:r>
            <a:r>
              <a:rPr lang="en-US" altLang="zh-CN" sz="900" dirty="0"/>
              <a:t>FAT </a:t>
            </a:r>
            <a:r>
              <a:rPr lang="zh-CN" altLang="en-US" sz="900" dirty="0"/>
              <a:t>也可能会丢失，导致驱动器上存储的数据全部丢失。 </a:t>
            </a:r>
            <a:endParaRPr lang="zh-CN" altLang="en-US" sz="900" dirty="0"/>
          </a:p>
          <a:p>
            <a:pPr marL="152400" lvl="0" indent="-152400" eaLnBrk="1" hangingPunct="1">
              <a:lnSpc>
                <a:spcPct val="80000"/>
              </a:lnSpc>
            </a:pPr>
            <a:r>
              <a:rPr lang="zh-CN" altLang="en-US" sz="900" u="sng" dirty="0"/>
              <a:t>电压尖锋</a:t>
            </a:r>
            <a:r>
              <a:rPr lang="zh-CN" altLang="en-US" sz="900" dirty="0"/>
              <a:t>：是指电压的瞬间剧烈增大。与潮汐的力量相似，峰值可会通过 </a:t>
            </a:r>
            <a:r>
              <a:rPr lang="en-US" altLang="zh-CN" sz="900" dirty="0"/>
              <a:t>AC</a:t>
            </a:r>
            <a:r>
              <a:rPr lang="zh-CN" altLang="en-US" sz="900" dirty="0"/>
              <a:t>、网络、串行或电话线进入电子设备，损坏或完全毁坏设备组件。 </a:t>
            </a:r>
            <a:endParaRPr lang="zh-CN" altLang="en-US" sz="900" b="1" dirty="0"/>
          </a:p>
          <a:p>
            <a:pPr marL="152400" lvl="0" indent="-152400" eaLnBrk="1" hangingPunct="1">
              <a:lnSpc>
                <a:spcPct val="80000"/>
              </a:lnSpc>
            </a:pPr>
            <a:r>
              <a:rPr lang="zh-CN" altLang="en-US" sz="900" b="1" dirty="0"/>
              <a:t>	原因 </a:t>
            </a:r>
            <a:r>
              <a:rPr lang="en-US" altLang="zh-CN" sz="900" b="1" dirty="0"/>
              <a:t>-</a:t>
            </a:r>
            <a:r>
              <a:rPr lang="en-US" altLang="zh-CN" sz="900" dirty="0"/>
              <a:t> </a:t>
            </a:r>
            <a:r>
              <a:rPr lang="zh-CN" altLang="en-US" sz="900" dirty="0"/>
              <a:t>一般是由附近的雷击引起，也可能出现在市电电源被风暴破坏后恢复供电时，或者由汽车事故导致。</a:t>
            </a:r>
            <a:br>
              <a:rPr lang="zh-CN" altLang="en-US" sz="900" dirty="0"/>
            </a:br>
            <a:r>
              <a:rPr lang="zh-CN" altLang="en-US" sz="900" b="1" dirty="0"/>
              <a:t>影响 </a:t>
            </a:r>
            <a:r>
              <a:rPr lang="en-US" altLang="zh-CN" sz="900" b="1" dirty="0"/>
              <a:t>-</a:t>
            </a:r>
            <a:r>
              <a:rPr lang="en-US" altLang="zh-CN" sz="900" dirty="0"/>
              <a:t> </a:t>
            </a:r>
            <a:r>
              <a:rPr lang="zh-CN" altLang="en-US" sz="900" dirty="0"/>
              <a:t>硬件发生灾难性损坏。数据将丢失。 </a:t>
            </a:r>
            <a:endParaRPr lang="zh-CN" altLang="en-US" sz="900" dirty="0"/>
          </a:p>
          <a:p>
            <a:pPr marL="152400" lvl="0" indent="-152400" eaLnBrk="1" hangingPunct="1">
              <a:lnSpc>
                <a:spcPct val="80000"/>
              </a:lnSpc>
            </a:pPr>
            <a:r>
              <a:rPr lang="zh-CN" altLang="en-US" sz="900" u="sng" dirty="0"/>
              <a:t>浪涌</a:t>
            </a:r>
            <a:r>
              <a:rPr lang="zh-CN" altLang="en-US" sz="900" dirty="0"/>
              <a:t>： 短时间内电压升高超过额定电压值的</a:t>
            </a:r>
            <a:r>
              <a:rPr lang="en-US" altLang="zh-CN" sz="900" dirty="0"/>
              <a:t>110%</a:t>
            </a:r>
            <a:r>
              <a:rPr lang="zh-CN" altLang="en-US" sz="900" dirty="0"/>
              <a:t>，一般至少维持 一个或多个周期</a:t>
            </a:r>
            <a:r>
              <a:rPr lang="en-US" altLang="zh-CN" sz="900" dirty="0"/>
              <a:t>.</a:t>
            </a:r>
            <a:endParaRPr lang="en-US" altLang="zh-CN" sz="900" b="1" dirty="0"/>
          </a:p>
          <a:p>
            <a:pPr marL="152400" lvl="0" indent="-152400" eaLnBrk="1" hangingPunct="1">
              <a:lnSpc>
                <a:spcPct val="80000"/>
              </a:lnSpc>
            </a:pPr>
            <a:r>
              <a:rPr lang="en-US" altLang="zh-CN" sz="900" b="1" dirty="0"/>
              <a:t>	</a:t>
            </a:r>
            <a:r>
              <a:rPr lang="zh-CN" altLang="en-US" sz="900" b="1" dirty="0"/>
              <a:t>原因 </a:t>
            </a:r>
            <a:r>
              <a:rPr lang="en-US" altLang="zh-CN" sz="900" b="1" dirty="0"/>
              <a:t>–</a:t>
            </a:r>
            <a:r>
              <a:rPr lang="en-US" altLang="zh-CN" sz="900" dirty="0"/>
              <a:t> </a:t>
            </a:r>
            <a:r>
              <a:rPr lang="zh-CN" altLang="en-US" sz="900" dirty="0"/>
              <a:t>浪涌源于高功率电机的存在，例如空调和附近的家电。当设备关闭时，额外的电压就会通过电线消散。</a:t>
            </a:r>
            <a:br>
              <a:rPr lang="zh-CN" altLang="en-US" sz="900" dirty="0"/>
            </a:br>
            <a:r>
              <a:rPr lang="zh-CN" altLang="en-US" sz="900" b="1" dirty="0"/>
              <a:t>影响 </a:t>
            </a:r>
            <a:r>
              <a:rPr lang="en-US" altLang="zh-CN" sz="900" b="1" dirty="0"/>
              <a:t>-</a:t>
            </a:r>
            <a:r>
              <a:rPr lang="en-US" altLang="zh-CN" sz="900" dirty="0"/>
              <a:t> </a:t>
            </a:r>
            <a:r>
              <a:rPr lang="zh-CN" altLang="en-US" sz="900" dirty="0"/>
              <a:t>计算机及类似的敏感电子设备都设计成接受特定电压范围内的电源。超出预期峰值和 </a:t>
            </a:r>
            <a:r>
              <a:rPr lang="en-US" altLang="zh-CN" sz="900" dirty="0"/>
              <a:t>RMS</a:t>
            </a:r>
            <a:r>
              <a:rPr lang="zh-CN" altLang="en-US" sz="900" dirty="0"/>
              <a:t>被认为是平均电压水平的任何电压都会给灵敏的组件增加压力，导致过早发生故障。 </a:t>
            </a:r>
            <a:endParaRPr lang="zh-CN" altLang="en-US" sz="900" dirty="0"/>
          </a:p>
          <a:p>
            <a:pPr marL="152400" lvl="0" indent="-152400" eaLnBrk="1" hangingPunct="1">
              <a:lnSpc>
                <a:spcPct val="80000"/>
              </a:lnSpc>
            </a:pPr>
            <a:r>
              <a:rPr lang="zh-CN" altLang="en-US" sz="900" u="sng" dirty="0"/>
              <a:t>噪声</a:t>
            </a:r>
            <a:r>
              <a:rPr lang="zh-CN" altLang="en-US" sz="900" dirty="0"/>
              <a:t>： 更准确的说法是电磁干扰 </a:t>
            </a:r>
            <a:r>
              <a:rPr lang="en-US" altLang="zh-CN" sz="900" dirty="0"/>
              <a:t>EMI </a:t>
            </a:r>
            <a:r>
              <a:rPr lang="zh-CN" altLang="en-US" sz="900" dirty="0"/>
              <a:t>和射频干扰 </a:t>
            </a:r>
            <a:r>
              <a:rPr lang="en-US" altLang="zh-CN" sz="900" dirty="0"/>
              <a:t>RFI</a:t>
            </a:r>
            <a:r>
              <a:rPr lang="zh-CN" altLang="en-US" sz="900" dirty="0"/>
              <a:t>，它干扰正常情况下市电电源平稳的正弦波。 </a:t>
            </a:r>
            <a:endParaRPr lang="zh-CN" altLang="en-US" sz="900" b="1" dirty="0"/>
          </a:p>
          <a:p>
            <a:pPr marL="152400" lvl="0" indent="-152400" eaLnBrk="1" hangingPunct="1">
              <a:lnSpc>
                <a:spcPct val="80000"/>
              </a:lnSpc>
            </a:pPr>
            <a:r>
              <a:rPr lang="zh-CN" altLang="en-US" sz="900" b="1" dirty="0"/>
              <a:t>	原因 </a:t>
            </a:r>
            <a:r>
              <a:rPr lang="en-US" altLang="zh-CN" sz="900" b="1" dirty="0"/>
              <a:t>- </a:t>
            </a:r>
            <a:r>
              <a:rPr lang="zh-CN" altLang="en-US" sz="900" dirty="0"/>
              <a:t>很多因素和现象都会产生电噪声，包括闪电，负载交换，发电机，无线电发射机，以及工业设备。电噪声可能断断续续出现或延续很长时间。 </a:t>
            </a:r>
            <a:br>
              <a:rPr lang="zh-CN" altLang="en-US" sz="900" dirty="0"/>
            </a:br>
            <a:r>
              <a:rPr lang="zh-CN" altLang="en-US" sz="900" b="1" dirty="0"/>
              <a:t>影响 </a:t>
            </a:r>
            <a:r>
              <a:rPr lang="en-US" altLang="zh-CN" sz="900" b="1" dirty="0"/>
              <a:t>- </a:t>
            </a:r>
            <a:r>
              <a:rPr lang="zh-CN" altLang="en-US" sz="900" dirty="0"/>
              <a:t>噪声在可执行程序和数据文件中产生假信号和错误。 </a:t>
            </a:r>
            <a:endParaRPr lang="zh-CN" altLang="en-US" sz="900" dirty="0"/>
          </a:p>
          <a:p>
            <a:pPr marL="152400" lvl="0" indent="-152400" eaLnBrk="1" hangingPunct="1">
              <a:lnSpc>
                <a:spcPct val="80000"/>
              </a:lnSpc>
            </a:pPr>
            <a:endParaRPr lang="zh-CN" altLang="en-US" sz="900" dirty="0"/>
          </a:p>
          <a:p>
            <a:pPr marL="152400" lvl="0" indent="-152400" eaLnBrk="1" hangingPunct="1">
              <a:lnSpc>
                <a:spcPct val="80000"/>
              </a:lnSpc>
            </a:pPr>
            <a:r>
              <a:rPr lang="zh-CN" altLang="en-US" sz="900" b="1" dirty="0"/>
              <a:t>过压</a:t>
            </a:r>
            <a:r>
              <a:rPr lang="zh-CN" altLang="en-US" sz="900" dirty="0"/>
              <a:t> </a:t>
            </a:r>
            <a:r>
              <a:rPr lang="en-US" altLang="zh-CN" sz="900" dirty="0"/>
              <a:t>/</a:t>
            </a:r>
            <a:r>
              <a:rPr lang="zh-CN" altLang="en-US" sz="900" dirty="0"/>
              <a:t>欠压</a:t>
            </a:r>
            <a:endParaRPr lang="zh-CN" altLang="en-US" sz="9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19458" name="Rectangle 7"/>
          <p:cNvSpPr txBox="1">
            <a:spLocks noGrp="1"/>
          </p:cNvSpPr>
          <p:nvPr/>
        </p:nvSpPr>
        <p:spPr>
          <a:xfrm>
            <a:off x="3884613" y="8685213"/>
            <a:ext cx="2973387" cy="457200"/>
          </a:xfrm>
          <a:prstGeom prst="rect">
            <a:avLst/>
          </a:prstGeom>
          <a:noFill/>
          <a:ln w="9525">
            <a:noFill/>
          </a:ln>
        </p:spPr>
        <p:txBody>
          <a:bodyPr anchor="b" anchorCtr="0"/>
          <a:p>
            <a:pPr lvl="0" indent="0" algn="r">
              <a:spcBef>
                <a:spcPct val="20000"/>
              </a:spcBef>
            </a:pPr>
            <a:fld id="{9A0DB2DC-4C9A-4742-B13C-FB6460FD3503}" type="slidenum">
              <a:rPr lang="en-US" altLang="zh-CN" sz="1200" dirty="0">
                <a:latin typeface="Times New Roman" panose="02020603050405020304" pitchFamily="18" charset="0"/>
              </a:rPr>
            </a:fld>
            <a:endParaRPr lang="en-US" altLang="zh-CN" sz="1200" dirty="0">
              <a:latin typeface="Times New Roman" panose="02020603050405020304" pitchFamily="18" charset="0"/>
            </a:endParaRPr>
          </a:p>
        </p:txBody>
      </p:sp>
      <p:sp>
        <p:nvSpPr>
          <p:cNvPr id="19459" name="Rectangle 2"/>
          <p:cNvSpPr>
            <a:spLocks noGrp="1" noTextEdit="1"/>
          </p:cNvSpPr>
          <p:nvPr>
            <p:ph type="sldImg"/>
          </p:nvPr>
        </p:nvSpPr>
        <p:spPr>
          <a:xfrm>
            <a:off x="1141413" y="684213"/>
            <a:ext cx="4572000" cy="3429000"/>
          </a:xfrm>
          <a:solidFill>
            <a:srgbClr val="FFFFFF"/>
          </a:solidFill>
          <a:ln>
            <a:solidFill>
              <a:srgbClr val="000000"/>
            </a:solidFill>
            <a:miter/>
          </a:ln>
        </p:spPr>
      </p:sp>
      <p:sp>
        <p:nvSpPr>
          <p:cNvPr id="19460" name="Rectangle 3"/>
          <p:cNvSpPr>
            <a:spLocks noGrp="1"/>
          </p:cNvSpPr>
          <p:nvPr>
            <p:ph type="body"/>
          </p:nvPr>
        </p:nvSpPr>
        <p:spPr>
          <a:xfrm>
            <a:off x="912813" y="4341813"/>
            <a:ext cx="5029200" cy="4114800"/>
          </a:xfrm>
        </p:spPr>
        <p:txBody>
          <a:bodyPr wrap="square" lIns="91440" tIns="45720" rIns="91440" bIns="45720" anchor="t" anchorCtr="0"/>
          <a:p>
            <a:pPr lvl="0" eaLnBrk="1" hangingPunct="1"/>
            <a:r>
              <a:rPr lang="zh-CN" altLang="en-US" dirty="0"/>
              <a:t>负载上的电流与电压同相时，称这个负载是线性负载或电阻性负载。电阻性负载的特点是：电阻值在一定时间内是固定不变的，负载上吸收与消耗的是</a:t>
            </a:r>
            <a:r>
              <a:rPr lang="en-US" altLang="zh-CN" dirty="0"/>
              <a:t>100%</a:t>
            </a:r>
            <a:r>
              <a:rPr lang="zh-CN" altLang="en-US" dirty="0"/>
              <a:t>的有功功率。</a:t>
            </a:r>
            <a:endParaRPr lang="zh-CN" altLang="en-US" dirty="0"/>
          </a:p>
          <a:p>
            <a:pPr lvl="0" eaLnBrk="1" hangingPunct="1"/>
            <a:endParaRPr lang="zh-CN" altLang="en-US" dirty="0"/>
          </a:p>
          <a:p>
            <a:pPr lvl="0" eaLnBrk="1" hangingPunct="1"/>
            <a:r>
              <a:rPr lang="zh-CN" altLang="en-US" dirty="0"/>
              <a:t>负载上的电流超前电压一个相位时，称这个负载是电容性负载。负载上吸收的功率既有有功功率，又有无功功率。其有功功率和无功功率的比例是负载功率因数决定的。</a:t>
            </a:r>
            <a:endParaRPr lang="zh-CN" altLang="en-US" dirty="0"/>
          </a:p>
          <a:p>
            <a:pPr lvl="0" eaLnBrk="1" hangingPunct="1"/>
            <a:endParaRPr lang="zh-CN" altLang="en-US" dirty="0"/>
          </a:p>
          <a:p>
            <a:pPr lvl="0" eaLnBrk="1" hangingPunct="1"/>
            <a:r>
              <a:rPr lang="zh-CN" altLang="en-US" dirty="0"/>
              <a:t>负载上的电流滞后电压一个相位时，称这个负载是电感性负载。负载上吸收的功率既有有功功率，又有无功功率。其有功功率和无功功率的比例是负载功率因数决定的。</a:t>
            </a:r>
            <a:endParaRPr lang="zh-CN" altLang="en-US" dirty="0"/>
          </a:p>
          <a:p>
            <a:pPr lvl="0" eaLnBrk="1" hangingPunct="1"/>
            <a:endParaRPr lang="zh-CN" altLang="en-US" dirty="0"/>
          </a:p>
          <a:p>
            <a:pPr lvl="0" eaLnBrk="1" hangingPunct="1"/>
            <a:r>
              <a:rPr lang="zh-CN" altLang="en-US" dirty="0"/>
              <a:t>注：计算机类的负载功率因数是滞后的，尽管它的输入是二极管整流和电容滤波，但等效是电流滞后的，所以是电感性的。 </a:t>
            </a:r>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21506" name="Rectangle 7"/>
          <p:cNvSpPr txBox="1">
            <a:spLocks noGrp="1"/>
          </p:cNvSpPr>
          <p:nvPr/>
        </p:nvSpPr>
        <p:spPr>
          <a:xfrm>
            <a:off x="3884613" y="8685213"/>
            <a:ext cx="2973387" cy="457200"/>
          </a:xfrm>
          <a:prstGeom prst="rect">
            <a:avLst/>
          </a:prstGeom>
          <a:noFill/>
          <a:ln w="9525">
            <a:noFill/>
          </a:ln>
        </p:spPr>
        <p:txBody>
          <a:bodyPr anchor="b" anchorCtr="0"/>
          <a:p>
            <a:pPr lvl="0" indent="0" algn="r">
              <a:spcBef>
                <a:spcPct val="20000"/>
              </a:spcBef>
            </a:pPr>
            <a:fld id="{9A0DB2DC-4C9A-4742-B13C-FB6460FD3503}" type="slidenum">
              <a:rPr lang="en-US" altLang="zh-CN" sz="1200" dirty="0">
                <a:latin typeface="Times New Roman" panose="02020603050405020304" pitchFamily="18" charset="0"/>
              </a:rPr>
            </a:fld>
            <a:endParaRPr lang="en-US" altLang="zh-CN" sz="1200" dirty="0">
              <a:latin typeface="Times New Roman" panose="02020603050405020304" pitchFamily="18" charset="0"/>
            </a:endParaRPr>
          </a:p>
        </p:txBody>
      </p:sp>
      <p:sp>
        <p:nvSpPr>
          <p:cNvPr id="21507" name="Rectangle 2"/>
          <p:cNvSpPr>
            <a:spLocks noGrp="1" noTextEdit="1"/>
          </p:cNvSpPr>
          <p:nvPr>
            <p:ph type="sldImg"/>
          </p:nvPr>
        </p:nvSpPr>
        <p:spPr>
          <a:xfrm>
            <a:off x="1141413" y="684213"/>
            <a:ext cx="4572000" cy="3429000"/>
          </a:xfrm>
          <a:solidFill>
            <a:srgbClr val="FFFFFF"/>
          </a:solidFill>
          <a:ln>
            <a:solidFill>
              <a:srgbClr val="000000"/>
            </a:solidFill>
            <a:miter/>
          </a:ln>
        </p:spPr>
      </p:sp>
      <p:sp>
        <p:nvSpPr>
          <p:cNvPr id="21508" name="Rectangle 3"/>
          <p:cNvSpPr>
            <a:spLocks noGrp="1"/>
          </p:cNvSpPr>
          <p:nvPr>
            <p:ph type="body"/>
          </p:nvPr>
        </p:nvSpPr>
        <p:spPr>
          <a:xfrm>
            <a:off x="912813" y="4341813"/>
            <a:ext cx="5029200" cy="4114800"/>
          </a:xfrm>
        </p:spPr>
        <p:txBody>
          <a:bodyPr wrap="square" lIns="91440" tIns="45720" rIns="91440" bIns="45720" anchor="t" anchorCtr="0"/>
          <a:p>
            <a:pPr lvl="0" eaLnBrk="1" hangingPunct="1"/>
            <a:r>
              <a:rPr lang="en-US" altLang="zh-CN" dirty="0"/>
              <a:t>-</a:t>
            </a:r>
            <a:r>
              <a:rPr lang="zh-CN" altLang="en-US" dirty="0"/>
              <a:t>一般来说，标准型机内带有电池组，在停电后可以维持较短时间的供电一般不超过</a:t>
            </a:r>
            <a:r>
              <a:rPr lang="en-US" altLang="zh-CN" dirty="0"/>
              <a:t>25</a:t>
            </a:r>
            <a:r>
              <a:rPr lang="zh-CN" altLang="en-US" dirty="0"/>
              <a:t>分钟；长效型机内不带电池，但增加了充电器，用户可以根据自身需要配接多组电池以延长供电时间，厂商在设计时会加大充电器容量或加装并联的充电器。 </a:t>
            </a:r>
            <a:endParaRPr lang="zh-CN" altLang="en-US" dirty="0"/>
          </a:p>
          <a:p>
            <a:pPr lvl="0" eaLnBrk="1" hangingPunct="1"/>
            <a:r>
              <a:rPr lang="en-US" altLang="zh-CN" dirty="0"/>
              <a:t>---</a:t>
            </a:r>
            <a:r>
              <a:rPr lang="zh-CN" altLang="en-US" dirty="0"/>
              <a:t>此外</a:t>
            </a:r>
            <a:r>
              <a:rPr lang="en-US" altLang="zh-CN" dirty="0"/>
              <a:t>,UPS</a:t>
            </a:r>
            <a:r>
              <a:rPr lang="zh-CN" altLang="en-US" dirty="0"/>
              <a:t>的分类还有其他一些简单的分类，比如从组成原理分为旋转发电机型</a:t>
            </a:r>
            <a:r>
              <a:rPr lang="en-US" altLang="zh-CN" dirty="0"/>
              <a:t>UPS</a:t>
            </a:r>
            <a:r>
              <a:rPr lang="zh-CN" altLang="en-US" dirty="0"/>
              <a:t>和静止变换型</a:t>
            </a:r>
            <a:r>
              <a:rPr lang="en-US" altLang="zh-CN" dirty="0"/>
              <a:t>UPS</a:t>
            </a:r>
            <a:r>
              <a:rPr lang="zh-CN" altLang="en-US" dirty="0"/>
              <a:t>；从应用领域分为商业用</a:t>
            </a:r>
            <a:r>
              <a:rPr lang="en-US" altLang="zh-CN" dirty="0"/>
              <a:t>UPS</a:t>
            </a:r>
            <a:r>
              <a:rPr lang="zh-CN" altLang="en-US" dirty="0"/>
              <a:t>和工业用</a:t>
            </a:r>
            <a:r>
              <a:rPr lang="en-US" altLang="zh-CN" dirty="0"/>
              <a:t>UPS</a:t>
            </a:r>
            <a:r>
              <a:rPr lang="zh-CN" altLang="en-US" dirty="0"/>
              <a:t>和军用</a:t>
            </a:r>
            <a:r>
              <a:rPr lang="en-US" altLang="zh-CN" dirty="0"/>
              <a:t>UPS</a:t>
            </a:r>
            <a:r>
              <a:rPr lang="zh-CN" altLang="en-US" dirty="0"/>
              <a:t>；从输出电压的相数分为单相</a:t>
            </a:r>
            <a:r>
              <a:rPr lang="en-US" altLang="zh-CN" dirty="0"/>
              <a:t>UPS</a:t>
            </a:r>
            <a:r>
              <a:rPr lang="zh-CN" altLang="en-US" dirty="0"/>
              <a:t>和三相</a:t>
            </a:r>
            <a:r>
              <a:rPr lang="en-US" altLang="zh-CN" dirty="0"/>
              <a:t>UPS</a:t>
            </a:r>
            <a:r>
              <a:rPr lang="zh-CN" altLang="en-US" dirty="0"/>
              <a:t>；从容量分为大容量</a:t>
            </a:r>
            <a:r>
              <a:rPr lang="en-US" altLang="zh-CN" dirty="0"/>
              <a:t>UPS</a:t>
            </a:r>
            <a:r>
              <a:rPr lang="zh-CN" altLang="en-US" dirty="0"/>
              <a:t>大于</a:t>
            </a:r>
            <a:r>
              <a:rPr lang="en-US" altLang="zh-CN" dirty="0"/>
              <a:t>100KVA</a:t>
            </a:r>
            <a:r>
              <a:rPr lang="zh-CN" altLang="en-US" dirty="0"/>
              <a:t>、中容量</a:t>
            </a:r>
            <a:r>
              <a:rPr lang="en-US" altLang="zh-CN" dirty="0"/>
              <a:t>UPS10-100 KVA</a:t>
            </a:r>
            <a:r>
              <a:rPr lang="zh-CN" altLang="en-US" dirty="0"/>
              <a:t>和小容量</a:t>
            </a:r>
            <a:r>
              <a:rPr lang="en-US" altLang="zh-CN" dirty="0"/>
              <a:t>UPS</a:t>
            </a:r>
            <a:r>
              <a:rPr lang="zh-CN" altLang="en-US" dirty="0"/>
              <a:t>小于</a:t>
            </a:r>
            <a:r>
              <a:rPr lang="en-US" altLang="zh-CN" dirty="0"/>
              <a:t>10 KVA</a:t>
            </a:r>
            <a:r>
              <a:rPr lang="zh-CN" altLang="en-US" dirty="0"/>
              <a:t>。 </a:t>
            </a:r>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26626" name="Rectangle 7"/>
          <p:cNvSpPr txBox="1">
            <a:spLocks noGrp="1"/>
          </p:cNvSpPr>
          <p:nvPr/>
        </p:nvSpPr>
        <p:spPr>
          <a:xfrm>
            <a:off x="3884613" y="8685213"/>
            <a:ext cx="2973387" cy="457200"/>
          </a:xfrm>
          <a:prstGeom prst="rect">
            <a:avLst/>
          </a:prstGeom>
          <a:noFill/>
          <a:ln w="9525">
            <a:noFill/>
          </a:ln>
        </p:spPr>
        <p:txBody>
          <a:bodyPr anchor="b" anchorCtr="0"/>
          <a:p>
            <a:pPr lvl="0" indent="0" algn="r">
              <a:spcBef>
                <a:spcPct val="20000"/>
              </a:spcBef>
            </a:pPr>
            <a:fld id="{9A0DB2DC-4C9A-4742-B13C-FB6460FD3503}" type="slidenum">
              <a:rPr lang="en-US" altLang="zh-CN" sz="1200" dirty="0">
                <a:latin typeface="Times New Roman" panose="02020603050405020304" pitchFamily="18" charset="0"/>
              </a:rPr>
            </a:fld>
            <a:endParaRPr lang="en-US" altLang="zh-CN" sz="1200" dirty="0">
              <a:latin typeface="Times New Roman" panose="02020603050405020304" pitchFamily="18" charset="0"/>
            </a:endParaRPr>
          </a:p>
        </p:txBody>
      </p:sp>
      <p:sp>
        <p:nvSpPr>
          <p:cNvPr id="26627" name="Rectangle 2"/>
          <p:cNvSpPr>
            <a:spLocks noGrp="1" noTextEdit="1"/>
          </p:cNvSpPr>
          <p:nvPr>
            <p:ph type="sldImg"/>
          </p:nvPr>
        </p:nvSpPr>
        <p:spPr>
          <a:xfrm>
            <a:off x="1141413" y="684213"/>
            <a:ext cx="4572000" cy="3429000"/>
          </a:xfrm>
          <a:solidFill>
            <a:srgbClr val="FFFFFF"/>
          </a:solidFill>
          <a:ln>
            <a:solidFill>
              <a:srgbClr val="000000"/>
            </a:solidFill>
            <a:miter/>
          </a:ln>
        </p:spPr>
      </p:sp>
      <p:sp>
        <p:nvSpPr>
          <p:cNvPr id="26628" name="Rectangle 3"/>
          <p:cNvSpPr>
            <a:spLocks noGrp="1"/>
          </p:cNvSpPr>
          <p:nvPr>
            <p:ph type="body"/>
          </p:nvPr>
        </p:nvSpPr>
        <p:spPr>
          <a:xfrm>
            <a:off x="912813" y="4341813"/>
            <a:ext cx="5029200" cy="4114800"/>
          </a:xfrm>
        </p:spPr>
        <p:txBody>
          <a:bodyPr wrap="square" lIns="91440" tIns="45720" rIns="91440" bIns="45720" anchor="t" anchorCtr="0"/>
          <a:p>
            <a:pPr marL="228600" lvl="0" indent="-228600" eaLnBrk="1" hangingPunct="1">
              <a:lnSpc>
                <a:spcPct val="90000"/>
              </a:lnSpc>
            </a:pPr>
            <a:r>
              <a:rPr lang="zh-CN" altLang="en-US" sz="1000" b="1" dirty="0"/>
              <a:t>输入电压范围</a:t>
            </a:r>
            <a:endParaRPr lang="zh-CN" altLang="en-US" sz="1000" dirty="0"/>
          </a:p>
          <a:p>
            <a:pPr marL="228600" lvl="0" indent="-228600" eaLnBrk="1" hangingPunct="1">
              <a:lnSpc>
                <a:spcPct val="90000"/>
              </a:lnSpc>
            </a:pPr>
            <a:r>
              <a:rPr lang="en-US" altLang="zh-CN" sz="1000" dirty="0"/>
              <a:t>---UPS</a:t>
            </a:r>
            <a:r>
              <a:rPr lang="zh-CN" altLang="en-US" sz="1000" dirty="0"/>
              <a:t>的输入电压范围，即</a:t>
            </a:r>
            <a:r>
              <a:rPr lang="en-US" altLang="zh-CN" sz="1000" dirty="0"/>
              <a:t>UPS</a:t>
            </a:r>
            <a:r>
              <a:rPr lang="zh-CN" altLang="en-US" sz="1000" dirty="0"/>
              <a:t>允许市电电压的变化范围，也就是保证</a:t>
            </a:r>
            <a:r>
              <a:rPr lang="en-US" altLang="zh-CN" sz="1000" dirty="0"/>
              <a:t>UPS</a:t>
            </a:r>
            <a:r>
              <a:rPr lang="zh-CN" altLang="en-US" sz="1000" dirty="0"/>
              <a:t>不转入电池逆变供电的市电电压范围。范围越大说明</a:t>
            </a:r>
            <a:r>
              <a:rPr lang="en-US" altLang="zh-CN" sz="1000" dirty="0"/>
              <a:t>UPS</a:t>
            </a:r>
            <a:r>
              <a:rPr lang="zh-CN" altLang="en-US" sz="1000" dirty="0"/>
              <a:t>适应性越好。一般</a:t>
            </a:r>
            <a:r>
              <a:rPr lang="en-US" altLang="zh-CN" sz="1000" dirty="0"/>
              <a:t>UPS</a:t>
            </a:r>
            <a:r>
              <a:rPr lang="zh-CN" altLang="en-US" sz="1000" dirty="0"/>
              <a:t>的输入电压范围应该在</a:t>
            </a:r>
            <a:r>
              <a:rPr lang="en-US" altLang="zh-CN" sz="1000" dirty="0"/>
              <a:t>-15%</a:t>
            </a:r>
            <a:r>
              <a:rPr lang="zh-CN" altLang="en-US" sz="1000" dirty="0"/>
              <a:t>到</a:t>
            </a:r>
            <a:r>
              <a:rPr lang="en-US" altLang="zh-CN" sz="1000" dirty="0"/>
              <a:t>+20%</a:t>
            </a:r>
            <a:r>
              <a:rPr lang="zh-CN" altLang="en-US" sz="1000" dirty="0"/>
              <a:t>之间或者更宽。但有些给出的是虚假指标。</a:t>
            </a:r>
            <a:endParaRPr lang="zh-CN" altLang="en-US" sz="1000" dirty="0"/>
          </a:p>
          <a:p>
            <a:pPr marL="228600" lvl="0" indent="-228600" eaLnBrk="1" hangingPunct="1">
              <a:lnSpc>
                <a:spcPct val="90000"/>
              </a:lnSpc>
            </a:pPr>
            <a:endParaRPr lang="zh-CN" altLang="en-US" sz="1000" dirty="0"/>
          </a:p>
          <a:p>
            <a:pPr marL="228600" lvl="0" indent="-228600" eaLnBrk="1" hangingPunct="1">
              <a:lnSpc>
                <a:spcPct val="90000"/>
              </a:lnSpc>
            </a:pPr>
            <a:r>
              <a:rPr lang="en-US" altLang="zh-CN" sz="1000" dirty="0"/>
              <a:t>---</a:t>
            </a:r>
            <a:r>
              <a:rPr lang="zh-CN" altLang="en-US" sz="1000" dirty="0"/>
              <a:t>在正常的输入电压范围内，逆变器负载电流由市电提供，而不是电池提供。输入电压范围越宽，</a:t>
            </a:r>
            <a:r>
              <a:rPr lang="en-US" altLang="zh-CN" sz="1000" dirty="0"/>
              <a:t>UPS</a:t>
            </a:r>
            <a:r>
              <a:rPr lang="zh-CN" altLang="en-US" sz="1000" dirty="0"/>
              <a:t>电池放电的可能性越小，故电池的寿命就相对延长。因为当地的电压波动情况直接影响</a:t>
            </a:r>
            <a:r>
              <a:rPr lang="en-US" altLang="zh-CN" sz="1000" dirty="0"/>
              <a:t>UPS</a:t>
            </a:r>
            <a:r>
              <a:rPr lang="zh-CN" altLang="en-US" sz="1000" dirty="0"/>
              <a:t>的运行，特别是有些地区电网比较恶劣，白天和晚上的电压相差很大。如果</a:t>
            </a:r>
            <a:r>
              <a:rPr lang="en-US" altLang="zh-CN" sz="1000" dirty="0"/>
              <a:t>UPS </a:t>
            </a:r>
            <a:r>
              <a:rPr lang="zh-CN" altLang="en-US" sz="1000" dirty="0"/>
              <a:t>要</a:t>
            </a:r>
            <a:r>
              <a:rPr lang="en-US" altLang="zh-CN" sz="1000" dirty="0"/>
              <a:t>24</a:t>
            </a:r>
            <a:r>
              <a:rPr lang="zh-CN" altLang="en-US" sz="1000" dirty="0"/>
              <a:t>小时工作，在如此大的变化范围里，</a:t>
            </a:r>
            <a:r>
              <a:rPr lang="en-US" altLang="zh-CN" sz="1000" dirty="0"/>
              <a:t>UPS</a:t>
            </a:r>
            <a:r>
              <a:rPr lang="zh-CN" altLang="en-US" sz="1000" dirty="0"/>
              <a:t>能否工作至关重要。如不能工作，只有转电池，这样一则电池并没有用于真正的断电，二则频繁转电池会影响电池的寿命。如果该</a:t>
            </a:r>
            <a:r>
              <a:rPr lang="en-US" altLang="zh-CN" sz="1000" dirty="0"/>
              <a:t>UPS</a:t>
            </a:r>
            <a:r>
              <a:rPr lang="zh-CN" altLang="en-US" sz="1000" dirty="0"/>
              <a:t>的转电池装置为继电器，则对继电器的损坏特别严重，大大增加了</a:t>
            </a:r>
            <a:r>
              <a:rPr lang="en-US" altLang="zh-CN" sz="1000" dirty="0"/>
              <a:t>UPS</a:t>
            </a:r>
            <a:r>
              <a:rPr lang="zh-CN" altLang="en-US" sz="1000" dirty="0"/>
              <a:t>的故障率。</a:t>
            </a:r>
            <a:endParaRPr lang="zh-CN" altLang="en-US" sz="1000" dirty="0"/>
          </a:p>
          <a:p>
            <a:pPr marL="228600" lvl="0" indent="-228600" eaLnBrk="1" hangingPunct="1">
              <a:lnSpc>
                <a:spcPct val="90000"/>
              </a:lnSpc>
            </a:pPr>
            <a:endParaRPr lang="zh-CN" altLang="en-US" sz="1000" dirty="0"/>
          </a:p>
          <a:p>
            <a:pPr marL="228600" lvl="0" indent="-228600" eaLnBrk="1" hangingPunct="1">
              <a:lnSpc>
                <a:spcPct val="90000"/>
              </a:lnSpc>
            </a:pPr>
            <a:r>
              <a:rPr lang="en-US" altLang="zh-CN" sz="1000" dirty="0"/>
              <a:t>UPS</a:t>
            </a:r>
            <a:r>
              <a:rPr lang="zh-CN" altLang="en-US" sz="1000" dirty="0"/>
              <a:t>输入功率因数低的不良影响 </a:t>
            </a:r>
            <a:endParaRPr lang="zh-CN" altLang="en-US" sz="1000" dirty="0"/>
          </a:p>
          <a:p>
            <a:pPr marL="228600" lvl="0" indent="-228600" eaLnBrk="1" hangingPunct="1">
              <a:lnSpc>
                <a:spcPct val="90000"/>
              </a:lnSpc>
            </a:pPr>
            <a:r>
              <a:rPr lang="zh-CN" altLang="en-US" sz="1000" dirty="0"/>
              <a:t>①， 增大能源损耗和运行成本，增加供电系统配制容量，当一个供电系统用电容量是</a:t>
            </a:r>
            <a:r>
              <a:rPr lang="en-US" altLang="zh-CN" sz="1000" dirty="0"/>
              <a:t>100KVA</a:t>
            </a:r>
            <a:r>
              <a:rPr lang="zh-CN" altLang="en-US" sz="1000" dirty="0"/>
              <a:t>时，如果配置</a:t>
            </a:r>
            <a:r>
              <a:rPr lang="en-US" altLang="zh-CN" sz="1000" dirty="0"/>
              <a:t>100KVA</a:t>
            </a:r>
            <a:r>
              <a:rPr lang="zh-CN" altLang="en-US" sz="1000" dirty="0"/>
              <a:t>传统双变换在线式</a:t>
            </a:r>
            <a:r>
              <a:rPr lang="en-US" altLang="zh-CN" sz="1000" dirty="0"/>
              <a:t>UPS</a:t>
            </a:r>
            <a:r>
              <a:rPr lang="zh-CN" altLang="en-US" sz="1000" dirty="0"/>
              <a:t>，那么就需要对该系统配备远大于</a:t>
            </a:r>
            <a:r>
              <a:rPr lang="en-US" altLang="zh-CN" sz="1000" dirty="0"/>
              <a:t>100KVA</a:t>
            </a:r>
            <a:r>
              <a:rPr lang="zh-CN" altLang="en-US" sz="1000" dirty="0"/>
              <a:t>的用电容量，如果用油机供电，那末就需要</a:t>
            </a:r>
            <a:r>
              <a:rPr lang="en-US" altLang="zh-CN" sz="1000" dirty="0"/>
              <a:t>2.5-3</a:t>
            </a:r>
            <a:r>
              <a:rPr lang="zh-CN" altLang="en-US" sz="1000" dirty="0"/>
              <a:t>倍功率容量的油机；</a:t>
            </a:r>
            <a:endParaRPr lang="zh-CN" altLang="en-US" sz="1000" dirty="0"/>
          </a:p>
          <a:p>
            <a:pPr marL="228600" lvl="0" indent="-228600" eaLnBrk="1" hangingPunct="1">
              <a:lnSpc>
                <a:spcPct val="90000"/>
              </a:lnSpc>
            </a:pPr>
            <a:r>
              <a:rPr lang="zh-CN" altLang="en-US" sz="1000" dirty="0"/>
              <a:t>②  增加配电设备（开关、变压器、传输）的容量和成本；增加附加的滤波环节的成本；用电设备电能</a:t>
            </a:r>
            <a:endParaRPr lang="zh-CN" altLang="en-US" sz="1000" dirty="0"/>
          </a:p>
          <a:p>
            <a:pPr marL="228600" lvl="0" indent="-228600" eaLnBrk="1" hangingPunct="1">
              <a:lnSpc>
                <a:spcPct val="90000"/>
              </a:lnSpc>
            </a:pPr>
            <a:r>
              <a:rPr lang="zh-CN" altLang="en-US" sz="1000" dirty="0"/>
              <a:t>③ 对电网和使用同一电网的其他用电设备形成公害，影响变压器、发电机、电动机、电容器的正常运行，使其损耗增大、发热、绝缘老化，降低寿命；引起异步电机转矩降低、振动加剧、噪声增大；引起继电保护自动装置误动作；引起计算机等精密电子设备运行不正常； 对通讯线路、测量线路产生辐射干扰，使测量仪器、仪表误差增大，影响电能计量精度。</a:t>
            </a:r>
            <a:endParaRPr lang="zh-CN" altLang="en-US" sz="1000" dirty="0"/>
          </a:p>
          <a:p>
            <a:pPr marL="228600" lvl="0" indent="-228600" eaLnBrk="1" hangingPunct="1">
              <a:lnSpc>
                <a:spcPct val="90000"/>
              </a:lnSpc>
            </a:pPr>
            <a:endParaRPr lang="zh-CN" altLang="en-US" sz="1000" dirty="0"/>
          </a:p>
          <a:p>
            <a:pPr marL="228600" lvl="0" indent="-228600" eaLnBrk="1" hangingPunct="1">
              <a:lnSpc>
                <a:spcPct val="90000"/>
              </a:lnSpc>
            </a:pPr>
            <a:r>
              <a:rPr lang="en-US" altLang="zh-CN" sz="1000" b="1" dirty="0"/>
              <a:t>UPS</a:t>
            </a:r>
            <a:r>
              <a:rPr lang="zh-CN" altLang="en-US" sz="1000" b="1" dirty="0"/>
              <a:t>输入电流谐波失真度</a:t>
            </a:r>
            <a:endParaRPr lang="zh-CN" altLang="en-US" sz="1000" dirty="0"/>
          </a:p>
          <a:p>
            <a:pPr marL="228600" lvl="0" indent="-228600" eaLnBrk="1" hangingPunct="1">
              <a:lnSpc>
                <a:spcPct val="90000"/>
              </a:lnSpc>
            </a:pPr>
            <a:r>
              <a:rPr lang="zh-CN" altLang="en-US" sz="1000" dirty="0"/>
              <a:t>是</a:t>
            </a:r>
            <a:r>
              <a:rPr lang="en-US" altLang="zh-CN" sz="1000" dirty="0"/>
              <a:t>UPS</a:t>
            </a:r>
            <a:r>
              <a:rPr lang="zh-CN" altLang="en-US" sz="1000" dirty="0"/>
              <a:t>从电网吸取的电流偏离正弦波的程度（百分数）</a:t>
            </a:r>
            <a:endParaRPr lang="zh-CN" altLang="en-US" sz="10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28674" name="Rectangle 7"/>
          <p:cNvSpPr txBox="1">
            <a:spLocks noGrp="1"/>
          </p:cNvSpPr>
          <p:nvPr/>
        </p:nvSpPr>
        <p:spPr>
          <a:xfrm>
            <a:off x="3884613" y="8685213"/>
            <a:ext cx="2973387" cy="457200"/>
          </a:xfrm>
          <a:prstGeom prst="rect">
            <a:avLst/>
          </a:prstGeom>
          <a:noFill/>
          <a:ln w="9525">
            <a:noFill/>
          </a:ln>
        </p:spPr>
        <p:txBody>
          <a:bodyPr anchor="b" anchorCtr="0"/>
          <a:p>
            <a:pPr lvl="0" indent="0" algn="r">
              <a:spcBef>
                <a:spcPct val="20000"/>
              </a:spcBef>
            </a:pPr>
            <a:fld id="{9A0DB2DC-4C9A-4742-B13C-FB6460FD3503}" type="slidenum">
              <a:rPr lang="en-US" altLang="zh-CN" sz="1200" dirty="0">
                <a:latin typeface="Times New Roman" panose="02020603050405020304" pitchFamily="18" charset="0"/>
              </a:rPr>
            </a:fld>
            <a:endParaRPr lang="en-US" altLang="zh-CN" sz="1200" dirty="0">
              <a:latin typeface="Times New Roman" panose="02020603050405020304" pitchFamily="18" charset="0"/>
            </a:endParaRPr>
          </a:p>
        </p:txBody>
      </p:sp>
      <p:sp>
        <p:nvSpPr>
          <p:cNvPr id="28675" name="Rectangle 2"/>
          <p:cNvSpPr>
            <a:spLocks noGrp="1" noTextEdit="1"/>
          </p:cNvSpPr>
          <p:nvPr>
            <p:ph type="sldImg"/>
          </p:nvPr>
        </p:nvSpPr>
        <p:spPr>
          <a:xfrm>
            <a:off x="1141413" y="684213"/>
            <a:ext cx="4572000" cy="3429000"/>
          </a:xfrm>
          <a:solidFill>
            <a:srgbClr val="FFFFFF"/>
          </a:solidFill>
          <a:ln>
            <a:solidFill>
              <a:srgbClr val="000000"/>
            </a:solidFill>
            <a:miter/>
          </a:ln>
        </p:spPr>
      </p:sp>
      <p:sp>
        <p:nvSpPr>
          <p:cNvPr id="28676" name="Rectangle 3"/>
          <p:cNvSpPr>
            <a:spLocks noGrp="1"/>
          </p:cNvSpPr>
          <p:nvPr>
            <p:ph type="body"/>
          </p:nvPr>
        </p:nvSpPr>
        <p:spPr>
          <a:xfrm>
            <a:off x="912813" y="4341813"/>
            <a:ext cx="5029200" cy="4114800"/>
          </a:xfrm>
        </p:spPr>
        <p:txBody>
          <a:bodyPr wrap="square" lIns="91440" tIns="45720" rIns="91440" bIns="45720" anchor="t" anchorCtr="0"/>
          <a:p>
            <a:pPr lvl="0" eaLnBrk="1" hangingPunct="1"/>
            <a:r>
              <a:rPr lang="en-US" altLang="zh-CN" sz="1000" u="sng" dirty="0"/>
              <a:t>UPS</a:t>
            </a:r>
            <a:r>
              <a:rPr lang="zh-CN" altLang="en-US" sz="1000" u="sng" dirty="0"/>
              <a:t>输出电压</a:t>
            </a:r>
            <a:r>
              <a:rPr lang="zh-CN" altLang="en-US" sz="1000" dirty="0"/>
              <a:t>是指市电经过</a:t>
            </a:r>
            <a:r>
              <a:rPr lang="en-US" altLang="zh-CN" sz="1000" dirty="0"/>
              <a:t>UPS</a:t>
            </a:r>
            <a:r>
              <a:rPr lang="zh-CN" altLang="en-US" sz="1000" dirty="0"/>
              <a:t>整形、滤波、稳压等一系列措施后输出的供电脑等负载设备使用的电压。这种电压一般都比市电电压干净，没有杂质讯号。通常</a:t>
            </a:r>
            <a:r>
              <a:rPr lang="en-US" altLang="zh-CN" sz="1000" dirty="0"/>
              <a:t>UPS</a:t>
            </a:r>
            <a:r>
              <a:rPr lang="zh-CN" altLang="en-US" sz="1000" dirty="0"/>
              <a:t>的输出交流电压应该稳定在</a:t>
            </a:r>
            <a:r>
              <a:rPr lang="en-US" altLang="zh-CN" sz="1000" dirty="0"/>
              <a:t>220V</a:t>
            </a:r>
            <a:r>
              <a:rPr lang="zh-CN" altLang="en-US" sz="1000" dirty="0"/>
              <a:t>，不能有过多偏差。</a:t>
            </a:r>
            <a:endParaRPr lang="zh-CN" altLang="en-US" sz="1000" dirty="0"/>
          </a:p>
          <a:p>
            <a:pPr lvl="0" eaLnBrk="1" hangingPunct="1"/>
            <a:r>
              <a:rPr lang="zh-CN" altLang="en-US" sz="1000" b="1" u="sng" dirty="0"/>
              <a:t>输出电压</a:t>
            </a:r>
            <a:r>
              <a:rPr lang="zh-CN" altLang="en-US" sz="1000" b="1" dirty="0"/>
              <a:t>稳定度</a:t>
            </a:r>
            <a:r>
              <a:rPr lang="zh-CN" altLang="en-US" sz="1000" dirty="0"/>
              <a:t>：指</a:t>
            </a:r>
            <a:r>
              <a:rPr lang="en-US" altLang="zh-CN" sz="1000" dirty="0"/>
              <a:t>UPS</a:t>
            </a:r>
            <a:r>
              <a:rPr lang="zh-CN" altLang="en-US" sz="1000" dirty="0"/>
              <a:t>输出电压的稳定程度。输出电压稳定程度越高，</a:t>
            </a:r>
            <a:r>
              <a:rPr lang="en-US" altLang="zh-CN" sz="1000" dirty="0"/>
              <a:t>UPS</a:t>
            </a:r>
            <a:r>
              <a:rPr lang="zh-CN" altLang="en-US" sz="1000" dirty="0"/>
              <a:t>输出电压的波动范围越小，也就是电压精度越高。公式中∆</a:t>
            </a:r>
            <a:r>
              <a:rPr lang="en-US" altLang="zh-CN" sz="1000" dirty="0"/>
              <a:t>U</a:t>
            </a:r>
            <a:r>
              <a:rPr lang="zh-CN" altLang="en-US" sz="1000" dirty="0"/>
              <a:t>偏离额定值的确电压差，</a:t>
            </a:r>
            <a:r>
              <a:rPr lang="en-US" altLang="zh-CN" sz="1000" dirty="0"/>
              <a:t>U</a:t>
            </a:r>
            <a:r>
              <a:rPr lang="zh-CN" altLang="en-US" sz="1000" dirty="0"/>
              <a:t>电压额定值。大部分</a:t>
            </a:r>
            <a:r>
              <a:rPr lang="en-US" altLang="zh-CN" sz="1000" dirty="0"/>
              <a:t>UPS</a:t>
            </a:r>
            <a:r>
              <a:rPr lang="zh-CN" altLang="en-US" sz="1000" dirty="0"/>
              <a:t>的电压稳定度为</a:t>
            </a:r>
            <a:r>
              <a:rPr lang="en-US" altLang="zh-CN" sz="1000" dirty="0"/>
              <a:t>1~3%</a:t>
            </a:r>
            <a:r>
              <a:rPr lang="zh-CN" altLang="en-US" sz="1000" dirty="0"/>
              <a:t>。</a:t>
            </a:r>
            <a:endParaRPr lang="zh-CN" altLang="en-US" sz="1000" dirty="0"/>
          </a:p>
          <a:p>
            <a:pPr lvl="0" eaLnBrk="1" hangingPunct="1"/>
            <a:endParaRPr lang="zh-CN" altLang="en-US" sz="1000" dirty="0"/>
          </a:p>
          <a:p>
            <a:pPr lvl="0" eaLnBrk="1" hangingPunct="1"/>
            <a:r>
              <a:rPr lang="zh-CN" altLang="en-US" sz="1000" b="1" dirty="0"/>
              <a:t>输出电压失真度：</a:t>
            </a:r>
            <a:r>
              <a:rPr lang="zh-CN" altLang="en-US" sz="1000" dirty="0"/>
              <a:t>即</a:t>
            </a:r>
            <a:r>
              <a:rPr lang="en-US" altLang="zh-CN" sz="1000" dirty="0"/>
              <a:t>UPS</a:t>
            </a:r>
            <a:r>
              <a:rPr lang="zh-CN" altLang="en-US" sz="1000" dirty="0"/>
              <a:t>输出波形中所含的谐波分量所占的比率。常见的波形失真有：削顶、毛刺、畸变等。失真度越小，对负载可能造成的干扰或破坏就越小。科士达</a:t>
            </a:r>
            <a:r>
              <a:rPr lang="en-US" altLang="zh-CN" sz="1000" dirty="0"/>
              <a:t>GP600</a:t>
            </a:r>
            <a:r>
              <a:rPr lang="zh-CN" altLang="en-US" sz="1000" dirty="0"/>
              <a:t>，</a:t>
            </a:r>
            <a:r>
              <a:rPr lang="en-US" altLang="zh-CN" sz="1000" dirty="0"/>
              <a:t>500</a:t>
            </a:r>
            <a:r>
              <a:rPr lang="zh-CN" altLang="en-US" sz="1000" dirty="0"/>
              <a:t>，</a:t>
            </a:r>
            <a:r>
              <a:rPr lang="en-US" altLang="zh-CN" sz="1000" dirty="0"/>
              <a:t>800</a:t>
            </a:r>
            <a:r>
              <a:rPr lang="zh-CN" altLang="en-US" sz="1000" dirty="0"/>
              <a:t>及</a:t>
            </a:r>
            <a:r>
              <a:rPr lang="en-US" altLang="zh-CN" sz="1000" dirty="0"/>
              <a:t>MASTER</a:t>
            </a:r>
            <a:r>
              <a:rPr lang="zh-CN" altLang="en-US" sz="1000" dirty="0"/>
              <a:t>系列输出波型为非常纯正的正弦波。</a:t>
            </a:r>
            <a:endParaRPr lang="zh-CN" altLang="en-US" sz="1000" dirty="0">
              <a:solidFill>
                <a:srgbClr val="CC0066"/>
              </a:solidFill>
            </a:endParaRPr>
          </a:p>
          <a:p>
            <a:pPr lvl="0" eaLnBrk="1" hangingPunct="1"/>
            <a:endParaRPr lang="zh-CN" altLang="en-US" sz="1000" dirty="0"/>
          </a:p>
          <a:p>
            <a:pPr lvl="0" eaLnBrk="1" hangingPunct="1"/>
            <a:r>
              <a:rPr lang="zh-CN" altLang="en-US" sz="1000" b="1" dirty="0"/>
              <a:t>输出电压频率</a:t>
            </a:r>
            <a:endParaRPr lang="zh-CN" altLang="en-US" sz="1000" dirty="0"/>
          </a:p>
          <a:p>
            <a:pPr lvl="0" eaLnBrk="1" hangingPunct="1"/>
            <a:r>
              <a:rPr lang="en-US" altLang="zh-CN" sz="1000" dirty="0"/>
              <a:t>---</a:t>
            </a:r>
            <a:r>
              <a:rPr lang="zh-CN" altLang="en-US" sz="1000" dirty="0"/>
              <a:t>一般电网标准频率是</a:t>
            </a:r>
            <a:r>
              <a:rPr lang="en-US" altLang="zh-CN" sz="1000" dirty="0"/>
              <a:t>50Hz</a:t>
            </a:r>
            <a:r>
              <a:rPr lang="zh-CN" altLang="en-US" sz="1000" dirty="0"/>
              <a:t>赫兹或者</a:t>
            </a:r>
            <a:r>
              <a:rPr lang="en-US" altLang="zh-CN" sz="1000" dirty="0"/>
              <a:t>60Hz</a:t>
            </a:r>
            <a:r>
              <a:rPr lang="zh-CN" altLang="en-US" sz="1000" dirty="0"/>
              <a:t>赫兹，</a:t>
            </a:r>
            <a:r>
              <a:rPr lang="en-US" altLang="zh-CN" sz="1000" dirty="0"/>
              <a:t>UPS</a:t>
            </a:r>
            <a:r>
              <a:rPr lang="zh-CN" altLang="en-US" sz="1000" dirty="0"/>
              <a:t>允许市电频率有一定的变化范围，在这个范围内，</a:t>
            </a:r>
            <a:r>
              <a:rPr lang="en-US" altLang="zh-CN" sz="1000" dirty="0"/>
              <a:t>UPS</a:t>
            </a:r>
            <a:r>
              <a:rPr lang="zh-CN" altLang="en-US" sz="1000" dirty="0"/>
              <a:t>同步跟踪市电频率，超出则以本机频率输出。这个实际输出的频率就是输出电压频率。</a:t>
            </a:r>
            <a:endParaRPr lang="zh-CN" altLang="en-US" sz="1000" dirty="0"/>
          </a:p>
          <a:p>
            <a:pPr lvl="0" eaLnBrk="1" hangingPunct="1"/>
            <a:endParaRPr lang="zh-CN" altLang="en-US" sz="1000" dirty="0"/>
          </a:p>
          <a:p>
            <a:pPr lvl="0" eaLnBrk="1" hangingPunct="1"/>
            <a:r>
              <a:rPr lang="en-US" altLang="zh-CN" sz="1000" dirty="0"/>
              <a:t>UPS</a:t>
            </a:r>
            <a:r>
              <a:rPr lang="zh-CN" altLang="en-US" sz="1000" dirty="0"/>
              <a:t>的</a:t>
            </a:r>
            <a:r>
              <a:rPr lang="zh-CN" altLang="en-US" sz="1000" b="1" dirty="0"/>
              <a:t>转换时间</a:t>
            </a:r>
            <a:r>
              <a:rPr lang="zh-CN" altLang="en-US" sz="1000" dirty="0"/>
              <a:t>是指</a:t>
            </a:r>
            <a:r>
              <a:rPr lang="en-US" altLang="zh-CN" sz="1000" dirty="0"/>
              <a:t>UPS</a:t>
            </a:r>
            <a:r>
              <a:rPr lang="zh-CN" altLang="en-US" sz="1000" dirty="0"/>
              <a:t>从市电切换到电池状态或从电池状态切换到市电所需要的时间。通常</a:t>
            </a:r>
            <a:r>
              <a:rPr lang="en-US" altLang="zh-CN" sz="1000" dirty="0"/>
              <a:t>UPS</a:t>
            </a:r>
            <a:r>
              <a:rPr lang="zh-CN" altLang="en-US" sz="1000" dirty="0"/>
              <a:t>的转换时间不能大于</a:t>
            </a:r>
            <a:r>
              <a:rPr lang="en-US" altLang="zh-CN" sz="1000" dirty="0"/>
              <a:t>10ms</a:t>
            </a:r>
            <a:r>
              <a:rPr lang="zh-CN" altLang="en-US" sz="1000" dirty="0"/>
              <a:t>。 </a:t>
            </a:r>
            <a:endParaRPr lang="zh-CN" altLang="en-US" sz="1000" dirty="0"/>
          </a:p>
          <a:p>
            <a:pPr lvl="0" eaLnBrk="1" hangingPunct="1"/>
            <a:r>
              <a:rPr lang="zh-CN" altLang="en-US" sz="1000" dirty="0"/>
              <a:t>后备式与在线互动式</a:t>
            </a:r>
            <a:r>
              <a:rPr lang="en-US" altLang="zh-CN" sz="1000" dirty="0"/>
              <a:t>UPS</a:t>
            </a:r>
            <a:r>
              <a:rPr lang="zh-CN" altLang="en-US" sz="1000" dirty="0"/>
              <a:t>有转换时间</a:t>
            </a:r>
            <a:r>
              <a:rPr lang="en-US" altLang="zh-CN" sz="1000" dirty="0"/>
              <a:t>, </a:t>
            </a:r>
            <a:r>
              <a:rPr lang="zh-CN" altLang="en-US" sz="1000" dirty="0"/>
              <a:t>在线式</a:t>
            </a:r>
            <a:r>
              <a:rPr lang="en-US" altLang="zh-CN" sz="1000" dirty="0"/>
              <a:t>UPS</a:t>
            </a:r>
            <a:r>
              <a:rPr lang="zh-CN" altLang="en-US" sz="1000" dirty="0"/>
              <a:t>通常没有转换时间。 </a:t>
            </a:r>
            <a:endParaRPr lang="zh-CN" altLang="en-US" sz="1000" dirty="0"/>
          </a:p>
          <a:p>
            <a:pPr lvl="0" eaLnBrk="1" hangingPunct="1"/>
            <a:endParaRPr lang="zh-CN" altLang="en-US" sz="1000" dirty="0"/>
          </a:p>
          <a:p>
            <a:pPr lvl="0" eaLnBrk="1" hangingPunct="1"/>
            <a:r>
              <a:rPr lang="zh-CN" altLang="en-US" sz="1000" b="1" dirty="0"/>
              <a:t>三相不平衡能力</a:t>
            </a:r>
            <a:r>
              <a:rPr lang="zh-CN" altLang="en-US" sz="1000" dirty="0"/>
              <a:t>：对于三进三出的</a:t>
            </a:r>
            <a:r>
              <a:rPr lang="en-US" altLang="zh-CN" sz="1000" dirty="0"/>
              <a:t>UPS</a:t>
            </a:r>
            <a:r>
              <a:rPr lang="zh-CN" altLang="en-US" sz="1000" dirty="0"/>
              <a:t>来说，若出现三相的每一相电流不一致，就会造成输出电压的不平衡。具有</a:t>
            </a:r>
            <a:r>
              <a:rPr lang="en-US" altLang="zh-CN" sz="1000" dirty="0"/>
              <a:t>100%</a:t>
            </a:r>
            <a:r>
              <a:rPr lang="zh-CN" altLang="en-US" sz="1000" dirty="0"/>
              <a:t>负载不平衡能力的</a:t>
            </a:r>
            <a:r>
              <a:rPr lang="en-US" altLang="zh-CN" sz="1000" dirty="0"/>
              <a:t>UPS</a:t>
            </a:r>
            <a:r>
              <a:rPr lang="zh-CN" altLang="en-US" sz="1000" dirty="0"/>
              <a:t>，表示该</a:t>
            </a:r>
            <a:r>
              <a:rPr lang="en-US" altLang="zh-CN" sz="1000" dirty="0"/>
              <a:t>UPS</a:t>
            </a:r>
            <a:r>
              <a:rPr lang="zh-CN" altLang="en-US" sz="1000" dirty="0"/>
              <a:t>允许一相输出带满载，而其他两相空载。而电压偏离很小，如科士达的</a:t>
            </a:r>
            <a:r>
              <a:rPr lang="en-US" altLang="zh-CN" sz="1000" dirty="0"/>
              <a:t>EPOWER</a:t>
            </a:r>
            <a:r>
              <a:rPr lang="zh-CN" altLang="en-US" sz="1000" dirty="0"/>
              <a:t>系列。</a:t>
            </a:r>
            <a:endParaRPr lang="zh-CN" altLang="en-US" sz="1000" dirty="0"/>
          </a:p>
          <a:p>
            <a:pPr lvl="0" eaLnBrk="1" hangingPunct="1"/>
            <a:endParaRPr lang="zh-CN" altLang="en-US" sz="1000" dirty="0"/>
          </a:p>
          <a:p>
            <a:pPr lvl="0" eaLnBrk="1" hangingPunct="1"/>
            <a:endParaRPr lang="en-US" altLang="zh-CN" sz="10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30722" name="Rectangle 7"/>
          <p:cNvSpPr txBox="1">
            <a:spLocks noGrp="1"/>
          </p:cNvSpPr>
          <p:nvPr/>
        </p:nvSpPr>
        <p:spPr>
          <a:xfrm>
            <a:off x="3884613" y="8685213"/>
            <a:ext cx="2973387" cy="457200"/>
          </a:xfrm>
          <a:prstGeom prst="rect">
            <a:avLst/>
          </a:prstGeom>
          <a:noFill/>
          <a:ln w="9525">
            <a:noFill/>
          </a:ln>
        </p:spPr>
        <p:txBody>
          <a:bodyPr anchor="b" anchorCtr="0"/>
          <a:p>
            <a:pPr lvl="0" indent="0" algn="r">
              <a:spcBef>
                <a:spcPct val="20000"/>
              </a:spcBef>
            </a:pPr>
            <a:fld id="{9A0DB2DC-4C9A-4742-B13C-FB6460FD3503}" type="slidenum">
              <a:rPr lang="en-US" altLang="zh-CN" sz="1200" dirty="0">
                <a:latin typeface="Times New Roman" panose="02020603050405020304" pitchFamily="18" charset="0"/>
              </a:rPr>
            </a:fld>
            <a:endParaRPr lang="en-US" altLang="zh-CN" sz="1200" dirty="0">
              <a:latin typeface="Times New Roman" panose="02020603050405020304" pitchFamily="18" charset="0"/>
            </a:endParaRPr>
          </a:p>
        </p:txBody>
      </p:sp>
      <p:sp>
        <p:nvSpPr>
          <p:cNvPr id="30723" name="Rectangle 2"/>
          <p:cNvSpPr>
            <a:spLocks noGrp="1" noTextEdit="1"/>
          </p:cNvSpPr>
          <p:nvPr>
            <p:ph type="sldImg"/>
          </p:nvPr>
        </p:nvSpPr>
        <p:spPr>
          <a:xfrm>
            <a:off x="1141413" y="684213"/>
            <a:ext cx="4572000" cy="3429000"/>
          </a:xfrm>
          <a:solidFill>
            <a:srgbClr val="FFFFFF"/>
          </a:solidFill>
          <a:ln>
            <a:solidFill>
              <a:srgbClr val="000000"/>
            </a:solidFill>
            <a:miter/>
          </a:ln>
        </p:spPr>
      </p:sp>
      <p:sp>
        <p:nvSpPr>
          <p:cNvPr id="30724" name="Rectangle 3"/>
          <p:cNvSpPr>
            <a:spLocks noGrp="1"/>
          </p:cNvSpPr>
          <p:nvPr>
            <p:ph type="body"/>
          </p:nvPr>
        </p:nvSpPr>
        <p:spPr>
          <a:xfrm>
            <a:off x="912813" y="4341813"/>
            <a:ext cx="5029200" cy="4114800"/>
          </a:xfrm>
        </p:spPr>
        <p:txBody>
          <a:bodyPr wrap="square" lIns="91440" tIns="45720" rIns="91440" bIns="45720" anchor="t" anchorCtr="0"/>
          <a:p>
            <a:pPr lvl="0" eaLnBrk="1" hangingPunct="1"/>
            <a:endParaRPr lang="en-US" altLang="zh-CN" dirty="0"/>
          </a:p>
          <a:p>
            <a:pPr lvl="0" eaLnBrk="1" hangingPunct="1"/>
            <a:r>
              <a:rPr lang="zh-CN" altLang="en-US" b="1" dirty="0"/>
              <a:t>负载功率因数</a:t>
            </a:r>
            <a:r>
              <a:rPr lang="zh-CN" altLang="en-US" dirty="0"/>
              <a:t>：指</a:t>
            </a:r>
            <a:r>
              <a:rPr lang="en-US" altLang="zh-CN" dirty="0"/>
              <a:t>UPS</a:t>
            </a:r>
            <a:r>
              <a:rPr lang="zh-CN" altLang="en-US" dirty="0"/>
              <a:t>输出端的功率因数。如果有非计算机负载，越大则带载能力越强。一般</a:t>
            </a:r>
            <a:r>
              <a:rPr lang="en-US" altLang="zh-CN" dirty="0"/>
              <a:t>UPS</a:t>
            </a:r>
            <a:r>
              <a:rPr lang="zh-CN" altLang="en-US" dirty="0"/>
              <a:t>为</a:t>
            </a:r>
            <a:r>
              <a:rPr lang="en-US" altLang="zh-CN" dirty="0"/>
              <a:t>0.8</a:t>
            </a:r>
            <a:r>
              <a:rPr lang="zh-CN" altLang="en-US" dirty="0"/>
              <a:t>左右 </a:t>
            </a:r>
            <a:endParaRPr lang="zh-CN" altLang="en-US" dirty="0"/>
          </a:p>
          <a:p>
            <a:pPr lvl="0" eaLnBrk="1" hangingPunct="1"/>
            <a:endParaRPr lang="zh-CN" altLang="en-US" dirty="0"/>
          </a:p>
          <a:p>
            <a:pPr lvl="0" eaLnBrk="1" hangingPunct="1"/>
            <a:r>
              <a:rPr lang="zh-CN" altLang="en-US" b="1" dirty="0"/>
              <a:t>负载峰值因数</a:t>
            </a:r>
            <a:r>
              <a:rPr lang="zh-CN" altLang="en-US" dirty="0"/>
              <a:t>：指</a:t>
            </a:r>
            <a:r>
              <a:rPr lang="en-US" altLang="zh-CN" dirty="0"/>
              <a:t>UPS</a:t>
            </a:r>
            <a:r>
              <a:rPr lang="zh-CN" altLang="en-US" dirty="0"/>
              <a:t>输出所能达到的峰值电流与有效值电流之比。一般峰值因数越高，</a:t>
            </a:r>
            <a:r>
              <a:rPr lang="en-US" altLang="zh-CN" dirty="0"/>
              <a:t>UPS</a:t>
            </a:r>
            <a:r>
              <a:rPr lang="zh-CN" altLang="en-US" dirty="0"/>
              <a:t>所能承受的负载冲击电流越大。科士达产品的峰值因数为</a:t>
            </a:r>
            <a:r>
              <a:rPr lang="en-US" altLang="zh-CN" dirty="0"/>
              <a:t>3:1</a:t>
            </a:r>
            <a:r>
              <a:rPr lang="zh-CN" altLang="en-US" dirty="0"/>
              <a:t>。</a:t>
            </a:r>
            <a:endParaRPr lang="zh-CN" altLang="en-US" dirty="0"/>
          </a:p>
          <a:p>
            <a:pPr lvl="0" eaLnBrk="1" hangingPunct="1"/>
            <a:endParaRPr lang="zh-CN" altLang="en-US" dirty="0"/>
          </a:p>
          <a:p>
            <a:pPr lvl="0" eaLnBrk="1" hangingPunct="1"/>
            <a:r>
              <a:rPr lang="zh-CN" altLang="en-US" b="1" dirty="0"/>
              <a:t>输出过载能力</a:t>
            </a:r>
            <a:endParaRPr lang="zh-CN" altLang="en-US" b="1" dirty="0"/>
          </a:p>
          <a:p>
            <a:pPr lvl="0" eaLnBrk="1" hangingPunct="1"/>
            <a:r>
              <a:rPr lang="zh-CN" altLang="en-US" dirty="0"/>
              <a:t>输出过载能力是指在负载异常时，</a:t>
            </a:r>
            <a:r>
              <a:rPr lang="en-US" altLang="zh-CN" dirty="0"/>
              <a:t>UPS</a:t>
            </a:r>
            <a:r>
              <a:rPr lang="zh-CN" altLang="en-US" dirty="0"/>
              <a:t>的承受能力。 </a:t>
            </a:r>
            <a:endParaRPr lang="zh-CN" altLang="en-US" dirty="0"/>
          </a:p>
          <a:p>
            <a:pPr lvl="0" eaLnBrk="1" hangingPunct="1"/>
            <a:r>
              <a:rPr lang="en-US" altLang="zh-CN" dirty="0"/>
              <a:t>---</a:t>
            </a:r>
            <a:r>
              <a:rPr lang="zh-CN" altLang="en-US" dirty="0"/>
              <a:t>过载能力是</a:t>
            </a:r>
            <a:r>
              <a:rPr lang="en-US" altLang="zh-CN" dirty="0"/>
              <a:t>UPS</a:t>
            </a:r>
            <a:r>
              <a:rPr lang="zh-CN" altLang="en-US" dirty="0"/>
              <a:t>的关键，负载异常时</a:t>
            </a:r>
            <a:r>
              <a:rPr lang="en-US" altLang="zh-CN" dirty="0"/>
              <a:t>UPS</a:t>
            </a:r>
            <a:r>
              <a:rPr lang="zh-CN" altLang="en-US" dirty="0"/>
              <a:t>要能酌情处理，即对于正常的过载要能经受得住考验，对于短路，</a:t>
            </a:r>
            <a:r>
              <a:rPr lang="en-US" altLang="zh-CN" dirty="0"/>
              <a:t>UPS</a:t>
            </a:r>
            <a:r>
              <a:rPr lang="zh-CN" altLang="en-US" dirty="0"/>
              <a:t>要有能力及时采取必要的措施。 </a:t>
            </a:r>
            <a:endParaRPr lang="zh-CN" altLang="en-US" dirty="0"/>
          </a:p>
          <a:p>
            <a:pPr lvl="0" eaLnBrk="1" hangingPunct="1"/>
            <a:endParaRPr lang="zh-CN" altLang="en-US" dirty="0"/>
          </a:p>
          <a:p>
            <a:pPr lvl="0" eaLnBrk="1" hangingPunct="1"/>
            <a:endParaRPr lang="zh-CN" altLang="en-US" dirty="0"/>
          </a:p>
          <a:p>
            <a:pPr lvl="0" eaLnBrk="1" hangingPunct="1"/>
            <a:endParaRPr lang="zh-CN" altLang="en-US" dirty="0"/>
          </a:p>
          <a:p>
            <a:pPr lvl="0" eaLnBrk="1" hangingPunct="1"/>
            <a:endParaRPr lang="en-US" altLang="zh-C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32770" name="Rectangle 7"/>
          <p:cNvSpPr txBox="1">
            <a:spLocks noGrp="1"/>
          </p:cNvSpPr>
          <p:nvPr/>
        </p:nvSpPr>
        <p:spPr>
          <a:xfrm>
            <a:off x="3884613" y="8685213"/>
            <a:ext cx="2973387" cy="457200"/>
          </a:xfrm>
          <a:prstGeom prst="rect">
            <a:avLst/>
          </a:prstGeom>
          <a:noFill/>
          <a:ln w="9525">
            <a:noFill/>
          </a:ln>
        </p:spPr>
        <p:txBody>
          <a:bodyPr anchor="b" anchorCtr="0"/>
          <a:p>
            <a:pPr lvl="0" indent="0" algn="r">
              <a:spcBef>
                <a:spcPct val="20000"/>
              </a:spcBef>
            </a:pPr>
            <a:fld id="{9A0DB2DC-4C9A-4742-B13C-FB6460FD3503}" type="slidenum">
              <a:rPr lang="en-US" altLang="zh-CN" sz="1200" dirty="0">
                <a:latin typeface="Times New Roman" panose="02020603050405020304" pitchFamily="18" charset="0"/>
              </a:rPr>
            </a:fld>
            <a:endParaRPr lang="en-US" altLang="zh-CN" sz="1200" dirty="0">
              <a:latin typeface="Times New Roman" panose="02020603050405020304" pitchFamily="18" charset="0"/>
            </a:endParaRPr>
          </a:p>
        </p:txBody>
      </p:sp>
      <p:sp>
        <p:nvSpPr>
          <p:cNvPr id="32771" name="Rectangle 2"/>
          <p:cNvSpPr>
            <a:spLocks noGrp="1" noTextEdit="1"/>
          </p:cNvSpPr>
          <p:nvPr>
            <p:ph type="sldImg"/>
          </p:nvPr>
        </p:nvSpPr>
        <p:spPr>
          <a:xfrm>
            <a:off x="1141413" y="684213"/>
            <a:ext cx="4572000" cy="3429000"/>
          </a:xfrm>
          <a:solidFill>
            <a:srgbClr val="FFFFFF"/>
          </a:solidFill>
          <a:ln>
            <a:solidFill>
              <a:srgbClr val="000000"/>
            </a:solidFill>
            <a:miter/>
          </a:ln>
        </p:spPr>
      </p:sp>
      <p:sp>
        <p:nvSpPr>
          <p:cNvPr id="32772" name="Rectangle 3"/>
          <p:cNvSpPr>
            <a:spLocks noGrp="1"/>
          </p:cNvSpPr>
          <p:nvPr>
            <p:ph type="body"/>
          </p:nvPr>
        </p:nvSpPr>
        <p:spPr>
          <a:xfrm>
            <a:off x="912813" y="4341813"/>
            <a:ext cx="5029200" cy="4114800"/>
          </a:xfrm>
        </p:spPr>
        <p:txBody>
          <a:bodyPr wrap="square" lIns="91440" tIns="45720" rIns="91440" bIns="45720" anchor="t" anchorCtr="0"/>
          <a:p>
            <a:pPr lvl="0" eaLnBrk="1" hangingPunct="1"/>
            <a:endParaRPr lang="en-US" altLang="zh-CN" dirty="0"/>
          </a:p>
          <a:p>
            <a:pPr lvl="0" eaLnBrk="1" hangingPunct="1"/>
            <a:r>
              <a:rPr lang="zh-CN" altLang="en-US" b="1" dirty="0"/>
              <a:t>负载功率因数</a:t>
            </a:r>
            <a:r>
              <a:rPr lang="zh-CN" altLang="en-US" dirty="0"/>
              <a:t>：指</a:t>
            </a:r>
            <a:r>
              <a:rPr lang="en-US" altLang="zh-CN" dirty="0"/>
              <a:t>UPS</a:t>
            </a:r>
            <a:r>
              <a:rPr lang="zh-CN" altLang="en-US" dirty="0"/>
              <a:t>输出端的功率因数。如果有非计算机负载，越大则带载能力越强。一般</a:t>
            </a:r>
            <a:r>
              <a:rPr lang="en-US" altLang="zh-CN" dirty="0"/>
              <a:t>UPS</a:t>
            </a:r>
            <a:r>
              <a:rPr lang="zh-CN" altLang="en-US" dirty="0"/>
              <a:t>为</a:t>
            </a:r>
            <a:r>
              <a:rPr lang="en-US" altLang="zh-CN" dirty="0"/>
              <a:t>0.8</a:t>
            </a:r>
            <a:r>
              <a:rPr lang="zh-CN" altLang="en-US" dirty="0"/>
              <a:t>左右 </a:t>
            </a:r>
            <a:endParaRPr lang="zh-CN" altLang="en-US" dirty="0"/>
          </a:p>
          <a:p>
            <a:pPr lvl="0" eaLnBrk="1" hangingPunct="1"/>
            <a:endParaRPr lang="zh-CN" altLang="en-US" dirty="0"/>
          </a:p>
          <a:p>
            <a:pPr lvl="0" eaLnBrk="1" hangingPunct="1"/>
            <a:r>
              <a:rPr lang="zh-CN" altLang="en-US" b="1" dirty="0"/>
              <a:t>负载峰值因数</a:t>
            </a:r>
            <a:r>
              <a:rPr lang="zh-CN" altLang="en-US" dirty="0"/>
              <a:t>：指</a:t>
            </a:r>
            <a:r>
              <a:rPr lang="en-US" altLang="zh-CN" dirty="0"/>
              <a:t>UPS</a:t>
            </a:r>
            <a:r>
              <a:rPr lang="zh-CN" altLang="en-US" dirty="0"/>
              <a:t>输出所能达到的峰值电流与有效值电流之比。一般峰值因数越高，</a:t>
            </a:r>
            <a:r>
              <a:rPr lang="en-US" altLang="zh-CN" dirty="0"/>
              <a:t>UPS</a:t>
            </a:r>
            <a:r>
              <a:rPr lang="zh-CN" altLang="en-US" dirty="0"/>
              <a:t>所能承受的负载冲击电流越大。科士达产品的峰值因数为</a:t>
            </a:r>
            <a:r>
              <a:rPr lang="en-US" altLang="zh-CN" dirty="0"/>
              <a:t>3:1</a:t>
            </a:r>
            <a:r>
              <a:rPr lang="zh-CN" altLang="en-US" dirty="0"/>
              <a:t>。</a:t>
            </a:r>
            <a:endParaRPr lang="zh-CN" altLang="en-US" dirty="0"/>
          </a:p>
          <a:p>
            <a:pPr lvl="0" eaLnBrk="1" hangingPunct="1"/>
            <a:endParaRPr lang="zh-CN" altLang="en-US" dirty="0"/>
          </a:p>
          <a:p>
            <a:pPr lvl="0" eaLnBrk="1" hangingPunct="1"/>
            <a:r>
              <a:rPr lang="zh-CN" altLang="en-US" b="1" dirty="0"/>
              <a:t>输出过载能力</a:t>
            </a:r>
            <a:endParaRPr lang="zh-CN" altLang="en-US" b="1" dirty="0"/>
          </a:p>
          <a:p>
            <a:pPr lvl="0" eaLnBrk="1" hangingPunct="1"/>
            <a:r>
              <a:rPr lang="zh-CN" altLang="en-US" dirty="0"/>
              <a:t>输出过载能力是指在负载异常时，</a:t>
            </a:r>
            <a:r>
              <a:rPr lang="en-US" altLang="zh-CN" dirty="0"/>
              <a:t>UPS</a:t>
            </a:r>
            <a:r>
              <a:rPr lang="zh-CN" altLang="en-US" dirty="0"/>
              <a:t>的承受能力。 </a:t>
            </a:r>
            <a:endParaRPr lang="zh-CN" altLang="en-US" dirty="0"/>
          </a:p>
          <a:p>
            <a:pPr lvl="0" eaLnBrk="1" hangingPunct="1"/>
            <a:r>
              <a:rPr lang="en-US" altLang="zh-CN" dirty="0"/>
              <a:t>---</a:t>
            </a:r>
            <a:r>
              <a:rPr lang="zh-CN" altLang="en-US" dirty="0"/>
              <a:t>过载能力是</a:t>
            </a:r>
            <a:r>
              <a:rPr lang="en-US" altLang="zh-CN" dirty="0"/>
              <a:t>UPS</a:t>
            </a:r>
            <a:r>
              <a:rPr lang="zh-CN" altLang="en-US" dirty="0"/>
              <a:t>的关键，负载异常时</a:t>
            </a:r>
            <a:r>
              <a:rPr lang="en-US" altLang="zh-CN" dirty="0"/>
              <a:t>UPS</a:t>
            </a:r>
            <a:r>
              <a:rPr lang="zh-CN" altLang="en-US" dirty="0"/>
              <a:t>要能酌情处理，即对于正常的过载要能经受得住考验，对于短路，</a:t>
            </a:r>
            <a:r>
              <a:rPr lang="en-US" altLang="zh-CN" dirty="0"/>
              <a:t>UPS</a:t>
            </a:r>
            <a:r>
              <a:rPr lang="zh-CN" altLang="en-US" dirty="0"/>
              <a:t>要有能力及时采取必要的措施。 </a:t>
            </a:r>
            <a:endParaRPr lang="zh-CN" altLang="en-US" dirty="0"/>
          </a:p>
          <a:p>
            <a:pPr lvl="0" eaLnBrk="1" hangingPunct="1"/>
            <a:endParaRPr lang="zh-CN" altLang="en-US" dirty="0"/>
          </a:p>
          <a:p>
            <a:pPr lvl="0" eaLnBrk="1" hangingPunct="1"/>
            <a:endParaRPr lang="zh-CN" altLang="en-US" dirty="0"/>
          </a:p>
          <a:p>
            <a:pPr lvl="0" eaLnBrk="1" hangingPunct="1"/>
            <a:endParaRPr lang="zh-CN" altLang="en-US" dirty="0"/>
          </a:p>
          <a:p>
            <a:pPr lvl="0" eaLnBrk="1" hangingPunct="1"/>
            <a:endParaRPr lang="en-US" altLang="zh-C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34818" name="Rectangle 7"/>
          <p:cNvSpPr txBox="1">
            <a:spLocks noGrp="1"/>
          </p:cNvSpPr>
          <p:nvPr/>
        </p:nvSpPr>
        <p:spPr>
          <a:xfrm>
            <a:off x="3884613" y="8685213"/>
            <a:ext cx="2973387" cy="457200"/>
          </a:xfrm>
          <a:prstGeom prst="rect">
            <a:avLst/>
          </a:prstGeom>
          <a:noFill/>
          <a:ln w="9525">
            <a:noFill/>
          </a:ln>
        </p:spPr>
        <p:txBody>
          <a:bodyPr anchor="b" anchorCtr="0"/>
          <a:p>
            <a:pPr lvl="0" indent="0" algn="r">
              <a:spcBef>
                <a:spcPct val="20000"/>
              </a:spcBef>
            </a:pPr>
            <a:fld id="{9A0DB2DC-4C9A-4742-B13C-FB6460FD3503}" type="slidenum">
              <a:rPr lang="en-US" altLang="zh-CN" sz="1200" dirty="0">
                <a:latin typeface="Times New Roman" panose="02020603050405020304" pitchFamily="18" charset="0"/>
              </a:rPr>
            </a:fld>
            <a:endParaRPr lang="en-US" altLang="zh-CN" sz="1200" dirty="0">
              <a:latin typeface="Times New Roman" panose="02020603050405020304" pitchFamily="18" charset="0"/>
            </a:endParaRPr>
          </a:p>
        </p:txBody>
      </p:sp>
      <p:sp>
        <p:nvSpPr>
          <p:cNvPr id="34819" name="Rectangle 2"/>
          <p:cNvSpPr>
            <a:spLocks noGrp="1" noTextEdit="1"/>
          </p:cNvSpPr>
          <p:nvPr>
            <p:ph type="sldImg"/>
          </p:nvPr>
        </p:nvSpPr>
        <p:spPr>
          <a:xfrm>
            <a:off x="1141413" y="684213"/>
            <a:ext cx="4572000" cy="3429000"/>
          </a:xfrm>
          <a:solidFill>
            <a:srgbClr val="FFFFFF"/>
          </a:solidFill>
          <a:ln>
            <a:solidFill>
              <a:srgbClr val="000000"/>
            </a:solidFill>
            <a:miter/>
          </a:ln>
        </p:spPr>
      </p:sp>
      <p:sp>
        <p:nvSpPr>
          <p:cNvPr id="34820" name="Rectangle 3"/>
          <p:cNvSpPr>
            <a:spLocks noGrp="1"/>
          </p:cNvSpPr>
          <p:nvPr>
            <p:ph type="body"/>
          </p:nvPr>
        </p:nvSpPr>
        <p:spPr>
          <a:xfrm>
            <a:off x="912813" y="4341813"/>
            <a:ext cx="5029200" cy="4114800"/>
          </a:xfrm>
        </p:spPr>
        <p:txBody>
          <a:bodyPr wrap="square" lIns="91440" tIns="45720" rIns="91440" bIns="45720" anchor="t" anchorCtr="0"/>
          <a:p>
            <a:pPr lvl="0" eaLnBrk="1" hangingPunct="1">
              <a:lnSpc>
                <a:spcPct val="90000"/>
              </a:lnSpc>
            </a:pPr>
            <a:r>
              <a:rPr lang="zh-CN" altLang="en-US" dirty="0"/>
              <a:t>设备的可靠性通常由设备的平均无故障时间</a:t>
            </a:r>
            <a:r>
              <a:rPr lang="en-US" altLang="zh-CN" dirty="0"/>
              <a:t>MTBF</a:t>
            </a:r>
            <a:r>
              <a:rPr lang="zh-CN" altLang="en-US" dirty="0"/>
              <a:t>来描述，它定义为利用数学统计方法计算出的设备在发生两次故障之间的运行时间。对</a:t>
            </a:r>
            <a:r>
              <a:rPr lang="en-US" altLang="zh-CN" dirty="0"/>
              <a:t>UPS</a:t>
            </a:r>
            <a:r>
              <a:rPr lang="zh-CN" altLang="en-US" dirty="0"/>
              <a:t>设备来讲，</a:t>
            </a:r>
            <a:r>
              <a:rPr lang="en-US" altLang="zh-CN" dirty="0"/>
              <a:t>MTBF</a:t>
            </a:r>
            <a:r>
              <a:rPr lang="zh-CN" altLang="en-US" dirty="0"/>
              <a:t>为两次停机（输出断电）故障之间的时间的统计平均值。</a:t>
            </a:r>
            <a:r>
              <a:rPr lang="en-US" altLang="zh-CN" dirty="0"/>
              <a:t>UPS</a:t>
            </a:r>
            <a:r>
              <a:rPr lang="zh-CN" altLang="en-US" dirty="0"/>
              <a:t>设备的</a:t>
            </a:r>
            <a:r>
              <a:rPr lang="en-US" altLang="zh-CN" dirty="0"/>
              <a:t>MTBF</a:t>
            </a:r>
            <a:r>
              <a:rPr lang="zh-CN" altLang="en-US" dirty="0"/>
              <a:t>越大，则可靠性越高。</a:t>
            </a:r>
            <a:endParaRPr lang="zh-CN" altLang="en-US" dirty="0"/>
          </a:p>
          <a:p>
            <a:pPr lvl="0" eaLnBrk="1" hangingPunct="1">
              <a:lnSpc>
                <a:spcPct val="90000"/>
              </a:lnSpc>
            </a:pPr>
            <a:r>
              <a:rPr lang="zh-CN" altLang="en-US" dirty="0"/>
              <a:t>但是，设备的可靠性并不能描述出设备在全部服役期间的生产率。从用户角度讲，不但要考虑发生故障发生的概率，而且还要考虑设备的平均修复时间：</a:t>
            </a:r>
            <a:r>
              <a:rPr lang="en-US" altLang="zh-CN" dirty="0"/>
              <a:t>MTTR</a:t>
            </a:r>
            <a:r>
              <a:rPr lang="zh-CN" altLang="en-US" dirty="0"/>
              <a:t>（</a:t>
            </a:r>
            <a:r>
              <a:rPr lang="en-US" altLang="zh-CN" dirty="0"/>
              <a:t>Mean  time  to  repair</a:t>
            </a:r>
            <a:r>
              <a:rPr lang="zh-CN" altLang="en-US" dirty="0"/>
              <a:t>）。它是设备发生故障后通过维修而重新投入使用所需的平均时间。</a:t>
            </a:r>
            <a:r>
              <a:rPr lang="en-US" altLang="zh-CN" dirty="0"/>
              <a:t>MTBF</a:t>
            </a:r>
            <a:r>
              <a:rPr lang="zh-CN" altLang="en-US" dirty="0"/>
              <a:t>与</a:t>
            </a:r>
            <a:r>
              <a:rPr lang="en-US" altLang="zh-CN" dirty="0"/>
              <a:t>MTTR</a:t>
            </a:r>
            <a:r>
              <a:rPr lang="zh-CN" altLang="en-US" dirty="0"/>
              <a:t>构成一个服役周期。设备的整个寿命由多个服役周期组成。图中为一个典型的</a:t>
            </a:r>
            <a:r>
              <a:rPr lang="en-US" altLang="zh-CN" dirty="0"/>
              <a:t>UPS</a:t>
            </a:r>
            <a:r>
              <a:rPr lang="zh-CN" altLang="en-US" dirty="0"/>
              <a:t>运行寿命模型。 </a:t>
            </a:r>
            <a:endParaRPr lang="zh-CN" altLang="en-US" dirty="0"/>
          </a:p>
          <a:p>
            <a:pPr lvl="0" eaLnBrk="1" hangingPunct="1">
              <a:lnSpc>
                <a:spcPct val="90000"/>
              </a:lnSpc>
            </a:pPr>
            <a:endParaRPr lang="zh-CN" altLang="en-US" dirty="0"/>
          </a:p>
          <a:p>
            <a:pPr lvl="0" eaLnBrk="1" hangingPunct="1">
              <a:lnSpc>
                <a:spcPct val="90000"/>
              </a:lnSpc>
            </a:pPr>
            <a:r>
              <a:rPr lang="zh-CN" altLang="en-US" dirty="0"/>
              <a:t>从式中可以看出，当</a:t>
            </a:r>
            <a:r>
              <a:rPr lang="en-US" altLang="zh-CN" dirty="0"/>
              <a:t>MTBF→∞</a:t>
            </a:r>
            <a:r>
              <a:rPr lang="zh-CN" altLang="en-US" dirty="0"/>
              <a:t>时，</a:t>
            </a:r>
            <a:r>
              <a:rPr lang="en-US" altLang="zh-CN" dirty="0"/>
              <a:t>A→100%</a:t>
            </a:r>
            <a:r>
              <a:rPr lang="zh-CN" altLang="en-US" dirty="0"/>
              <a:t>；</a:t>
            </a:r>
            <a:r>
              <a:rPr lang="en-US" altLang="zh-CN" dirty="0"/>
              <a:t>MTTR →0</a:t>
            </a:r>
            <a:r>
              <a:rPr lang="zh-CN" altLang="en-US" dirty="0"/>
              <a:t>时，</a:t>
            </a:r>
            <a:r>
              <a:rPr lang="en-US" altLang="zh-CN" dirty="0"/>
              <a:t>A→100%</a:t>
            </a:r>
            <a:r>
              <a:rPr lang="zh-CN" altLang="en-US" dirty="0"/>
              <a:t>这意味着可以通过提高设备可靠性及减少维修时间两种方法来提高可用性；另外，在极端情况下， 即使</a:t>
            </a:r>
            <a:r>
              <a:rPr lang="en-US" altLang="zh-CN" dirty="0"/>
              <a:t>MTBF</a:t>
            </a:r>
            <a:r>
              <a:rPr lang="zh-CN" altLang="en-US" dirty="0"/>
              <a:t>不高， 但</a:t>
            </a:r>
            <a:r>
              <a:rPr lang="en-US" altLang="zh-CN" dirty="0"/>
              <a:t>MTTR</a:t>
            </a:r>
            <a:r>
              <a:rPr lang="zh-CN" altLang="en-US" dirty="0"/>
              <a:t>很短， 仍可得到很接近</a:t>
            </a:r>
            <a:r>
              <a:rPr lang="en-US" altLang="zh-CN" dirty="0"/>
              <a:t>100%</a:t>
            </a:r>
            <a:r>
              <a:rPr lang="zh-CN" altLang="en-US" dirty="0"/>
              <a:t>的可用性。 但两者不可偏废。</a:t>
            </a:r>
            <a:endParaRPr lang="zh-CN" altLang="en-US" dirty="0"/>
          </a:p>
          <a:p>
            <a:pPr lvl="0" eaLnBrk="1" hangingPunct="1">
              <a:lnSpc>
                <a:spcPct val="90000"/>
              </a:lnSpc>
            </a:pPr>
            <a:endParaRPr lang="zh-CN" altLang="en-US" dirty="0"/>
          </a:p>
          <a:p>
            <a:pPr lvl="0" eaLnBrk="1" hangingPunct="1">
              <a:lnSpc>
                <a:spcPct val="90000"/>
              </a:lnSpc>
            </a:pPr>
            <a:r>
              <a:rPr lang="zh-CN" altLang="en-US" dirty="0"/>
              <a:t>提高</a:t>
            </a:r>
            <a:r>
              <a:rPr lang="en-US" altLang="zh-CN" dirty="0"/>
              <a:t>UPS</a:t>
            </a:r>
            <a:r>
              <a:rPr lang="zh-CN" altLang="en-US" dirty="0"/>
              <a:t>系统可靠性的措施主要有：选用高可靠性的元器件，采用先进的</a:t>
            </a:r>
            <a:r>
              <a:rPr lang="en-US" altLang="zh-CN" dirty="0"/>
              <a:t>UPS</a:t>
            </a:r>
            <a:r>
              <a:rPr lang="zh-CN" altLang="en-US" dirty="0"/>
              <a:t>拓扑结构，使用</a:t>
            </a:r>
            <a:r>
              <a:rPr lang="en-US" altLang="zh-CN" dirty="0"/>
              <a:t>UPS</a:t>
            </a:r>
            <a:r>
              <a:rPr lang="zh-CN" altLang="en-US" dirty="0"/>
              <a:t>冗余技术。 </a:t>
            </a:r>
            <a:endParaRPr lang="zh-CN" altLang="en-US" dirty="0"/>
          </a:p>
          <a:p>
            <a:pPr lvl="0" eaLnBrk="1" hangingPunct="1">
              <a:lnSpc>
                <a:spcPct val="90000"/>
              </a:lnSpc>
            </a:pPr>
            <a:endParaRPr lang="zh-CN" altLang="en-US" dirty="0"/>
          </a:p>
          <a:p>
            <a:pPr lvl="0" eaLnBrk="1" hangingPunct="1">
              <a:lnSpc>
                <a:spcPct val="90000"/>
              </a:lnSpc>
            </a:pPr>
            <a:r>
              <a:rPr lang="zh-CN" altLang="en-US" dirty="0"/>
              <a:t>实际应用中</a:t>
            </a:r>
            <a:r>
              <a:rPr lang="en-US" altLang="zh-CN" dirty="0"/>
              <a:t>MTTR</a:t>
            </a:r>
            <a:r>
              <a:rPr lang="zh-CN" altLang="en-US" dirty="0"/>
              <a:t>应以模块发生故障的时刻开始计算，而不是由用户（或工程师）进行维修的时刻开始计算，在这种情况下，</a:t>
            </a:r>
            <a:r>
              <a:rPr lang="en-US" altLang="zh-CN" dirty="0"/>
              <a:t>UPS</a:t>
            </a:r>
            <a:r>
              <a:rPr lang="zh-CN" altLang="en-US" dirty="0"/>
              <a:t>的管理和厂商提供的售后服务质量成为了减小</a:t>
            </a:r>
            <a:r>
              <a:rPr lang="en-US" altLang="zh-CN" dirty="0"/>
              <a:t>MTTR</a:t>
            </a:r>
            <a:r>
              <a:rPr lang="zh-CN" altLang="en-US" dirty="0"/>
              <a:t>的关键。</a:t>
            </a:r>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页脚占位符 3"/>
          <p:cNvSpPr>
            <a:spLocks noGrp="1"/>
          </p:cNvSpPr>
          <p:nvPr>
            <p:ph type="ftr" sz="quarter"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560388"/>
            <a:ext cx="2057400" cy="5868987"/>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560388"/>
            <a:ext cx="6052930" cy="5868987"/>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lgn="l">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lgn="l">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页脚占位符 3"/>
          <p:cNvSpPr>
            <a:spLocks noGrp="1"/>
          </p:cNvSpPr>
          <p:nvPr>
            <p:ph type="ftr" sz="quarter"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143000"/>
            <a:ext cx="4032504" cy="52863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143000"/>
            <a:ext cx="4032504" cy="52863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970222"/>
          </a:xfrm>
        </p:spPr>
        <p:txBody>
          <a:bodyPr/>
          <a:lstStyle>
            <a:lvl1pPr algn="ct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44793" y="1567346"/>
            <a:ext cx="3526380" cy="710095"/>
          </a:xfrm>
        </p:spPr>
        <p:txBody>
          <a:bodyPr anchor="ctr">
            <a:norm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944793" y="2338388"/>
            <a:ext cx="3526380" cy="3785964"/>
          </a:xfrm>
        </p:spPr>
        <p:txBody>
          <a:bodyPr>
            <a:normAutofit/>
          </a:bodyPr>
          <a:lstStyle>
            <a:lvl1pPr>
              <a:defRPr sz="1800"/>
            </a:lvl1pPr>
            <a:lvl2pPr>
              <a:defRPr sz="1500"/>
            </a:lvl2pPr>
            <a:lvl3pPr>
              <a:defRPr sz="1350"/>
            </a:lvl3pPr>
            <a:lvl4pPr>
              <a:defRPr sz="1200"/>
            </a:lvl4pPr>
            <a:lvl5pPr>
              <a:defRPr sz="12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z="1350"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717212" y="1567346"/>
            <a:ext cx="3526381" cy="710095"/>
          </a:xfrm>
        </p:spPr>
        <p:txBody>
          <a:bodyPr rtlCol="0" anchor="ctr">
            <a:normAutofit/>
          </a:bodyPr>
          <a:lstStyle>
            <a:lvl1pPr marL="171450" indent="-171450">
              <a:buNone/>
              <a:defRPr lang="zh-CN" altLang="en-US" b="0" smtClean="0"/>
            </a:lvl1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717212" y="2357460"/>
            <a:ext cx="3526381" cy="3766892"/>
          </a:xfrm>
        </p:spPr>
        <p:txBody>
          <a:bodyPr>
            <a:normAutofit/>
          </a:bodyPr>
          <a:lstStyle>
            <a:lvl1pPr>
              <a:defRPr sz="1800"/>
            </a:lvl1pPr>
            <a:lvl2pPr>
              <a:defRPr sz="1500"/>
            </a:lvl2pPr>
            <a:lvl3pPr>
              <a:defRPr sz="1350"/>
            </a:lvl3pPr>
            <a:lvl4pPr>
              <a:defRPr sz="1200"/>
            </a:lvl4pPr>
            <a:lvl5pPr>
              <a:defRPr sz="12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z="1350"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页脚占位符 6"/>
          <p:cNvSpPr>
            <a:spLocks noGrp="1"/>
          </p:cNvSpPr>
          <p:nvPr>
            <p:ph type="ftr" sz="quarter"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页脚占位符 2"/>
          <p:cNvSpPr>
            <a:spLocks noGrp="1"/>
          </p:cNvSpPr>
          <p:nvPr>
            <p:ph type="ftr" sz="quarter"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95638" cy="1600200"/>
          </a:xfrm>
        </p:spPr>
        <p:txBody>
          <a:bodyPr anchor="t">
            <a:normAutofit/>
          </a:bodyPr>
          <a:lstStyle>
            <a:lvl1pPr>
              <a:defRPr sz="30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4038600" y="457201"/>
            <a:ext cx="4477941" cy="540385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 typeface="Verdana" panose="020B0604030504040204" pitchFamily="34" charset="0"/>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1" y="2057400"/>
            <a:ext cx="3195638" cy="3811588"/>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2050" name="矩形 4"/>
          <p:cNvSpPr/>
          <p:nvPr/>
        </p:nvSpPr>
        <p:spPr>
          <a:xfrm>
            <a:off x="0" y="6488113"/>
            <a:ext cx="815975" cy="334962"/>
          </a:xfrm>
          <a:prstGeom prst="rect">
            <a:avLst/>
          </a:prstGeom>
          <a:noFill/>
          <a:ln w="9525">
            <a:noFill/>
          </a:ln>
        </p:spPr>
        <p:txBody>
          <a:bodyPr wrap="none" anchor="t" anchorCtr="0">
            <a:spAutoFit/>
          </a:bodyPr>
          <a:p>
            <a:pPr lvl="0" indent="0" eaLnBrk="0" hangingPunct="0"/>
            <a:fld id="{9A0DB2DC-4C9A-4742-B13C-FB6460FD3503}" type="slidenum">
              <a:rPr lang="en-US" altLang="zh-CN" sz="1600" dirty="0">
                <a:latin typeface="Arial" panose="020B0604020202020204" pitchFamily="34" charset="0"/>
                <a:ea typeface="宋体" panose="02010600030101010101" pitchFamily="2" charset="-122"/>
              </a:rPr>
            </a:fld>
            <a:r>
              <a:rPr lang="en-US" altLang="zh-CN" sz="1600" dirty="0">
                <a:latin typeface="Arial" panose="020B0604020202020204" pitchFamily="34" charset="0"/>
                <a:ea typeface="宋体" panose="02010600030101010101" pitchFamily="2" charset="-122"/>
              </a:rPr>
              <a:t>/81</a:t>
            </a:r>
            <a:endParaRPr lang="en-US" altLang="zh-CN" sz="1600" dirty="0">
              <a:latin typeface="Arial" panose="020B0604020202020204" pitchFamily="34" charset="0"/>
              <a:ea typeface="宋体" panose="02010600030101010101" pitchFamily="2" charset="-122"/>
            </a:endParaRPr>
          </a:p>
        </p:txBody>
      </p:sp>
      <p:sp>
        <p:nvSpPr>
          <p:cNvPr id="2051" name="Rectangle 2"/>
          <p:cNvSpPr>
            <a:spLocks noGrp="1"/>
          </p:cNvSpPr>
          <p:nvPr>
            <p:ph type="title"/>
          </p:nvPr>
        </p:nvSpPr>
        <p:spPr>
          <a:xfrm>
            <a:off x="457200" y="560388"/>
            <a:ext cx="8229600" cy="439737"/>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2052" name="Rectangle 3"/>
          <p:cNvSpPr>
            <a:spLocks noGrp="1"/>
          </p:cNvSpPr>
          <p:nvPr>
            <p:ph type="body"/>
          </p:nvPr>
        </p:nvSpPr>
        <p:spPr>
          <a:xfrm>
            <a:off x="457200" y="1143000"/>
            <a:ext cx="8229600" cy="5286375"/>
          </a:xfrm>
          <a:prstGeom prst="rect">
            <a:avLst/>
          </a:prstGeom>
          <a:noFill/>
          <a:ln w="9525">
            <a:noFill/>
          </a:ln>
        </p:spPr>
        <p:txBody>
          <a:bodyPr anchor="t" anchorCtr="0"/>
          <a:p>
            <a:pPr lvl="0" indent="-354330"/>
            <a:r>
              <a:rPr lang="zh-CN" altLang="en-US" dirty="0"/>
              <a:t>单击此处编辑母版文本样式</a:t>
            </a:r>
            <a:endParaRPr lang="zh-CN" altLang="en-US" dirty="0"/>
          </a:p>
          <a:p>
            <a:pPr lvl="1" indent="-354330"/>
            <a:r>
              <a:rPr lang="zh-CN" altLang="en-US" dirty="0"/>
              <a:t>第二级</a:t>
            </a:r>
            <a:endParaRPr lang="zh-CN" altLang="en-US" dirty="0"/>
          </a:p>
          <a:p>
            <a:pPr lvl="2" indent="-354330"/>
            <a:r>
              <a:rPr lang="zh-CN" altLang="en-US" dirty="0"/>
              <a:t>第三级</a:t>
            </a:r>
            <a:endParaRPr lang="zh-CN" altLang="en-US" dirty="0"/>
          </a:p>
          <a:p>
            <a:pPr lvl="3" indent="-354330"/>
            <a:r>
              <a:rPr lang="zh-CN" altLang="en-US" dirty="0"/>
              <a:t>第四级</a:t>
            </a:r>
            <a:endParaRPr lang="zh-CN" altLang="en-US" dirty="0"/>
          </a:p>
          <a:p>
            <a:pPr lvl="4" indent="-354330"/>
            <a:r>
              <a:rPr lang="zh-CN" altLang="en-US" dirty="0"/>
              <a:t>第五级</a:t>
            </a:r>
            <a:endParaRPr lang="zh-CN" altLang="en-US" dirty="0"/>
          </a:p>
        </p:txBody>
      </p:sp>
      <p:sp>
        <p:nvSpPr>
          <p:cNvPr id="2053" name="Rectangle 5"/>
          <p:cNvSpPr>
            <a:spLocks noGrp="1"/>
          </p:cNvSpPr>
          <p:nvPr>
            <p:ph type="ftr" sz="quarter" idx="3"/>
          </p:nvPr>
        </p:nvSpPr>
        <p:spPr>
          <a:xfrm>
            <a:off x="3124200" y="6245225"/>
            <a:ext cx="2895600" cy="476250"/>
          </a:xfrm>
          <a:prstGeom prst="rect">
            <a:avLst/>
          </a:prstGeom>
          <a:noFill/>
          <a:ln w="9525">
            <a:noFill/>
            <a:miter/>
          </a:ln>
        </p:spPr>
        <p:txBody>
          <a:bodyPr/>
          <a:lstStyle>
            <a:lvl1pPr>
              <a:defRPr noProof="1" dirty="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2400" b="1" kern="1200">
          <a:solidFill>
            <a:srgbClr val="FF0000"/>
          </a:solidFill>
          <a:latin typeface="+mj-lt"/>
          <a:ea typeface="+mj-ea"/>
          <a:cs typeface="+mj-cs"/>
        </a:defRPr>
      </a:lvl1pPr>
      <a:lvl2pPr algn="ctr" rtl="0" eaLnBrk="0" fontAlgn="base" hangingPunct="0">
        <a:spcBef>
          <a:spcPct val="0"/>
        </a:spcBef>
        <a:spcAft>
          <a:spcPct val="0"/>
        </a:spcAft>
        <a:defRPr sz="2400" b="1">
          <a:solidFill>
            <a:srgbClr val="FF0000"/>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2400" b="1">
          <a:solidFill>
            <a:srgbClr val="FF0000"/>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2400" b="1">
          <a:solidFill>
            <a:srgbClr val="FF0000"/>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2400" b="1">
          <a:solidFill>
            <a:srgbClr val="FF0000"/>
          </a:solidFill>
          <a:latin typeface="Arial" panose="020B0604020202020204" pitchFamily="34" charset="0"/>
          <a:ea typeface="宋体" panose="02010600030101010101" pitchFamily="2" charset="-122"/>
        </a:defRPr>
      </a:lvl5pPr>
      <a:lvl6pPr marL="457200" algn="ctr" rtl="0" eaLnBrk="0" fontAlgn="base" hangingPunct="0">
        <a:spcBef>
          <a:spcPct val="0"/>
        </a:spcBef>
        <a:spcAft>
          <a:spcPct val="0"/>
        </a:spcAft>
        <a:defRPr sz="2400" b="1">
          <a:solidFill>
            <a:srgbClr val="FF0000"/>
          </a:solidFill>
          <a:latin typeface="Arial" panose="020B0604020202020204" pitchFamily="34" charset="0"/>
          <a:ea typeface="宋体" panose="02010600030101010101" pitchFamily="2" charset="-122"/>
        </a:defRPr>
      </a:lvl6pPr>
      <a:lvl7pPr marL="914400" algn="ctr" rtl="0" eaLnBrk="0" fontAlgn="base" hangingPunct="0">
        <a:spcBef>
          <a:spcPct val="0"/>
        </a:spcBef>
        <a:spcAft>
          <a:spcPct val="0"/>
        </a:spcAft>
        <a:defRPr sz="2400" b="1">
          <a:solidFill>
            <a:srgbClr val="FF0000"/>
          </a:solidFill>
          <a:latin typeface="Arial" panose="020B0604020202020204" pitchFamily="34" charset="0"/>
          <a:ea typeface="宋体" panose="02010600030101010101" pitchFamily="2" charset="-122"/>
        </a:defRPr>
      </a:lvl7pPr>
      <a:lvl8pPr marL="1371600" algn="ctr" rtl="0" eaLnBrk="0" fontAlgn="base" hangingPunct="0">
        <a:spcBef>
          <a:spcPct val="0"/>
        </a:spcBef>
        <a:spcAft>
          <a:spcPct val="0"/>
        </a:spcAft>
        <a:defRPr sz="2400" b="1">
          <a:solidFill>
            <a:srgbClr val="FF0000"/>
          </a:solidFill>
          <a:latin typeface="Arial" panose="020B0604020202020204" pitchFamily="34" charset="0"/>
          <a:ea typeface="宋体" panose="02010600030101010101" pitchFamily="2" charset="-122"/>
        </a:defRPr>
      </a:lvl8pPr>
      <a:lvl9pPr marL="1828800" algn="ctr" rtl="0" eaLnBrk="0" fontAlgn="base" hangingPunct="0">
        <a:spcBef>
          <a:spcPct val="0"/>
        </a:spcBef>
        <a:spcAft>
          <a:spcPct val="0"/>
        </a:spcAft>
        <a:defRPr sz="2400" b="1">
          <a:solidFill>
            <a:srgbClr val="FF0000"/>
          </a:solidFill>
          <a:latin typeface="Arial" panose="020B0604020202020204" pitchFamily="34" charset="0"/>
          <a:ea typeface="宋体" panose="02010600030101010101" pitchFamily="2" charset="-122"/>
        </a:defRPr>
      </a:lvl9pPr>
    </p:titleStyle>
    <p:bodyStyle>
      <a:lvl1pPr marL="354330" indent="-354330" algn="l" rtl="0" eaLnBrk="0" fontAlgn="base" hangingPunct="0">
        <a:spcBef>
          <a:spcPct val="20000"/>
        </a:spcBef>
        <a:spcAft>
          <a:spcPct val="0"/>
        </a:spcAft>
        <a:buFont typeface="Verdana" panose="020B0604030504040204" pitchFamily="34" charset="0"/>
        <a:buAutoNum type="arabicPeriod"/>
        <a:defRPr sz="2000" kern="1200">
          <a:solidFill>
            <a:schemeClr val="tx1"/>
          </a:solidFill>
          <a:latin typeface="+mn-lt"/>
          <a:ea typeface="+mn-ea"/>
          <a:cs typeface="+mn-cs"/>
        </a:defRPr>
      </a:lvl1pPr>
      <a:lvl2pPr marL="354330" lvl="1" indent="-354330" algn="l" rtl="0" eaLnBrk="0" fontAlgn="base" hangingPunct="0">
        <a:spcBef>
          <a:spcPct val="20000"/>
        </a:spcBef>
        <a:spcAft>
          <a:spcPct val="0"/>
        </a:spcAft>
        <a:buFont typeface="Verdana" panose="020B0604030504040204" pitchFamily="34" charset="0"/>
        <a:buAutoNum type="arabicPeriod"/>
        <a:defRPr sz="2000" kern="1200">
          <a:solidFill>
            <a:schemeClr val="tx1"/>
          </a:solidFill>
          <a:latin typeface="+mn-lt"/>
          <a:ea typeface="+mn-ea"/>
          <a:cs typeface="+mn-cs"/>
        </a:defRPr>
      </a:lvl2pPr>
      <a:lvl3pPr marL="354330" lvl="2" indent="-354330" algn="l" rtl="0" eaLnBrk="0" fontAlgn="base" hangingPunct="0">
        <a:spcBef>
          <a:spcPct val="20000"/>
        </a:spcBef>
        <a:spcAft>
          <a:spcPct val="0"/>
        </a:spcAft>
        <a:buFont typeface="Verdana" panose="020B0604030504040204" pitchFamily="34" charset="0"/>
        <a:buAutoNum type="arabicPeriod"/>
        <a:defRPr sz="2000" kern="1200">
          <a:solidFill>
            <a:schemeClr val="tx1"/>
          </a:solidFill>
          <a:latin typeface="+mn-lt"/>
          <a:ea typeface="+mn-ea"/>
          <a:cs typeface="+mn-cs"/>
        </a:defRPr>
      </a:lvl3pPr>
      <a:lvl4pPr marL="354330" lvl="3" indent="-354330" algn="l" rtl="0" eaLnBrk="0" fontAlgn="base" hangingPunct="0">
        <a:spcBef>
          <a:spcPct val="20000"/>
        </a:spcBef>
        <a:spcAft>
          <a:spcPct val="0"/>
        </a:spcAft>
        <a:buFont typeface="Verdana" panose="020B0604030504040204" pitchFamily="34" charset="0"/>
        <a:buAutoNum type="arabicPeriod"/>
        <a:defRPr sz="2000" kern="1200">
          <a:solidFill>
            <a:schemeClr val="tx1"/>
          </a:solidFill>
          <a:latin typeface="+mn-lt"/>
          <a:ea typeface="+mn-ea"/>
          <a:cs typeface="+mn-cs"/>
        </a:defRPr>
      </a:lvl4pPr>
      <a:lvl5pPr marL="354330" lvl="4" indent="-354330" algn="l" rtl="0" eaLnBrk="0" fontAlgn="base" hangingPunct="0">
        <a:spcBef>
          <a:spcPct val="20000"/>
        </a:spcBef>
        <a:spcAft>
          <a:spcPct val="0"/>
        </a:spcAft>
        <a:buFont typeface="Verdana" panose="020B0604030504040204" pitchFamily="34" charset="0"/>
        <a:buAutoNum type="arabicPeriod"/>
        <a:defRPr sz="2000" kern="1200">
          <a:solidFill>
            <a:schemeClr val="tx1"/>
          </a:solidFill>
          <a:latin typeface="+mn-lt"/>
          <a:ea typeface="+mn-ea"/>
          <a:cs typeface="+mn-cs"/>
        </a:defRPr>
      </a:lvl5pPr>
      <a:lvl6pPr marL="2514600" lvl="5" indent="-228600" algn="l" defTabSz="914400" eaLnBrk="0" fontAlgn="base" latinLnBrk="0" hangingPunct="0">
        <a:spcBef>
          <a:spcPct val="20000"/>
        </a:spcBef>
        <a:spcAft>
          <a:spcPct val="0"/>
        </a:spcAft>
        <a:buFont typeface="Verdana" panose="020B0604030504040204" pitchFamily="34" charset="0"/>
        <a:buAutoNum type="arabicPeriod"/>
        <a:defRPr sz="2000" b="0" i="0" u="none" kern="1200" baseline="0">
          <a:solidFill>
            <a:schemeClr val="tx1"/>
          </a:solidFill>
          <a:latin typeface="+mn-lt"/>
          <a:ea typeface="+mn-ea"/>
          <a:cs typeface="+mn-cs"/>
        </a:defRPr>
      </a:lvl6pPr>
      <a:lvl7pPr marL="2971800" lvl="6" indent="-228600" algn="l" defTabSz="914400" eaLnBrk="0" fontAlgn="base" latinLnBrk="0" hangingPunct="0">
        <a:spcBef>
          <a:spcPct val="20000"/>
        </a:spcBef>
        <a:spcAft>
          <a:spcPct val="0"/>
        </a:spcAft>
        <a:buFont typeface="Verdana" panose="020B0604030504040204" pitchFamily="34" charset="0"/>
        <a:buAutoNum type="arabicPeriod"/>
        <a:defRPr sz="2000" b="0" i="0" u="none" kern="1200" baseline="0">
          <a:solidFill>
            <a:schemeClr val="tx1"/>
          </a:solidFill>
          <a:latin typeface="+mn-lt"/>
          <a:ea typeface="+mn-ea"/>
          <a:cs typeface="+mn-cs"/>
        </a:defRPr>
      </a:lvl7pPr>
      <a:lvl8pPr marL="3429000" lvl="7" indent="-228600" algn="l" defTabSz="914400" eaLnBrk="0" fontAlgn="base" latinLnBrk="0" hangingPunct="0">
        <a:spcBef>
          <a:spcPct val="20000"/>
        </a:spcBef>
        <a:spcAft>
          <a:spcPct val="0"/>
        </a:spcAft>
        <a:buFont typeface="Verdana" panose="020B0604030504040204" pitchFamily="34" charset="0"/>
        <a:buAutoNum type="arabicPeriod"/>
        <a:defRPr sz="2000" b="0" i="0" u="none" kern="1200" baseline="0">
          <a:solidFill>
            <a:schemeClr val="tx1"/>
          </a:solidFill>
          <a:latin typeface="+mn-lt"/>
          <a:ea typeface="+mn-ea"/>
          <a:cs typeface="+mn-cs"/>
        </a:defRPr>
      </a:lvl8pPr>
      <a:lvl9pPr marL="3886200" lvl="8" indent="-228600" algn="l" defTabSz="914400" eaLnBrk="0" fontAlgn="base" latinLnBrk="0" hangingPunct="0">
        <a:spcBef>
          <a:spcPct val="20000"/>
        </a:spcBef>
        <a:spcAft>
          <a:spcPct val="0"/>
        </a:spcAft>
        <a:buFont typeface="Verdana" panose="020B0604030504040204" pitchFamily="34" charset="0"/>
        <a:buAutoNum type="arabicPeriod"/>
        <a:defRPr sz="2000" b="0" i="0" u="none" kern="1200" baseline="0">
          <a:solidFill>
            <a:schemeClr val="tx1"/>
          </a:solidFill>
          <a:latin typeface="+mn-lt"/>
          <a:ea typeface="+mn-ea"/>
          <a:cs typeface="+mn-cs"/>
        </a:defRPr>
      </a:lvl9pPr>
    </p:bodyStyle>
    <p:otherStyle>
      <a:lvl1pPr marL="0" lvl="0" indent="0" algn="l" defTabSz="914400" eaLnBrk="0" fontAlgn="base" latinLnBrk="0" hangingPunct="0">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image" Target="../media/image37.jpeg"/><Relationship Id="rId1" Type="http://schemas.openxmlformats.org/officeDocument/2006/relationships/image" Target="../media/image36.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9.jpeg"/><Relationship Id="rId1" Type="http://schemas.openxmlformats.org/officeDocument/2006/relationships/image" Target="../media/image38.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47.png"/><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emf"/><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image" Target="../media/image4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7.xml"/><Relationship Id="rId2" Type="http://schemas.openxmlformats.org/officeDocument/2006/relationships/image" Target="../media/image48.wmf"/><Relationship Id="rId1"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vmlDrawing" Target="../drawings/vmlDrawing2.vml"/><Relationship Id="rId7" Type="http://schemas.openxmlformats.org/officeDocument/2006/relationships/slideLayout" Target="../slideLayouts/slideLayout7.xml"/><Relationship Id="rId6" Type="http://schemas.openxmlformats.org/officeDocument/2006/relationships/image" Target="../media/image51.wmf"/><Relationship Id="rId5" Type="http://schemas.openxmlformats.org/officeDocument/2006/relationships/oleObject" Target="../embeddings/oleObject4.bin"/><Relationship Id="rId4" Type="http://schemas.openxmlformats.org/officeDocument/2006/relationships/image" Target="../media/image50.wmf"/><Relationship Id="rId3" Type="http://schemas.openxmlformats.org/officeDocument/2006/relationships/oleObject" Target="../embeddings/oleObject3.bin"/><Relationship Id="rId2" Type="http://schemas.openxmlformats.org/officeDocument/2006/relationships/image" Target="../media/image49.wmf"/><Relationship Id="rId1"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image" Target="../media/image7.emf"/><Relationship Id="rId7" Type="http://schemas.openxmlformats.org/officeDocument/2006/relationships/image" Target="../media/image6.emf"/><Relationship Id="rId6" Type="http://schemas.openxmlformats.org/officeDocument/2006/relationships/image" Target="../media/image5.emf"/><Relationship Id="rId5" Type="http://schemas.openxmlformats.org/officeDocument/2006/relationships/image" Target="../media/image4.jpeg"/><Relationship Id="rId4" Type="http://schemas.openxmlformats.org/officeDocument/2006/relationships/hyperlink" Target="http://image.baidu.com/i?ct=503316480&amp;z=&amp;tn=baiduimagedetail&amp;word=%D5%FE%B8%AE%B4%F3%C2%A5+%CD%BC%C6%AC&amp;in=28885&amp;cl=2&amp;lm=-1&amp;pn=9&amp;rn=1&amp;di=8997194250&amp;ln=2000&amp;fr=ala0&amp;fmq=&amp;ic=0&amp;s=0&amp;se=1&amp;sme=0&amp;tab=&amp;width=&amp;height=&amp;face=0&amp;is=&amp;istype=2" TargetMode="External"/><Relationship Id="rId3" Type="http://schemas.openxmlformats.org/officeDocument/2006/relationships/image" Target="../media/image3.png"/><Relationship Id="rId2" Type="http://schemas.openxmlformats.org/officeDocument/2006/relationships/image" Target="../media/image2.jpeg"/><Relationship Id="rId11" Type="http://schemas.openxmlformats.org/officeDocument/2006/relationships/slideLayout" Target="../slideLayouts/slideLayout2.xml"/><Relationship Id="rId10" Type="http://schemas.openxmlformats.org/officeDocument/2006/relationships/image" Target="../media/image9.jpeg"/><Relationship Id="rId1" Type="http://schemas.openxmlformats.org/officeDocument/2006/relationships/hyperlink" Target="http://image.baidu.com/i?ct=503316480&amp;z=&amp;tn=baiduimagedetail&amp;word=%D6%D0%B9%FA%C8%CB%C3%F1%D2%F8%D0%D0+%CD%BC%C6%AC&amp;in=12229&amp;cl=2&amp;lm=-1&amp;pn=3&amp;rn=1&amp;di=55372942530&amp;ln=2000&amp;fr=ala0&amp;fmq=&amp;ic=&amp;s=&amp;se=&amp;sme=0&amp;tab=&amp;width=&amp;height=&amp;face=&amp;is=&amp;istype="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5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4" Type="http://schemas.openxmlformats.org/officeDocument/2006/relationships/comments" Target="../comments/comment1.xml"/><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5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9" Type="http://schemas.openxmlformats.org/officeDocument/2006/relationships/image" Target="../media/image18.jpeg"/><Relationship Id="rId8" Type="http://schemas.openxmlformats.org/officeDocument/2006/relationships/image" Target="../media/image17.jpeg"/><Relationship Id="rId7" Type="http://schemas.openxmlformats.org/officeDocument/2006/relationships/image" Target="../media/image16.jpeg"/><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GIF"/><Relationship Id="rId3" Type="http://schemas.openxmlformats.org/officeDocument/2006/relationships/image" Target="../media/image12.jpeg"/><Relationship Id="rId2" Type="http://schemas.openxmlformats.org/officeDocument/2006/relationships/image" Target="../media/image11.png"/><Relationship Id="rId12" Type="http://schemas.openxmlformats.org/officeDocument/2006/relationships/slideLayout" Target="../slideLayouts/slideLayout2.xml"/><Relationship Id="rId11" Type="http://schemas.openxmlformats.org/officeDocument/2006/relationships/image" Target="../media/image20.png"/><Relationship Id="rId10" Type="http://schemas.openxmlformats.org/officeDocument/2006/relationships/image" Target="../media/image19.png"/><Relationship Id="rId1"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7.xml"/><Relationship Id="rId2" Type="http://schemas.openxmlformats.org/officeDocument/2006/relationships/image" Target="../media/image54.wmf"/><Relationship Id="rId1" Type="http://schemas.openxmlformats.org/officeDocument/2006/relationships/oleObject" Target="../embeddings/oleObject5.bin"/></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5.jpeg"/></Relationships>
</file>

<file path=ppt/slides/_rels/slide37.xml.rels><?xml version="1.0" encoding="UTF-8" standalone="yes"?>
<Relationships xmlns="http://schemas.openxmlformats.org/package/2006/relationships"><Relationship Id="rId5" Type="http://schemas.openxmlformats.org/officeDocument/2006/relationships/vmlDrawing" Target="../drawings/vmlDrawing4.vml"/><Relationship Id="rId4" Type="http://schemas.openxmlformats.org/officeDocument/2006/relationships/slideLayout" Target="../slideLayouts/slideLayout7.xml"/><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oleObject" Target="../embeddings/oleObject6.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4" Type="http://schemas.openxmlformats.org/officeDocument/2006/relationships/vmlDrawing" Target="../drawings/vmlDrawing5.vml"/><Relationship Id="rId3" Type="http://schemas.openxmlformats.org/officeDocument/2006/relationships/slideLayout" Target="../slideLayouts/slideLayout7.xml"/><Relationship Id="rId2" Type="http://schemas.openxmlformats.org/officeDocument/2006/relationships/image" Target="../media/image58.wmf"/><Relationship Id="rId1" Type="http://schemas.openxmlformats.org/officeDocument/2006/relationships/oleObject" Target="../embeddings/oleObject7.bin"/></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9.png"/></Relationships>
</file>

<file path=ppt/slides/_rels/slide41.xml.rels><?xml version="1.0" encoding="UTF-8" standalone="yes"?>
<Relationships xmlns="http://schemas.openxmlformats.org/package/2006/relationships"><Relationship Id="rId5" Type="http://schemas.openxmlformats.org/officeDocument/2006/relationships/vmlDrawing" Target="../drawings/vmlDrawing6.vml"/><Relationship Id="rId4" Type="http://schemas.openxmlformats.org/officeDocument/2006/relationships/slideLayout" Target="../slideLayouts/slideLayout7.xml"/><Relationship Id="rId3" Type="http://schemas.openxmlformats.org/officeDocument/2006/relationships/image" Target="../media/image57.wmf"/><Relationship Id="rId2" Type="http://schemas.openxmlformats.org/officeDocument/2006/relationships/image" Target="../media/image60.wmf"/><Relationship Id="rId1" Type="http://schemas.openxmlformats.org/officeDocument/2006/relationships/oleObject" Target="../embeddings/oleObject8.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6" Type="http://schemas.openxmlformats.org/officeDocument/2006/relationships/vmlDrawing" Target="../drawings/vmlDrawing7.vml"/><Relationship Id="rId5" Type="http://schemas.openxmlformats.org/officeDocument/2006/relationships/slideLayout" Target="../slideLayouts/slideLayout7.xml"/><Relationship Id="rId4" Type="http://schemas.openxmlformats.org/officeDocument/2006/relationships/image" Target="../media/image62.wmf"/><Relationship Id="rId3" Type="http://schemas.openxmlformats.org/officeDocument/2006/relationships/oleObject" Target="../embeddings/oleObject10.bin"/><Relationship Id="rId2" Type="http://schemas.openxmlformats.org/officeDocument/2006/relationships/image" Target="../media/image61.wmf"/><Relationship Id="rId1" Type="http://schemas.openxmlformats.org/officeDocument/2006/relationships/oleObject" Target="../embeddings/oleObject9.bin"/></Relationships>
</file>

<file path=ppt/slides/_rels/slide44.xml.rels><?xml version="1.0" encoding="UTF-8" standalone="yes"?>
<Relationships xmlns="http://schemas.openxmlformats.org/package/2006/relationships"><Relationship Id="rId5" Type="http://schemas.openxmlformats.org/officeDocument/2006/relationships/vmlDrawing" Target="../drawings/vmlDrawing8.vml"/><Relationship Id="rId4" Type="http://schemas.openxmlformats.org/officeDocument/2006/relationships/slideLayout" Target="../slideLayouts/slideLayout7.xml"/><Relationship Id="rId3" Type="http://schemas.openxmlformats.org/officeDocument/2006/relationships/image" Target="../media/image57.wmf"/><Relationship Id="rId2" Type="http://schemas.openxmlformats.org/officeDocument/2006/relationships/image" Target="../media/image63.wmf"/><Relationship Id="rId1" Type="http://schemas.openxmlformats.org/officeDocument/2006/relationships/oleObject" Target="../embeddings/oleObject11.bin"/></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5" Type="http://schemas.openxmlformats.org/officeDocument/2006/relationships/vmlDrawing" Target="../drawings/vmlDrawing9.vml"/><Relationship Id="rId4" Type="http://schemas.openxmlformats.org/officeDocument/2006/relationships/slideLayout" Target="../slideLayouts/slideLayout7.xml"/><Relationship Id="rId3" Type="http://schemas.openxmlformats.org/officeDocument/2006/relationships/image" Target="../media/image57.wmf"/><Relationship Id="rId2" Type="http://schemas.openxmlformats.org/officeDocument/2006/relationships/image" Target="../media/image64.wmf"/><Relationship Id="rId1" Type="http://schemas.openxmlformats.org/officeDocument/2006/relationships/oleObject" Target="../embeddings/oleObject12.bin"/></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8" Type="http://schemas.openxmlformats.org/officeDocument/2006/relationships/vmlDrawing" Target="../drawings/vmlDrawing10.vml"/><Relationship Id="rId7" Type="http://schemas.openxmlformats.org/officeDocument/2006/relationships/slideLayout" Target="../slideLayouts/slideLayout7.xml"/><Relationship Id="rId6" Type="http://schemas.openxmlformats.org/officeDocument/2006/relationships/image" Target="../media/image67.wmf"/><Relationship Id="rId5" Type="http://schemas.openxmlformats.org/officeDocument/2006/relationships/oleObject" Target="../embeddings/oleObject15.bin"/><Relationship Id="rId4" Type="http://schemas.openxmlformats.org/officeDocument/2006/relationships/image" Target="../media/image66.wmf"/><Relationship Id="rId3" Type="http://schemas.openxmlformats.org/officeDocument/2006/relationships/oleObject" Target="../embeddings/oleObject14.bin"/><Relationship Id="rId2" Type="http://schemas.openxmlformats.org/officeDocument/2006/relationships/image" Target="../media/image65.wmf"/><Relationship Id="rId1" Type="http://schemas.openxmlformats.org/officeDocument/2006/relationships/oleObject" Target="../embeddings/oleObject13.bin"/></Relationships>
</file>

<file path=ppt/slides/_rels/slide56.xml.rels><?xml version="1.0" encoding="UTF-8" standalone="yes"?>
<Relationships xmlns="http://schemas.openxmlformats.org/package/2006/relationships"><Relationship Id="rId9" Type="http://schemas.openxmlformats.org/officeDocument/2006/relationships/vmlDrawing" Target="../drawings/vmlDrawing11.vml"/><Relationship Id="rId8" Type="http://schemas.openxmlformats.org/officeDocument/2006/relationships/slideLayout" Target="../slideLayouts/slideLayout7.xml"/><Relationship Id="rId7" Type="http://schemas.openxmlformats.org/officeDocument/2006/relationships/image" Target="../media/image70.wmf"/><Relationship Id="rId6" Type="http://schemas.openxmlformats.org/officeDocument/2006/relationships/oleObject" Target="../embeddings/oleObject18.bin"/><Relationship Id="rId5" Type="http://schemas.openxmlformats.org/officeDocument/2006/relationships/image" Target="../media/image57.wmf"/><Relationship Id="rId4" Type="http://schemas.openxmlformats.org/officeDocument/2006/relationships/image" Target="../media/image69.wmf"/><Relationship Id="rId3" Type="http://schemas.openxmlformats.org/officeDocument/2006/relationships/oleObject" Target="../embeddings/oleObject17.bin"/><Relationship Id="rId2" Type="http://schemas.openxmlformats.org/officeDocument/2006/relationships/image" Target="../media/image68.wmf"/><Relationship Id="rId1" Type="http://schemas.openxmlformats.org/officeDocument/2006/relationships/oleObject" Target="../embeddings/oleObject16.bin"/></Relationships>
</file>

<file path=ppt/slides/_rels/slide57.xml.rels><?xml version="1.0" encoding="UTF-8" standalone="yes"?>
<Relationships xmlns="http://schemas.openxmlformats.org/package/2006/relationships"><Relationship Id="rId9" Type="http://schemas.openxmlformats.org/officeDocument/2006/relationships/vmlDrawing" Target="../drawings/vmlDrawing12.vml"/><Relationship Id="rId8" Type="http://schemas.openxmlformats.org/officeDocument/2006/relationships/slideLayout" Target="../slideLayouts/slideLayout7.xml"/><Relationship Id="rId7" Type="http://schemas.openxmlformats.org/officeDocument/2006/relationships/image" Target="../media/image70.wmf"/><Relationship Id="rId6" Type="http://schemas.openxmlformats.org/officeDocument/2006/relationships/oleObject" Target="../embeddings/oleObject21.bin"/><Relationship Id="rId5" Type="http://schemas.openxmlformats.org/officeDocument/2006/relationships/image" Target="../media/image57.wmf"/><Relationship Id="rId4" Type="http://schemas.openxmlformats.org/officeDocument/2006/relationships/image" Target="../media/image71.wmf"/><Relationship Id="rId3" Type="http://schemas.openxmlformats.org/officeDocument/2006/relationships/oleObject" Target="../embeddings/oleObject20.bin"/><Relationship Id="rId2" Type="http://schemas.openxmlformats.org/officeDocument/2006/relationships/image" Target="../media/image68.wmf"/><Relationship Id="rId1" Type="http://schemas.openxmlformats.org/officeDocument/2006/relationships/oleObject" Target="../embeddings/oleObject19.bin"/></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2.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4" Type="http://schemas.openxmlformats.org/officeDocument/2006/relationships/vmlDrawing" Target="../drawings/vmlDrawing13.vml"/><Relationship Id="rId3" Type="http://schemas.openxmlformats.org/officeDocument/2006/relationships/slideLayout" Target="../slideLayouts/slideLayout2.xml"/><Relationship Id="rId2" Type="http://schemas.openxmlformats.org/officeDocument/2006/relationships/image" Target="../media/image73.wmf"/><Relationship Id="rId1" Type="http://schemas.openxmlformats.org/officeDocument/2006/relationships/oleObject" Target="../embeddings/oleObject22.bin"/></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33.png"/><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5.png"/><Relationship Id="rId1" Type="http://schemas.openxmlformats.org/officeDocument/2006/relationships/image" Target="../media/image3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5121" name="KSO_GT1"/>
          <p:cNvSpPr/>
          <p:nvPr/>
        </p:nvSpPr>
        <p:spPr>
          <a:xfrm>
            <a:off x="4356100" y="693738"/>
            <a:ext cx="676275" cy="696912"/>
          </a:xfrm>
          <a:custGeom>
            <a:avLst/>
            <a:gdLst>
              <a:gd name="txL" fmla="*/ 0 w 742"/>
              <a:gd name="txT" fmla="*/ 0 h 718"/>
              <a:gd name="txR" fmla="*/ 742 w 742"/>
              <a:gd name="txB" fmla="*/ 718 h 71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742" h="718">
                <a:moveTo>
                  <a:pt x="256" y="12"/>
                </a:moveTo>
                <a:lnTo>
                  <a:pt x="252" y="8"/>
                </a:lnTo>
                <a:lnTo>
                  <a:pt x="252" y="6"/>
                </a:lnTo>
                <a:lnTo>
                  <a:pt x="250" y="6"/>
                </a:lnTo>
                <a:lnTo>
                  <a:pt x="252" y="8"/>
                </a:lnTo>
                <a:lnTo>
                  <a:pt x="254" y="10"/>
                </a:lnTo>
                <a:lnTo>
                  <a:pt x="256" y="12"/>
                </a:lnTo>
                <a:lnTo>
                  <a:pt x="260" y="16"/>
                </a:lnTo>
                <a:lnTo>
                  <a:pt x="264" y="20"/>
                </a:lnTo>
                <a:lnTo>
                  <a:pt x="268" y="24"/>
                </a:lnTo>
                <a:lnTo>
                  <a:pt x="270" y="28"/>
                </a:lnTo>
                <a:lnTo>
                  <a:pt x="274" y="32"/>
                </a:lnTo>
                <a:lnTo>
                  <a:pt x="278" y="34"/>
                </a:lnTo>
                <a:lnTo>
                  <a:pt x="280" y="36"/>
                </a:lnTo>
                <a:lnTo>
                  <a:pt x="280" y="38"/>
                </a:lnTo>
                <a:lnTo>
                  <a:pt x="282" y="38"/>
                </a:lnTo>
                <a:lnTo>
                  <a:pt x="288" y="48"/>
                </a:lnTo>
                <a:lnTo>
                  <a:pt x="286" y="52"/>
                </a:lnTo>
                <a:lnTo>
                  <a:pt x="278" y="56"/>
                </a:lnTo>
                <a:lnTo>
                  <a:pt x="268" y="58"/>
                </a:lnTo>
                <a:lnTo>
                  <a:pt x="256" y="58"/>
                </a:lnTo>
                <a:lnTo>
                  <a:pt x="246" y="56"/>
                </a:lnTo>
                <a:lnTo>
                  <a:pt x="238" y="54"/>
                </a:lnTo>
                <a:lnTo>
                  <a:pt x="242" y="58"/>
                </a:lnTo>
                <a:lnTo>
                  <a:pt x="246" y="62"/>
                </a:lnTo>
                <a:lnTo>
                  <a:pt x="244" y="64"/>
                </a:lnTo>
                <a:lnTo>
                  <a:pt x="242" y="68"/>
                </a:lnTo>
                <a:lnTo>
                  <a:pt x="238" y="70"/>
                </a:lnTo>
                <a:lnTo>
                  <a:pt x="232" y="72"/>
                </a:lnTo>
                <a:lnTo>
                  <a:pt x="228" y="72"/>
                </a:lnTo>
                <a:lnTo>
                  <a:pt x="222" y="70"/>
                </a:lnTo>
                <a:lnTo>
                  <a:pt x="216" y="68"/>
                </a:lnTo>
                <a:lnTo>
                  <a:pt x="212" y="64"/>
                </a:lnTo>
                <a:lnTo>
                  <a:pt x="206" y="64"/>
                </a:lnTo>
                <a:lnTo>
                  <a:pt x="204" y="68"/>
                </a:lnTo>
                <a:lnTo>
                  <a:pt x="202" y="72"/>
                </a:lnTo>
                <a:lnTo>
                  <a:pt x="200" y="76"/>
                </a:lnTo>
                <a:lnTo>
                  <a:pt x="196" y="78"/>
                </a:lnTo>
                <a:lnTo>
                  <a:pt x="190" y="80"/>
                </a:lnTo>
                <a:lnTo>
                  <a:pt x="196" y="82"/>
                </a:lnTo>
                <a:lnTo>
                  <a:pt x="198" y="86"/>
                </a:lnTo>
                <a:lnTo>
                  <a:pt x="200" y="90"/>
                </a:lnTo>
                <a:lnTo>
                  <a:pt x="200" y="94"/>
                </a:lnTo>
                <a:lnTo>
                  <a:pt x="198" y="98"/>
                </a:lnTo>
                <a:lnTo>
                  <a:pt x="194" y="102"/>
                </a:lnTo>
                <a:lnTo>
                  <a:pt x="186" y="102"/>
                </a:lnTo>
                <a:lnTo>
                  <a:pt x="172" y="100"/>
                </a:lnTo>
                <a:lnTo>
                  <a:pt x="162" y="100"/>
                </a:lnTo>
                <a:lnTo>
                  <a:pt x="164" y="102"/>
                </a:lnTo>
                <a:lnTo>
                  <a:pt x="166" y="106"/>
                </a:lnTo>
                <a:lnTo>
                  <a:pt x="168" y="110"/>
                </a:lnTo>
                <a:lnTo>
                  <a:pt x="154" y="110"/>
                </a:lnTo>
                <a:lnTo>
                  <a:pt x="140" y="110"/>
                </a:lnTo>
                <a:lnTo>
                  <a:pt x="140" y="114"/>
                </a:lnTo>
                <a:lnTo>
                  <a:pt x="142" y="116"/>
                </a:lnTo>
                <a:lnTo>
                  <a:pt x="136" y="118"/>
                </a:lnTo>
                <a:lnTo>
                  <a:pt x="130" y="118"/>
                </a:lnTo>
                <a:lnTo>
                  <a:pt x="124" y="118"/>
                </a:lnTo>
                <a:lnTo>
                  <a:pt x="126" y="122"/>
                </a:lnTo>
                <a:lnTo>
                  <a:pt x="126" y="126"/>
                </a:lnTo>
                <a:lnTo>
                  <a:pt x="126" y="130"/>
                </a:lnTo>
                <a:lnTo>
                  <a:pt x="128" y="134"/>
                </a:lnTo>
                <a:lnTo>
                  <a:pt x="116" y="136"/>
                </a:lnTo>
                <a:lnTo>
                  <a:pt x="106" y="140"/>
                </a:lnTo>
                <a:lnTo>
                  <a:pt x="96" y="144"/>
                </a:lnTo>
                <a:lnTo>
                  <a:pt x="82" y="142"/>
                </a:lnTo>
                <a:lnTo>
                  <a:pt x="88" y="146"/>
                </a:lnTo>
                <a:lnTo>
                  <a:pt x="92" y="148"/>
                </a:lnTo>
                <a:lnTo>
                  <a:pt x="92" y="152"/>
                </a:lnTo>
                <a:lnTo>
                  <a:pt x="92" y="156"/>
                </a:lnTo>
                <a:lnTo>
                  <a:pt x="88" y="160"/>
                </a:lnTo>
                <a:lnTo>
                  <a:pt x="84" y="164"/>
                </a:lnTo>
                <a:lnTo>
                  <a:pt x="78" y="166"/>
                </a:lnTo>
                <a:lnTo>
                  <a:pt x="74" y="168"/>
                </a:lnTo>
                <a:lnTo>
                  <a:pt x="68" y="170"/>
                </a:lnTo>
                <a:lnTo>
                  <a:pt x="62" y="172"/>
                </a:lnTo>
                <a:lnTo>
                  <a:pt x="58" y="172"/>
                </a:lnTo>
                <a:lnTo>
                  <a:pt x="64" y="174"/>
                </a:lnTo>
                <a:lnTo>
                  <a:pt x="68" y="176"/>
                </a:lnTo>
                <a:lnTo>
                  <a:pt x="72" y="180"/>
                </a:lnTo>
                <a:lnTo>
                  <a:pt x="76" y="182"/>
                </a:lnTo>
                <a:lnTo>
                  <a:pt x="78" y="184"/>
                </a:lnTo>
                <a:lnTo>
                  <a:pt x="78" y="190"/>
                </a:lnTo>
                <a:lnTo>
                  <a:pt x="78" y="194"/>
                </a:lnTo>
                <a:lnTo>
                  <a:pt x="76" y="202"/>
                </a:lnTo>
                <a:lnTo>
                  <a:pt x="70" y="204"/>
                </a:lnTo>
                <a:lnTo>
                  <a:pt x="62" y="204"/>
                </a:lnTo>
                <a:lnTo>
                  <a:pt x="54" y="204"/>
                </a:lnTo>
                <a:lnTo>
                  <a:pt x="60" y="214"/>
                </a:lnTo>
                <a:lnTo>
                  <a:pt x="60" y="224"/>
                </a:lnTo>
                <a:lnTo>
                  <a:pt x="56" y="236"/>
                </a:lnTo>
                <a:lnTo>
                  <a:pt x="56" y="248"/>
                </a:lnTo>
                <a:lnTo>
                  <a:pt x="46" y="248"/>
                </a:lnTo>
                <a:lnTo>
                  <a:pt x="34" y="248"/>
                </a:lnTo>
                <a:lnTo>
                  <a:pt x="38" y="250"/>
                </a:lnTo>
                <a:lnTo>
                  <a:pt x="42" y="254"/>
                </a:lnTo>
                <a:lnTo>
                  <a:pt x="44" y="260"/>
                </a:lnTo>
                <a:lnTo>
                  <a:pt x="44" y="268"/>
                </a:lnTo>
                <a:lnTo>
                  <a:pt x="42" y="272"/>
                </a:lnTo>
                <a:lnTo>
                  <a:pt x="38" y="276"/>
                </a:lnTo>
                <a:lnTo>
                  <a:pt x="34" y="278"/>
                </a:lnTo>
                <a:lnTo>
                  <a:pt x="28" y="280"/>
                </a:lnTo>
                <a:lnTo>
                  <a:pt x="24" y="280"/>
                </a:lnTo>
                <a:lnTo>
                  <a:pt x="18" y="282"/>
                </a:lnTo>
                <a:lnTo>
                  <a:pt x="24" y="284"/>
                </a:lnTo>
                <a:lnTo>
                  <a:pt x="26" y="288"/>
                </a:lnTo>
                <a:lnTo>
                  <a:pt x="26" y="292"/>
                </a:lnTo>
                <a:lnTo>
                  <a:pt x="24" y="296"/>
                </a:lnTo>
                <a:lnTo>
                  <a:pt x="18" y="300"/>
                </a:lnTo>
                <a:lnTo>
                  <a:pt x="28" y="302"/>
                </a:lnTo>
                <a:lnTo>
                  <a:pt x="38" y="306"/>
                </a:lnTo>
                <a:lnTo>
                  <a:pt x="38" y="312"/>
                </a:lnTo>
                <a:lnTo>
                  <a:pt x="34" y="316"/>
                </a:lnTo>
                <a:lnTo>
                  <a:pt x="28" y="320"/>
                </a:lnTo>
                <a:lnTo>
                  <a:pt x="24" y="322"/>
                </a:lnTo>
                <a:lnTo>
                  <a:pt x="18" y="326"/>
                </a:lnTo>
                <a:lnTo>
                  <a:pt x="12" y="330"/>
                </a:lnTo>
                <a:lnTo>
                  <a:pt x="8" y="334"/>
                </a:lnTo>
                <a:lnTo>
                  <a:pt x="12" y="336"/>
                </a:lnTo>
                <a:lnTo>
                  <a:pt x="18" y="338"/>
                </a:lnTo>
                <a:lnTo>
                  <a:pt x="22" y="338"/>
                </a:lnTo>
                <a:lnTo>
                  <a:pt x="20" y="342"/>
                </a:lnTo>
                <a:lnTo>
                  <a:pt x="18" y="344"/>
                </a:lnTo>
                <a:lnTo>
                  <a:pt x="14" y="348"/>
                </a:lnTo>
                <a:lnTo>
                  <a:pt x="12" y="350"/>
                </a:lnTo>
                <a:lnTo>
                  <a:pt x="16" y="352"/>
                </a:lnTo>
                <a:lnTo>
                  <a:pt x="22" y="354"/>
                </a:lnTo>
                <a:lnTo>
                  <a:pt x="26" y="356"/>
                </a:lnTo>
                <a:lnTo>
                  <a:pt x="24" y="358"/>
                </a:lnTo>
                <a:lnTo>
                  <a:pt x="22" y="362"/>
                </a:lnTo>
                <a:lnTo>
                  <a:pt x="32" y="364"/>
                </a:lnTo>
                <a:lnTo>
                  <a:pt x="44" y="368"/>
                </a:lnTo>
                <a:lnTo>
                  <a:pt x="22" y="382"/>
                </a:lnTo>
                <a:lnTo>
                  <a:pt x="0" y="394"/>
                </a:lnTo>
                <a:lnTo>
                  <a:pt x="6" y="396"/>
                </a:lnTo>
                <a:lnTo>
                  <a:pt x="14" y="398"/>
                </a:lnTo>
                <a:lnTo>
                  <a:pt x="20" y="402"/>
                </a:lnTo>
                <a:lnTo>
                  <a:pt x="24" y="406"/>
                </a:lnTo>
                <a:lnTo>
                  <a:pt x="22" y="408"/>
                </a:lnTo>
                <a:lnTo>
                  <a:pt x="20" y="410"/>
                </a:lnTo>
                <a:lnTo>
                  <a:pt x="16" y="412"/>
                </a:lnTo>
                <a:lnTo>
                  <a:pt x="22" y="414"/>
                </a:lnTo>
                <a:lnTo>
                  <a:pt x="28" y="416"/>
                </a:lnTo>
                <a:lnTo>
                  <a:pt x="30" y="420"/>
                </a:lnTo>
                <a:lnTo>
                  <a:pt x="32" y="424"/>
                </a:lnTo>
                <a:lnTo>
                  <a:pt x="32" y="428"/>
                </a:lnTo>
                <a:lnTo>
                  <a:pt x="28" y="434"/>
                </a:lnTo>
                <a:lnTo>
                  <a:pt x="32" y="434"/>
                </a:lnTo>
                <a:lnTo>
                  <a:pt x="34" y="434"/>
                </a:lnTo>
                <a:lnTo>
                  <a:pt x="34" y="440"/>
                </a:lnTo>
                <a:lnTo>
                  <a:pt x="30" y="442"/>
                </a:lnTo>
                <a:lnTo>
                  <a:pt x="26" y="446"/>
                </a:lnTo>
                <a:lnTo>
                  <a:pt x="22" y="448"/>
                </a:lnTo>
                <a:lnTo>
                  <a:pt x="20" y="452"/>
                </a:lnTo>
                <a:lnTo>
                  <a:pt x="16" y="456"/>
                </a:lnTo>
                <a:lnTo>
                  <a:pt x="22" y="454"/>
                </a:lnTo>
                <a:lnTo>
                  <a:pt x="28" y="456"/>
                </a:lnTo>
                <a:lnTo>
                  <a:pt x="34" y="458"/>
                </a:lnTo>
                <a:lnTo>
                  <a:pt x="40" y="460"/>
                </a:lnTo>
                <a:lnTo>
                  <a:pt x="44" y="464"/>
                </a:lnTo>
                <a:lnTo>
                  <a:pt x="40" y="468"/>
                </a:lnTo>
                <a:lnTo>
                  <a:pt x="38" y="472"/>
                </a:lnTo>
                <a:lnTo>
                  <a:pt x="34" y="476"/>
                </a:lnTo>
                <a:lnTo>
                  <a:pt x="40" y="478"/>
                </a:lnTo>
                <a:lnTo>
                  <a:pt x="44" y="482"/>
                </a:lnTo>
                <a:lnTo>
                  <a:pt x="48" y="486"/>
                </a:lnTo>
                <a:lnTo>
                  <a:pt x="48" y="490"/>
                </a:lnTo>
                <a:lnTo>
                  <a:pt x="48" y="496"/>
                </a:lnTo>
                <a:lnTo>
                  <a:pt x="54" y="496"/>
                </a:lnTo>
                <a:lnTo>
                  <a:pt x="60" y="498"/>
                </a:lnTo>
                <a:lnTo>
                  <a:pt x="64" y="500"/>
                </a:lnTo>
                <a:lnTo>
                  <a:pt x="66" y="504"/>
                </a:lnTo>
                <a:lnTo>
                  <a:pt x="66" y="508"/>
                </a:lnTo>
                <a:lnTo>
                  <a:pt x="66" y="514"/>
                </a:lnTo>
                <a:lnTo>
                  <a:pt x="62" y="520"/>
                </a:lnTo>
                <a:lnTo>
                  <a:pt x="68" y="524"/>
                </a:lnTo>
                <a:lnTo>
                  <a:pt x="72" y="528"/>
                </a:lnTo>
                <a:lnTo>
                  <a:pt x="74" y="534"/>
                </a:lnTo>
                <a:lnTo>
                  <a:pt x="76" y="540"/>
                </a:lnTo>
                <a:lnTo>
                  <a:pt x="76" y="546"/>
                </a:lnTo>
                <a:lnTo>
                  <a:pt x="96" y="546"/>
                </a:lnTo>
                <a:lnTo>
                  <a:pt x="118" y="544"/>
                </a:lnTo>
                <a:lnTo>
                  <a:pt x="114" y="552"/>
                </a:lnTo>
                <a:lnTo>
                  <a:pt x="112" y="558"/>
                </a:lnTo>
                <a:lnTo>
                  <a:pt x="110" y="566"/>
                </a:lnTo>
                <a:lnTo>
                  <a:pt x="108" y="572"/>
                </a:lnTo>
                <a:lnTo>
                  <a:pt x="114" y="572"/>
                </a:lnTo>
                <a:lnTo>
                  <a:pt x="120" y="572"/>
                </a:lnTo>
                <a:lnTo>
                  <a:pt x="126" y="572"/>
                </a:lnTo>
                <a:lnTo>
                  <a:pt x="122" y="578"/>
                </a:lnTo>
                <a:lnTo>
                  <a:pt x="118" y="584"/>
                </a:lnTo>
                <a:lnTo>
                  <a:pt x="116" y="592"/>
                </a:lnTo>
                <a:lnTo>
                  <a:pt x="122" y="592"/>
                </a:lnTo>
                <a:lnTo>
                  <a:pt x="128" y="592"/>
                </a:lnTo>
                <a:lnTo>
                  <a:pt x="136" y="592"/>
                </a:lnTo>
                <a:lnTo>
                  <a:pt x="134" y="594"/>
                </a:lnTo>
                <a:lnTo>
                  <a:pt x="132" y="598"/>
                </a:lnTo>
                <a:lnTo>
                  <a:pt x="130" y="602"/>
                </a:lnTo>
                <a:lnTo>
                  <a:pt x="128" y="604"/>
                </a:lnTo>
                <a:lnTo>
                  <a:pt x="144" y="606"/>
                </a:lnTo>
                <a:lnTo>
                  <a:pt x="156" y="610"/>
                </a:lnTo>
                <a:lnTo>
                  <a:pt x="164" y="622"/>
                </a:lnTo>
                <a:lnTo>
                  <a:pt x="162" y="620"/>
                </a:lnTo>
                <a:lnTo>
                  <a:pt x="160" y="618"/>
                </a:lnTo>
                <a:lnTo>
                  <a:pt x="164" y="614"/>
                </a:lnTo>
                <a:lnTo>
                  <a:pt x="168" y="614"/>
                </a:lnTo>
                <a:lnTo>
                  <a:pt x="170" y="614"/>
                </a:lnTo>
                <a:lnTo>
                  <a:pt x="172" y="614"/>
                </a:lnTo>
                <a:lnTo>
                  <a:pt x="174" y="618"/>
                </a:lnTo>
                <a:lnTo>
                  <a:pt x="174" y="620"/>
                </a:lnTo>
                <a:lnTo>
                  <a:pt x="176" y="624"/>
                </a:lnTo>
                <a:lnTo>
                  <a:pt x="178" y="628"/>
                </a:lnTo>
                <a:lnTo>
                  <a:pt x="178" y="630"/>
                </a:lnTo>
                <a:lnTo>
                  <a:pt x="180" y="632"/>
                </a:lnTo>
                <a:lnTo>
                  <a:pt x="184" y="634"/>
                </a:lnTo>
                <a:lnTo>
                  <a:pt x="188" y="636"/>
                </a:lnTo>
                <a:lnTo>
                  <a:pt x="190" y="636"/>
                </a:lnTo>
                <a:lnTo>
                  <a:pt x="194" y="638"/>
                </a:lnTo>
                <a:lnTo>
                  <a:pt x="198" y="638"/>
                </a:lnTo>
                <a:lnTo>
                  <a:pt x="200" y="640"/>
                </a:lnTo>
                <a:lnTo>
                  <a:pt x="202" y="644"/>
                </a:lnTo>
                <a:lnTo>
                  <a:pt x="204" y="648"/>
                </a:lnTo>
                <a:lnTo>
                  <a:pt x="206" y="646"/>
                </a:lnTo>
                <a:lnTo>
                  <a:pt x="210" y="646"/>
                </a:lnTo>
                <a:lnTo>
                  <a:pt x="212" y="644"/>
                </a:lnTo>
                <a:lnTo>
                  <a:pt x="216" y="648"/>
                </a:lnTo>
                <a:lnTo>
                  <a:pt x="220" y="654"/>
                </a:lnTo>
                <a:lnTo>
                  <a:pt x="222" y="658"/>
                </a:lnTo>
                <a:lnTo>
                  <a:pt x="224" y="654"/>
                </a:lnTo>
                <a:lnTo>
                  <a:pt x="228" y="650"/>
                </a:lnTo>
                <a:lnTo>
                  <a:pt x="232" y="652"/>
                </a:lnTo>
                <a:lnTo>
                  <a:pt x="234" y="654"/>
                </a:lnTo>
                <a:lnTo>
                  <a:pt x="238" y="656"/>
                </a:lnTo>
                <a:lnTo>
                  <a:pt x="238" y="662"/>
                </a:lnTo>
                <a:lnTo>
                  <a:pt x="240" y="666"/>
                </a:lnTo>
                <a:lnTo>
                  <a:pt x="252" y="662"/>
                </a:lnTo>
                <a:lnTo>
                  <a:pt x="262" y="666"/>
                </a:lnTo>
                <a:lnTo>
                  <a:pt x="270" y="674"/>
                </a:lnTo>
                <a:lnTo>
                  <a:pt x="276" y="686"/>
                </a:lnTo>
                <a:lnTo>
                  <a:pt x="274" y="678"/>
                </a:lnTo>
                <a:lnTo>
                  <a:pt x="276" y="674"/>
                </a:lnTo>
                <a:lnTo>
                  <a:pt x="278" y="670"/>
                </a:lnTo>
                <a:lnTo>
                  <a:pt x="280" y="668"/>
                </a:lnTo>
                <a:lnTo>
                  <a:pt x="284" y="666"/>
                </a:lnTo>
                <a:lnTo>
                  <a:pt x="288" y="668"/>
                </a:lnTo>
                <a:lnTo>
                  <a:pt x="292" y="672"/>
                </a:lnTo>
                <a:lnTo>
                  <a:pt x="296" y="678"/>
                </a:lnTo>
                <a:lnTo>
                  <a:pt x="294" y="674"/>
                </a:lnTo>
                <a:lnTo>
                  <a:pt x="296" y="674"/>
                </a:lnTo>
                <a:lnTo>
                  <a:pt x="298" y="674"/>
                </a:lnTo>
                <a:lnTo>
                  <a:pt x="300" y="676"/>
                </a:lnTo>
                <a:lnTo>
                  <a:pt x="302" y="680"/>
                </a:lnTo>
                <a:lnTo>
                  <a:pt x="304" y="682"/>
                </a:lnTo>
                <a:lnTo>
                  <a:pt x="304" y="686"/>
                </a:lnTo>
                <a:lnTo>
                  <a:pt x="310" y="682"/>
                </a:lnTo>
                <a:lnTo>
                  <a:pt x="318" y="680"/>
                </a:lnTo>
                <a:lnTo>
                  <a:pt x="324" y="678"/>
                </a:lnTo>
                <a:lnTo>
                  <a:pt x="326" y="682"/>
                </a:lnTo>
                <a:lnTo>
                  <a:pt x="328" y="684"/>
                </a:lnTo>
                <a:lnTo>
                  <a:pt x="330" y="688"/>
                </a:lnTo>
                <a:lnTo>
                  <a:pt x="330" y="692"/>
                </a:lnTo>
                <a:lnTo>
                  <a:pt x="332" y="686"/>
                </a:lnTo>
                <a:lnTo>
                  <a:pt x="332" y="684"/>
                </a:lnTo>
                <a:lnTo>
                  <a:pt x="334" y="682"/>
                </a:lnTo>
                <a:lnTo>
                  <a:pt x="338" y="684"/>
                </a:lnTo>
                <a:lnTo>
                  <a:pt x="340" y="684"/>
                </a:lnTo>
                <a:lnTo>
                  <a:pt x="344" y="688"/>
                </a:lnTo>
                <a:lnTo>
                  <a:pt x="346" y="690"/>
                </a:lnTo>
                <a:lnTo>
                  <a:pt x="350" y="694"/>
                </a:lnTo>
                <a:lnTo>
                  <a:pt x="352" y="698"/>
                </a:lnTo>
                <a:lnTo>
                  <a:pt x="356" y="702"/>
                </a:lnTo>
                <a:lnTo>
                  <a:pt x="358" y="706"/>
                </a:lnTo>
                <a:lnTo>
                  <a:pt x="360" y="708"/>
                </a:lnTo>
                <a:lnTo>
                  <a:pt x="364" y="700"/>
                </a:lnTo>
                <a:lnTo>
                  <a:pt x="370" y="700"/>
                </a:lnTo>
                <a:lnTo>
                  <a:pt x="378" y="704"/>
                </a:lnTo>
                <a:lnTo>
                  <a:pt x="386" y="712"/>
                </a:lnTo>
                <a:lnTo>
                  <a:pt x="392" y="718"/>
                </a:lnTo>
                <a:lnTo>
                  <a:pt x="386" y="714"/>
                </a:lnTo>
                <a:lnTo>
                  <a:pt x="384" y="710"/>
                </a:lnTo>
                <a:lnTo>
                  <a:pt x="382" y="706"/>
                </a:lnTo>
                <a:lnTo>
                  <a:pt x="382" y="702"/>
                </a:lnTo>
                <a:lnTo>
                  <a:pt x="384" y="696"/>
                </a:lnTo>
                <a:lnTo>
                  <a:pt x="386" y="692"/>
                </a:lnTo>
                <a:lnTo>
                  <a:pt x="390" y="690"/>
                </a:lnTo>
                <a:lnTo>
                  <a:pt x="394" y="686"/>
                </a:lnTo>
                <a:lnTo>
                  <a:pt x="398" y="686"/>
                </a:lnTo>
                <a:lnTo>
                  <a:pt x="404" y="688"/>
                </a:lnTo>
                <a:lnTo>
                  <a:pt x="408" y="690"/>
                </a:lnTo>
                <a:lnTo>
                  <a:pt x="412" y="696"/>
                </a:lnTo>
                <a:lnTo>
                  <a:pt x="414" y="692"/>
                </a:lnTo>
                <a:lnTo>
                  <a:pt x="414" y="690"/>
                </a:lnTo>
                <a:lnTo>
                  <a:pt x="418" y="688"/>
                </a:lnTo>
                <a:lnTo>
                  <a:pt x="420" y="686"/>
                </a:lnTo>
                <a:lnTo>
                  <a:pt x="424" y="686"/>
                </a:lnTo>
                <a:lnTo>
                  <a:pt x="428" y="688"/>
                </a:lnTo>
                <a:lnTo>
                  <a:pt x="432" y="690"/>
                </a:lnTo>
                <a:lnTo>
                  <a:pt x="434" y="694"/>
                </a:lnTo>
                <a:lnTo>
                  <a:pt x="438" y="682"/>
                </a:lnTo>
                <a:lnTo>
                  <a:pt x="450" y="676"/>
                </a:lnTo>
                <a:lnTo>
                  <a:pt x="462" y="674"/>
                </a:lnTo>
                <a:lnTo>
                  <a:pt x="472" y="680"/>
                </a:lnTo>
                <a:lnTo>
                  <a:pt x="482" y="672"/>
                </a:lnTo>
                <a:lnTo>
                  <a:pt x="494" y="666"/>
                </a:lnTo>
                <a:lnTo>
                  <a:pt x="504" y="660"/>
                </a:lnTo>
                <a:lnTo>
                  <a:pt x="506" y="658"/>
                </a:lnTo>
                <a:lnTo>
                  <a:pt x="508" y="656"/>
                </a:lnTo>
                <a:lnTo>
                  <a:pt x="508" y="654"/>
                </a:lnTo>
                <a:lnTo>
                  <a:pt x="510" y="654"/>
                </a:lnTo>
                <a:lnTo>
                  <a:pt x="514" y="652"/>
                </a:lnTo>
                <a:lnTo>
                  <a:pt x="520" y="652"/>
                </a:lnTo>
                <a:lnTo>
                  <a:pt x="524" y="652"/>
                </a:lnTo>
                <a:lnTo>
                  <a:pt x="528" y="654"/>
                </a:lnTo>
                <a:lnTo>
                  <a:pt x="534" y="656"/>
                </a:lnTo>
                <a:lnTo>
                  <a:pt x="540" y="658"/>
                </a:lnTo>
                <a:lnTo>
                  <a:pt x="538" y="654"/>
                </a:lnTo>
                <a:lnTo>
                  <a:pt x="538" y="652"/>
                </a:lnTo>
                <a:lnTo>
                  <a:pt x="538" y="648"/>
                </a:lnTo>
                <a:lnTo>
                  <a:pt x="550" y="648"/>
                </a:lnTo>
                <a:lnTo>
                  <a:pt x="562" y="650"/>
                </a:lnTo>
                <a:lnTo>
                  <a:pt x="558" y="648"/>
                </a:lnTo>
                <a:lnTo>
                  <a:pt x="552" y="646"/>
                </a:lnTo>
                <a:lnTo>
                  <a:pt x="550" y="644"/>
                </a:lnTo>
                <a:lnTo>
                  <a:pt x="546" y="640"/>
                </a:lnTo>
                <a:lnTo>
                  <a:pt x="544" y="634"/>
                </a:lnTo>
                <a:lnTo>
                  <a:pt x="544" y="628"/>
                </a:lnTo>
                <a:lnTo>
                  <a:pt x="546" y="622"/>
                </a:lnTo>
                <a:lnTo>
                  <a:pt x="548" y="616"/>
                </a:lnTo>
                <a:lnTo>
                  <a:pt x="552" y="614"/>
                </a:lnTo>
                <a:lnTo>
                  <a:pt x="558" y="612"/>
                </a:lnTo>
                <a:lnTo>
                  <a:pt x="564" y="612"/>
                </a:lnTo>
                <a:lnTo>
                  <a:pt x="570" y="612"/>
                </a:lnTo>
                <a:lnTo>
                  <a:pt x="576" y="612"/>
                </a:lnTo>
                <a:lnTo>
                  <a:pt x="572" y="608"/>
                </a:lnTo>
                <a:lnTo>
                  <a:pt x="572" y="606"/>
                </a:lnTo>
                <a:lnTo>
                  <a:pt x="570" y="602"/>
                </a:lnTo>
                <a:lnTo>
                  <a:pt x="570" y="598"/>
                </a:lnTo>
                <a:lnTo>
                  <a:pt x="584" y="600"/>
                </a:lnTo>
                <a:lnTo>
                  <a:pt x="592" y="598"/>
                </a:lnTo>
                <a:lnTo>
                  <a:pt x="600" y="594"/>
                </a:lnTo>
                <a:lnTo>
                  <a:pt x="612" y="586"/>
                </a:lnTo>
                <a:lnTo>
                  <a:pt x="614" y="582"/>
                </a:lnTo>
                <a:lnTo>
                  <a:pt x="620" y="580"/>
                </a:lnTo>
                <a:lnTo>
                  <a:pt x="624" y="580"/>
                </a:lnTo>
                <a:lnTo>
                  <a:pt x="626" y="576"/>
                </a:lnTo>
                <a:lnTo>
                  <a:pt x="628" y="572"/>
                </a:lnTo>
                <a:lnTo>
                  <a:pt x="628" y="568"/>
                </a:lnTo>
                <a:lnTo>
                  <a:pt x="628" y="562"/>
                </a:lnTo>
                <a:lnTo>
                  <a:pt x="628" y="558"/>
                </a:lnTo>
                <a:lnTo>
                  <a:pt x="630" y="554"/>
                </a:lnTo>
                <a:lnTo>
                  <a:pt x="626" y="552"/>
                </a:lnTo>
                <a:lnTo>
                  <a:pt x="622" y="548"/>
                </a:lnTo>
                <a:lnTo>
                  <a:pt x="620" y="548"/>
                </a:lnTo>
                <a:lnTo>
                  <a:pt x="630" y="536"/>
                </a:lnTo>
                <a:lnTo>
                  <a:pt x="642" y="532"/>
                </a:lnTo>
                <a:lnTo>
                  <a:pt x="656" y="534"/>
                </a:lnTo>
                <a:lnTo>
                  <a:pt x="656" y="530"/>
                </a:lnTo>
                <a:lnTo>
                  <a:pt x="656" y="524"/>
                </a:lnTo>
                <a:lnTo>
                  <a:pt x="656" y="520"/>
                </a:lnTo>
                <a:lnTo>
                  <a:pt x="658" y="516"/>
                </a:lnTo>
                <a:lnTo>
                  <a:pt x="658" y="512"/>
                </a:lnTo>
                <a:lnTo>
                  <a:pt x="662" y="510"/>
                </a:lnTo>
                <a:lnTo>
                  <a:pt x="666" y="508"/>
                </a:lnTo>
                <a:lnTo>
                  <a:pt x="672" y="508"/>
                </a:lnTo>
                <a:lnTo>
                  <a:pt x="674" y="502"/>
                </a:lnTo>
                <a:lnTo>
                  <a:pt x="676" y="498"/>
                </a:lnTo>
                <a:lnTo>
                  <a:pt x="678" y="494"/>
                </a:lnTo>
                <a:lnTo>
                  <a:pt x="682" y="492"/>
                </a:lnTo>
                <a:lnTo>
                  <a:pt x="684" y="490"/>
                </a:lnTo>
                <a:lnTo>
                  <a:pt x="688" y="490"/>
                </a:lnTo>
                <a:lnTo>
                  <a:pt x="692" y="488"/>
                </a:lnTo>
                <a:lnTo>
                  <a:pt x="696" y="484"/>
                </a:lnTo>
                <a:lnTo>
                  <a:pt x="698" y="482"/>
                </a:lnTo>
                <a:lnTo>
                  <a:pt x="694" y="478"/>
                </a:lnTo>
                <a:lnTo>
                  <a:pt x="690" y="476"/>
                </a:lnTo>
                <a:lnTo>
                  <a:pt x="688" y="472"/>
                </a:lnTo>
                <a:lnTo>
                  <a:pt x="692" y="466"/>
                </a:lnTo>
                <a:lnTo>
                  <a:pt x="700" y="462"/>
                </a:lnTo>
                <a:lnTo>
                  <a:pt x="708" y="458"/>
                </a:lnTo>
                <a:lnTo>
                  <a:pt x="714" y="452"/>
                </a:lnTo>
                <a:lnTo>
                  <a:pt x="704" y="446"/>
                </a:lnTo>
                <a:lnTo>
                  <a:pt x="700" y="436"/>
                </a:lnTo>
                <a:lnTo>
                  <a:pt x="700" y="424"/>
                </a:lnTo>
                <a:lnTo>
                  <a:pt x="708" y="414"/>
                </a:lnTo>
                <a:lnTo>
                  <a:pt x="702" y="412"/>
                </a:lnTo>
                <a:lnTo>
                  <a:pt x="696" y="410"/>
                </a:lnTo>
                <a:lnTo>
                  <a:pt x="692" y="408"/>
                </a:lnTo>
                <a:lnTo>
                  <a:pt x="706" y="402"/>
                </a:lnTo>
                <a:lnTo>
                  <a:pt x="712" y="398"/>
                </a:lnTo>
                <a:lnTo>
                  <a:pt x="714" y="392"/>
                </a:lnTo>
                <a:lnTo>
                  <a:pt x="716" y="382"/>
                </a:lnTo>
                <a:lnTo>
                  <a:pt x="718" y="370"/>
                </a:lnTo>
                <a:lnTo>
                  <a:pt x="724" y="362"/>
                </a:lnTo>
                <a:lnTo>
                  <a:pt x="728" y="356"/>
                </a:lnTo>
                <a:lnTo>
                  <a:pt x="734" y="352"/>
                </a:lnTo>
                <a:lnTo>
                  <a:pt x="736" y="348"/>
                </a:lnTo>
                <a:lnTo>
                  <a:pt x="736" y="342"/>
                </a:lnTo>
                <a:lnTo>
                  <a:pt x="732" y="332"/>
                </a:lnTo>
                <a:lnTo>
                  <a:pt x="736" y="330"/>
                </a:lnTo>
                <a:lnTo>
                  <a:pt x="742" y="328"/>
                </a:lnTo>
                <a:lnTo>
                  <a:pt x="736" y="326"/>
                </a:lnTo>
                <a:lnTo>
                  <a:pt x="730" y="322"/>
                </a:lnTo>
                <a:lnTo>
                  <a:pt x="722" y="320"/>
                </a:lnTo>
                <a:lnTo>
                  <a:pt x="718" y="316"/>
                </a:lnTo>
                <a:lnTo>
                  <a:pt x="714" y="312"/>
                </a:lnTo>
                <a:lnTo>
                  <a:pt x="710" y="306"/>
                </a:lnTo>
                <a:lnTo>
                  <a:pt x="716" y="306"/>
                </a:lnTo>
                <a:lnTo>
                  <a:pt x="720" y="302"/>
                </a:lnTo>
                <a:lnTo>
                  <a:pt x="726" y="302"/>
                </a:lnTo>
                <a:lnTo>
                  <a:pt x="722" y="298"/>
                </a:lnTo>
                <a:lnTo>
                  <a:pt x="718" y="296"/>
                </a:lnTo>
                <a:lnTo>
                  <a:pt x="714" y="294"/>
                </a:lnTo>
                <a:lnTo>
                  <a:pt x="710" y="292"/>
                </a:lnTo>
                <a:lnTo>
                  <a:pt x="706" y="290"/>
                </a:lnTo>
                <a:lnTo>
                  <a:pt x="702" y="286"/>
                </a:lnTo>
                <a:lnTo>
                  <a:pt x="706" y="284"/>
                </a:lnTo>
                <a:lnTo>
                  <a:pt x="708" y="282"/>
                </a:lnTo>
                <a:lnTo>
                  <a:pt x="708" y="276"/>
                </a:lnTo>
                <a:lnTo>
                  <a:pt x="704" y="272"/>
                </a:lnTo>
                <a:lnTo>
                  <a:pt x="700" y="268"/>
                </a:lnTo>
                <a:lnTo>
                  <a:pt x="694" y="268"/>
                </a:lnTo>
                <a:lnTo>
                  <a:pt x="698" y="258"/>
                </a:lnTo>
                <a:lnTo>
                  <a:pt x="704" y="248"/>
                </a:lnTo>
                <a:lnTo>
                  <a:pt x="710" y="238"/>
                </a:lnTo>
                <a:lnTo>
                  <a:pt x="700" y="250"/>
                </a:lnTo>
                <a:lnTo>
                  <a:pt x="694" y="252"/>
                </a:lnTo>
                <a:lnTo>
                  <a:pt x="690" y="250"/>
                </a:lnTo>
                <a:lnTo>
                  <a:pt x="682" y="244"/>
                </a:lnTo>
                <a:lnTo>
                  <a:pt x="672" y="234"/>
                </a:lnTo>
                <a:lnTo>
                  <a:pt x="680" y="222"/>
                </a:lnTo>
                <a:lnTo>
                  <a:pt x="678" y="212"/>
                </a:lnTo>
                <a:lnTo>
                  <a:pt x="672" y="206"/>
                </a:lnTo>
                <a:lnTo>
                  <a:pt x="662" y="202"/>
                </a:lnTo>
                <a:lnTo>
                  <a:pt x="650" y="202"/>
                </a:lnTo>
                <a:lnTo>
                  <a:pt x="654" y="198"/>
                </a:lnTo>
                <a:lnTo>
                  <a:pt x="658" y="196"/>
                </a:lnTo>
                <a:lnTo>
                  <a:pt x="662" y="192"/>
                </a:lnTo>
                <a:lnTo>
                  <a:pt x="664" y="188"/>
                </a:lnTo>
                <a:lnTo>
                  <a:pt x="660" y="184"/>
                </a:lnTo>
                <a:lnTo>
                  <a:pt x="654" y="182"/>
                </a:lnTo>
                <a:lnTo>
                  <a:pt x="650" y="180"/>
                </a:lnTo>
                <a:lnTo>
                  <a:pt x="648" y="184"/>
                </a:lnTo>
                <a:lnTo>
                  <a:pt x="646" y="190"/>
                </a:lnTo>
                <a:lnTo>
                  <a:pt x="644" y="192"/>
                </a:lnTo>
                <a:lnTo>
                  <a:pt x="640" y="196"/>
                </a:lnTo>
                <a:lnTo>
                  <a:pt x="640" y="184"/>
                </a:lnTo>
                <a:lnTo>
                  <a:pt x="640" y="172"/>
                </a:lnTo>
                <a:lnTo>
                  <a:pt x="638" y="162"/>
                </a:lnTo>
                <a:lnTo>
                  <a:pt x="632" y="154"/>
                </a:lnTo>
                <a:lnTo>
                  <a:pt x="622" y="152"/>
                </a:lnTo>
                <a:lnTo>
                  <a:pt x="622" y="146"/>
                </a:lnTo>
                <a:lnTo>
                  <a:pt x="622" y="140"/>
                </a:lnTo>
                <a:lnTo>
                  <a:pt x="622" y="134"/>
                </a:lnTo>
                <a:lnTo>
                  <a:pt x="622" y="128"/>
                </a:lnTo>
                <a:lnTo>
                  <a:pt x="618" y="110"/>
                </a:lnTo>
                <a:lnTo>
                  <a:pt x="614" y="94"/>
                </a:lnTo>
                <a:lnTo>
                  <a:pt x="612" y="98"/>
                </a:lnTo>
                <a:lnTo>
                  <a:pt x="612" y="104"/>
                </a:lnTo>
                <a:lnTo>
                  <a:pt x="610" y="108"/>
                </a:lnTo>
                <a:lnTo>
                  <a:pt x="608" y="114"/>
                </a:lnTo>
                <a:lnTo>
                  <a:pt x="606" y="118"/>
                </a:lnTo>
                <a:lnTo>
                  <a:pt x="602" y="120"/>
                </a:lnTo>
                <a:lnTo>
                  <a:pt x="598" y="122"/>
                </a:lnTo>
                <a:lnTo>
                  <a:pt x="592" y="122"/>
                </a:lnTo>
                <a:lnTo>
                  <a:pt x="592" y="118"/>
                </a:lnTo>
                <a:lnTo>
                  <a:pt x="592" y="114"/>
                </a:lnTo>
                <a:lnTo>
                  <a:pt x="592" y="108"/>
                </a:lnTo>
                <a:lnTo>
                  <a:pt x="590" y="112"/>
                </a:lnTo>
                <a:lnTo>
                  <a:pt x="586" y="114"/>
                </a:lnTo>
                <a:lnTo>
                  <a:pt x="582" y="116"/>
                </a:lnTo>
                <a:lnTo>
                  <a:pt x="574" y="100"/>
                </a:lnTo>
                <a:lnTo>
                  <a:pt x="568" y="80"/>
                </a:lnTo>
                <a:lnTo>
                  <a:pt x="564" y="90"/>
                </a:lnTo>
                <a:lnTo>
                  <a:pt x="558" y="96"/>
                </a:lnTo>
                <a:lnTo>
                  <a:pt x="552" y="104"/>
                </a:lnTo>
                <a:lnTo>
                  <a:pt x="548" y="100"/>
                </a:lnTo>
                <a:lnTo>
                  <a:pt x="544" y="94"/>
                </a:lnTo>
                <a:lnTo>
                  <a:pt x="542" y="90"/>
                </a:lnTo>
                <a:lnTo>
                  <a:pt x="540" y="82"/>
                </a:lnTo>
                <a:lnTo>
                  <a:pt x="540" y="76"/>
                </a:lnTo>
                <a:lnTo>
                  <a:pt x="536" y="80"/>
                </a:lnTo>
                <a:lnTo>
                  <a:pt x="534" y="82"/>
                </a:lnTo>
                <a:lnTo>
                  <a:pt x="530" y="84"/>
                </a:lnTo>
                <a:lnTo>
                  <a:pt x="520" y="52"/>
                </a:lnTo>
                <a:lnTo>
                  <a:pt x="508" y="22"/>
                </a:lnTo>
                <a:lnTo>
                  <a:pt x="504" y="30"/>
                </a:lnTo>
                <a:lnTo>
                  <a:pt x="498" y="40"/>
                </a:lnTo>
                <a:lnTo>
                  <a:pt x="490" y="48"/>
                </a:lnTo>
                <a:lnTo>
                  <a:pt x="482" y="52"/>
                </a:lnTo>
                <a:lnTo>
                  <a:pt x="472" y="50"/>
                </a:lnTo>
                <a:lnTo>
                  <a:pt x="468" y="52"/>
                </a:lnTo>
                <a:lnTo>
                  <a:pt x="464" y="54"/>
                </a:lnTo>
                <a:lnTo>
                  <a:pt x="460" y="58"/>
                </a:lnTo>
                <a:lnTo>
                  <a:pt x="456" y="48"/>
                </a:lnTo>
                <a:lnTo>
                  <a:pt x="450" y="38"/>
                </a:lnTo>
                <a:lnTo>
                  <a:pt x="448" y="30"/>
                </a:lnTo>
                <a:lnTo>
                  <a:pt x="444" y="28"/>
                </a:lnTo>
                <a:lnTo>
                  <a:pt x="440" y="28"/>
                </a:lnTo>
                <a:lnTo>
                  <a:pt x="440" y="36"/>
                </a:lnTo>
                <a:lnTo>
                  <a:pt x="438" y="40"/>
                </a:lnTo>
                <a:lnTo>
                  <a:pt x="436" y="44"/>
                </a:lnTo>
                <a:lnTo>
                  <a:pt x="432" y="46"/>
                </a:lnTo>
                <a:lnTo>
                  <a:pt x="430" y="46"/>
                </a:lnTo>
                <a:lnTo>
                  <a:pt x="424" y="44"/>
                </a:lnTo>
                <a:lnTo>
                  <a:pt x="420" y="40"/>
                </a:lnTo>
                <a:lnTo>
                  <a:pt x="416" y="34"/>
                </a:lnTo>
                <a:lnTo>
                  <a:pt x="412" y="38"/>
                </a:lnTo>
                <a:lnTo>
                  <a:pt x="408" y="40"/>
                </a:lnTo>
                <a:lnTo>
                  <a:pt x="404" y="44"/>
                </a:lnTo>
                <a:lnTo>
                  <a:pt x="386" y="22"/>
                </a:lnTo>
                <a:lnTo>
                  <a:pt x="368" y="0"/>
                </a:lnTo>
                <a:lnTo>
                  <a:pt x="370" y="10"/>
                </a:lnTo>
                <a:lnTo>
                  <a:pt x="372" y="18"/>
                </a:lnTo>
                <a:lnTo>
                  <a:pt x="372" y="28"/>
                </a:lnTo>
                <a:lnTo>
                  <a:pt x="364" y="26"/>
                </a:lnTo>
                <a:lnTo>
                  <a:pt x="360" y="22"/>
                </a:lnTo>
                <a:lnTo>
                  <a:pt x="354" y="16"/>
                </a:lnTo>
                <a:lnTo>
                  <a:pt x="352" y="10"/>
                </a:lnTo>
                <a:lnTo>
                  <a:pt x="350" y="2"/>
                </a:lnTo>
                <a:lnTo>
                  <a:pt x="350" y="6"/>
                </a:lnTo>
                <a:lnTo>
                  <a:pt x="348" y="10"/>
                </a:lnTo>
                <a:lnTo>
                  <a:pt x="348" y="14"/>
                </a:lnTo>
                <a:lnTo>
                  <a:pt x="346" y="20"/>
                </a:lnTo>
                <a:lnTo>
                  <a:pt x="344" y="24"/>
                </a:lnTo>
                <a:lnTo>
                  <a:pt x="342" y="28"/>
                </a:lnTo>
                <a:lnTo>
                  <a:pt x="340" y="32"/>
                </a:lnTo>
                <a:lnTo>
                  <a:pt x="338" y="34"/>
                </a:lnTo>
                <a:lnTo>
                  <a:pt x="334" y="34"/>
                </a:lnTo>
                <a:lnTo>
                  <a:pt x="330" y="32"/>
                </a:lnTo>
                <a:lnTo>
                  <a:pt x="326" y="28"/>
                </a:lnTo>
                <a:lnTo>
                  <a:pt x="326" y="32"/>
                </a:lnTo>
                <a:lnTo>
                  <a:pt x="328" y="38"/>
                </a:lnTo>
                <a:lnTo>
                  <a:pt x="324" y="36"/>
                </a:lnTo>
                <a:lnTo>
                  <a:pt x="320" y="34"/>
                </a:lnTo>
                <a:lnTo>
                  <a:pt x="316" y="32"/>
                </a:lnTo>
                <a:lnTo>
                  <a:pt x="314" y="36"/>
                </a:lnTo>
                <a:lnTo>
                  <a:pt x="314" y="40"/>
                </a:lnTo>
                <a:lnTo>
                  <a:pt x="312" y="44"/>
                </a:lnTo>
                <a:lnTo>
                  <a:pt x="294" y="42"/>
                </a:lnTo>
                <a:lnTo>
                  <a:pt x="278" y="32"/>
                </a:lnTo>
                <a:lnTo>
                  <a:pt x="264" y="18"/>
                </a:lnTo>
                <a:lnTo>
                  <a:pt x="250" y="4"/>
                </a:lnTo>
                <a:lnTo>
                  <a:pt x="260" y="6"/>
                </a:lnTo>
                <a:lnTo>
                  <a:pt x="266" y="14"/>
                </a:lnTo>
                <a:lnTo>
                  <a:pt x="270" y="24"/>
                </a:lnTo>
                <a:lnTo>
                  <a:pt x="274" y="34"/>
                </a:lnTo>
                <a:lnTo>
                  <a:pt x="282" y="40"/>
                </a:lnTo>
                <a:lnTo>
                  <a:pt x="256" y="12"/>
                </a:lnTo>
                <a:close/>
              </a:path>
            </a:pathLst>
          </a:custGeom>
          <a:solidFill>
            <a:srgbClr val="C10009"/>
          </a:solidFill>
          <a:ln w="9525">
            <a:noFill/>
          </a:ln>
        </p:spPr>
        <p:txBody>
          <a:bodyPr lIns="0" tIns="0" rIns="0" bIns="72000" anchor="ctr" anchorCtr="0"/>
          <a:p>
            <a:pPr algn="ctr" eaLnBrk="0" hangingPunct="0">
              <a:lnSpc>
                <a:spcPct val="120000"/>
              </a:lnSpc>
            </a:pPr>
            <a:r>
              <a:rPr lang="zh-CN" altLang="en-US" sz="3600" dirty="0">
                <a:solidFill>
                  <a:srgbClr val="FFFFFF"/>
                </a:solidFill>
                <a:latin typeface="华文新魏" pitchFamily="2" charset="-122"/>
                <a:ea typeface="华文新魏" pitchFamily="2" charset="-122"/>
              </a:rPr>
              <a:t>壹</a:t>
            </a:r>
            <a:endParaRPr lang="zh-CN" altLang="en-US" sz="3600" dirty="0">
              <a:solidFill>
                <a:srgbClr val="FFFFFF"/>
              </a:solidFill>
              <a:latin typeface="华文新魏" pitchFamily="2" charset="-122"/>
              <a:ea typeface="华文新魏" pitchFamily="2" charset="-122"/>
            </a:endParaRPr>
          </a:p>
        </p:txBody>
      </p:sp>
      <p:sp>
        <p:nvSpPr>
          <p:cNvPr id="5122" name="文本框 47"/>
          <p:cNvSpPr txBox="1"/>
          <p:nvPr/>
        </p:nvSpPr>
        <p:spPr>
          <a:xfrm>
            <a:off x="5148263" y="765175"/>
            <a:ext cx="3603625" cy="696913"/>
          </a:xfrm>
          <a:prstGeom prst="rect">
            <a:avLst/>
          </a:prstGeom>
          <a:noFill/>
          <a:ln w="9525">
            <a:noFill/>
          </a:ln>
        </p:spPr>
        <p:txBody>
          <a:bodyPr anchor="ctr" anchorCtr="0"/>
          <a:p>
            <a:pPr eaLnBrk="0" hangingPunct="0"/>
            <a:r>
              <a:rPr lang="zh-CN" altLang="en-US" sz="2400" b="1" dirty="0">
                <a:solidFill>
                  <a:srgbClr val="333333"/>
                </a:solidFill>
                <a:latin typeface="华文新魏" pitchFamily="2" charset="-122"/>
                <a:ea typeface="华文新魏" pitchFamily="2" charset="-122"/>
              </a:rPr>
              <a:t>电力与UPS常识</a:t>
            </a:r>
            <a:endParaRPr lang="zh-CN" altLang="en-US" sz="2400" b="1" dirty="0">
              <a:solidFill>
                <a:srgbClr val="333333"/>
              </a:solidFill>
              <a:latin typeface="华文新魏" pitchFamily="2" charset="-122"/>
              <a:ea typeface="华文新魏" pitchFamily="2" charset="-122"/>
            </a:endParaRPr>
          </a:p>
        </p:txBody>
      </p:sp>
      <p:sp>
        <p:nvSpPr>
          <p:cNvPr id="5123" name="Freeform 27"/>
          <p:cNvSpPr>
            <a:spLocks noEditPoints="1"/>
          </p:cNvSpPr>
          <p:nvPr/>
        </p:nvSpPr>
        <p:spPr>
          <a:xfrm>
            <a:off x="107950" y="406400"/>
            <a:ext cx="3311525" cy="3087688"/>
          </a:xfrm>
          <a:custGeom>
            <a:avLst/>
            <a:gdLst/>
            <a:ahLst/>
            <a:cxnLst>
              <a:cxn ang="0">
                <a:pos x="263" y="85"/>
              </a:cxn>
              <a:cxn ang="0">
                <a:pos x="230" y="67"/>
              </a:cxn>
              <a:cxn ang="0">
                <a:pos x="234" y="55"/>
              </a:cxn>
              <a:cxn ang="0">
                <a:pos x="41" y="160"/>
              </a:cxn>
              <a:cxn ang="0">
                <a:pos x="48" y="108"/>
              </a:cxn>
              <a:cxn ang="0">
                <a:pos x="179" y="91"/>
              </a:cxn>
              <a:cxn ang="0">
                <a:pos x="57" y="101"/>
              </a:cxn>
              <a:cxn ang="0">
                <a:pos x="70" y="108"/>
              </a:cxn>
              <a:cxn ang="0">
                <a:pos x="87" y="108"/>
              </a:cxn>
              <a:cxn ang="0">
                <a:pos x="84" y="105"/>
              </a:cxn>
              <a:cxn ang="0">
                <a:pos x="159" y="71"/>
              </a:cxn>
              <a:cxn ang="0">
                <a:pos x="150" y="92"/>
              </a:cxn>
              <a:cxn ang="0">
                <a:pos x="176" y="88"/>
              </a:cxn>
              <a:cxn ang="0">
                <a:pos x="179" y="82"/>
              </a:cxn>
              <a:cxn ang="0">
                <a:pos x="173" y="85"/>
              </a:cxn>
              <a:cxn ang="0">
                <a:pos x="198" y="135"/>
              </a:cxn>
              <a:cxn ang="0">
                <a:pos x="220" y="140"/>
              </a:cxn>
              <a:cxn ang="0">
                <a:pos x="208" y="134"/>
              </a:cxn>
              <a:cxn ang="0">
                <a:pos x="214" y="145"/>
              </a:cxn>
              <a:cxn ang="0">
                <a:pos x="199" y="139"/>
              </a:cxn>
              <a:cxn ang="0">
                <a:pos x="182" y="135"/>
              </a:cxn>
              <a:cxn ang="0">
                <a:pos x="192" y="137"/>
              </a:cxn>
              <a:cxn ang="0">
                <a:pos x="203" y="148"/>
              </a:cxn>
              <a:cxn ang="0">
                <a:pos x="129" y="49"/>
              </a:cxn>
              <a:cxn ang="0">
                <a:pos x="101" y="57"/>
              </a:cxn>
              <a:cxn ang="0">
                <a:pos x="57" y="53"/>
              </a:cxn>
              <a:cxn ang="0">
                <a:pos x="37" y="201"/>
              </a:cxn>
              <a:cxn ang="0">
                <a:pos x="94" y="182"/>
              </a:cxn>
              <a:cxn ang="0">
                <a:pos x="49" y="129"/>
              </a:cxn>
              <a:cxn ang="0">
                <a:pos x="56" y="134"/>
              </a:cxn>
              <a:cxn ang="0">
                <a:pos x="115" y="105"/>
              </a:cxn>
              <a:cxn ang="0">
                <a:pos x="170" y="30"/>
              </a:cxn>
              <a:cxn ang="0">
                <a:pos x="43" y="106"/>
              </a:cxn>
              <a:cxn ang="0">
                <a:pos x="72" y="186"/>
              </a:cxn>
              <a:cxn ang="0">
                <a:pos x="63" y="156"/>
              </a:cxn>
              <a:cxn ang="0">
                <a:pos x="54" y="149"/>
              </a:cxn>
              <a:cxn ang="0">
                <a:pos x="86" y="27"/>
              </a:cxn>
              <a:cxn ang="0">
                <a:pos x="111" y="8"/>
              </a:cxn>
              <a:cxn ang="0">
                <a:pos x="97" y="23"/>
              </a:cxn>
              <a:cxn ang="0">
                <a:pos x="81" y="39"/>
              </a:cxn>
              <a:cxn ang="0">
                <a:pos x="86" y="42"/>
              </a:cxn>
              <a:cxn ang="0">
                <a:pos x="111" y="76"/>
              </a:cxn>
              <a:cxn ang="0">
                <a:pos x="118" y="87"/>
              </a:cxn>
              <a:cxn ang="0">
                <a:pos x="105" y="95"/>
              </a:cxn>
              <a:cxn ang="0">
                <a:pos x="119" y="100"/>
              </a:cxn>
              <a:cxn ang="0">
                <a:pos x="108" y="89"/>
              </a:cxn>
              <a:cxn ang="0">
                <a:pos x="56" y="132"/>
              </a:cxn>
              <a:cxn ang="0">
                <a:pos x="67" y="125"/>
              </a:cxn>
              <a:cxn ang="0">
                <a:pos x="53" y="121"/>
              </a:cxn>
              <a:cxn ang="0">
                <a:pos x="64" y="96"/>
              </a:cxn>
              <a:cxn ang="0">
                <a:pos x="83" y="190"/>
              </a:cxn>
              <a:cxn ang="0">
                <a:pos x="79" y="168"/>
              </a:cxn>
              <a:cxn ang="0">
                <a:pos x="94" y="181"/>
              </a:cxn>
              <a:cxn ang="0">
                <a:pos x="68" y="159"/>
              </a:cxn>
              <a:cxn ang="0">
                <a:pos x="171" y="121"/>
              </a:cxn>
              <a:cxn ang="0">
                <a:pos x="177" y="114"/>
              </a:cxn>
              <a:cxn ang="0">
                <a:pos x="164" y="124"/>
              </a:cxn>
              <a:cxn ang="0">
                <a:pos x="192" y="126"/>
              </a:cxn>
              <a:cxn ang="0">
                <a:pos x="161" y="115"/>
              </a:cxn>
              <a:cxn ang="0">
                <a:pos x="114" y="36"/>
              </a:cxn>
              <a:cxn ang="0">
                <a:pos x="179" y="127"/>
              </a:cxn>
              <a:cxn ang="0">
                <a:pos x="232" y="69"/>
              </a:cxn>
            </a:cxnLst>
            <a:pathLst>
              <a:path w="318" h="269">
                <a:moveTo>
                  <a:pt x="234" y="55"/>
                </a:moveTo>
                <a:cubicBezTo>
                  <a:pt x="251" y="55"/>
                  <a:pt x="261" y="45"/>
                  <a:pt x="272" y="57"/>
                </a:cubicBezTo>
                <a:cubicBezTo>
                  <a:pt x="278" y="68"/>
                  <a:pt x="275" y="75"/>
                  <a:pt x="271" y="80"/>
                </a:cubicBezTo>
                <a:cubicBezTo>
                  <a:pt x="271" y="80"/>
                  <a:pt x="271" y="80"/>
                  <a:pt x="271" y="80"/>
                </a:cubicBezTo>
                <a:cubicBezTo>
                  <a:pt x="276" y="80"/>
                  <a:pt x="278" y="86"/>
                  <a:pt x="277" y="90"/>
                </a:cubicBezTo>
                <a:cubicBezTo>
                  <a:pt x="272" y="106"/>
                  <a:pt x="306" y="89"/>
                  <a:pt x="313" y="97"/>
                </a:cubicBezTo>
                <a:cubicBezTo>
                  <a:pt x="318" y="100"/>
                  <a:pt x="318" y="100"/>
                  <a:pt x="310" y="99"/>
                </a:cubicBezTo>
                <a:cubicBezTo>
                  <a:pt x="295" y="101"/>
                  <a:pt x="281" y="108"/>
                  <a:pt x="275" y="104"/>
                </a:cubicBezTo>
                <a:cubicBezTo>
                  <a:pt x="268" y="99"/>
                  <a:pt x="274" y="90"/>
                  <a:pt x="267" y="86"/>
                </a:cubicBezTo>
                <a:cubicBezTo>
                  <a:pt x="266" y="85"/>
                  <a:pt x="265" y="85"/>
                  <a:pt x="263" y="85"/>
                </a:cubicBezTo>
                <a:cubicBezTo>
                  <a:pt x="259" y="89"/>
                  <a:pt x="256" y="99"/>
                  <a:pt x="258" y="104"/>
                </a:cubicBezTo>
                <a:cubicBezTo>
                  <a:pt x="266" y="117"/>
                  <a:pt x="283" y="113"/>
                  <a:pt x="295" y="111"/>
                </a:cubicBezTo>
                <a:cubicBezTo>
                  <a:pt x="307" y="108"/>
                  <a:pt x="317" y="121"/>
                  <a:pt x="304" y="128"/>
                </a:cubicBezTo>
                <a:cubicBezTo>
                  <a:pt x="306" y="122"/>
                  <a:pt x="303" y="117"/>
                  <a:pt x="297" y="116"/>
                </a:cubicBezTo>
                <a:cubicBezTo>
                  <a:pt x="292" y="114"/>
                  <a:pt x="268" y="134"/>
                  <a:pt x="257" y="118"/>
                </a:cubicBezTo>
                <a:cubicBezTo>
                  <a:pt x="248" y="105"/>
                  <a:pt x="255" y="95"/>
                  <a:pt x="259" y="86"/>
                </a:cubicBezTo>
                <a:cubicBezTo>
                  <a:pt x="254" y="88"/>
                  <a:pt x="250" y="91"/>
                  <a:pt x="247" y="92"/>
                </a:cubicBezTo>
                <a:cubicBezTo>
                  <a:pt x="237" y="96"/>
                  <a:pt x="227" y="102"/>
                  <a:pt x="220" y="91"/>
                </a:cubicBezTo>
                <a:cubicBezTo>
                  <a:pt x="219" y="88"/>
                  <a:pt x="221" y="86"/>
                  <a:pt x="221" y="84"/>
                </a:cubicBezTo>
                <a:cubicBezTo>
                  <a:pt x="220" y="76"/>
                  <a:pt x="231" y="76"/>
                  <a:pt x="230" y="67"/>
                </a:cubicBezTo>
                <a:cubicBezTo>
                  <a:pt x="230" y="57"/>
                  <a:pt x="216" y="53"/>
                  <a:pt x="208" y="58"/>
                </a:cubicBezTo>
                <a:cubicBezTo>
                  <a:pt x="206" y="59"/>
                  <a:pt x="197" y="63"/>
                  <a:pt x="197" y="62"/>
                </a:cubicBezTo>
                <a:cubicBezTo>
                  <a:pt x="195" y="59"/>
                  <a:pt x="198" y="54"/>
                  <a:pt x="195" y="51"/>
                </a:cubicBezTo>
                <a:cubicBezTo>
                  <a:pt x="202" y="50"/>
                  <a:pt x="217" y="49"/>
                  <a:pt x="222" y="50"/>
                </a:cubicBezTo>
                <a:cubicBezTo>
                  <a:pt x="229" y="51"/>
                  <a:pt x="244" y="60"/>
                  <a:pt x="237" y="71"/>
                </a:cubicBezTo>
                <a:cubicBezTo>
                  <a:pt x="235" y="73"/>
                  <a:pt x="226" y="80"/>
                  <a:pt x="227" y="83"/>
                </a:cubicBezTo>
                <a:cubicBezTo>
                  <a:pt x="228" y="89"/>
                  <a:pt x="231" y="92"/>
                  <a:pt x="238" y="87"/>
                </a:cubicBezTo>
                <a:cubicBezTo>
                  <a:pt x="246" y="83"/>
                  <a:pt x="253" y="82"/>
                  <a:pt x="261" y="81"/>
                </a:cubicBezTo>
                <a:cubicBezTo>
                  <a:pt x="262" y="77"/>
                  <a:pt x="261" y="73"/>
                  <a:pt x="259" y="69"/>
                </a:cubicBezTo>
                <a:cubicBezTo>
                  <a:pt x="252" y="58"/>
                  <a:pt x="245" y="58"/>
                  <a:pt x="234" y="55"/>
                </a:cubicBezTo>
                <a:close/>
                <a:moveTo>
                  <a:pt x="15" y="232"/>
                </a:moveTo>
                <a:cubicBezTo>
                  <a:pt x="15" y="232"/>
                  <a:pt x="15" y="232"/>
                  <a:pt x="15" y="232"/>
                </a:cubicBezTo>
                <a:cubicBezTo>
                  <a:pt x="16" y="241"/>
                  <a:pt x="17" y="248"/>
                  <a:pt x="24" y="252"/>
                </a:cubicBezTo>
                <a:cubicBezTo>
                  <a:pt x="24" y="252"/>
                  <a:pt x="26" y="253"/>
                  <a:pt x="25" y="253"/>
                </a:cubicBezTo>
                <a:cubicBezTo>
                  <a:pt x="19" y="252"/>
                  <a:pt x="11" y="242"/>
                  <a:pt x="15" y="232"/>
                </a:cubicBezTo>
                <a:close/>
                <a:moveTo>
                  <a:pt x="254" y="59"/>
                </a:moveTo>
                <a:cubicBezTo>
                  <a:pt x="254" y="59"/>
                  <a:pt x="254" y="59"/>
                  <a:pt x="254" y="59"/>
                </a:cubicBezTo>
                <a:cubicBezTo>
                  <a:pt x="268" y="58"/>
                  <a:pt x="269" y="77"/>
                  <a:pt x="269" y="73"/>
                </a:cubicBezTo>
                <a:cubicBezTo>
                  <a:pt x="268" y="65"/>
                  <a:pt x="263" y="53"/>
                  <a:pt x="254" y="59"/>
                </a:cubicBezTo>
                <a:close/>
                <a:moveTo>
                  <a:pt x="41" y="160"/>
                </a:moveTo>
                <a:cubicBezTo>
                  <a:pt x="41" y="160"/>
                  <a:pt x="41" y="160"/>
                  <a:pt x="41" y="160"/>
                </a:cubicBezTo>
                <a:cubicBezTo>
                  <a:pt x="43" y="164"/>
                  <a:pt x="53" y="158"/>
                  <a:pt x="56" y="163"/>
                </a:cubicBezTo>
                <a:cubicBezTo>
                  <a:pt x="60" y="169"/>
                  <a:pt x="53" y="177"/>
                  <a:pt x="50" y="183"/>
                </a:cubicBezTo>
                <a:cubicBezTo>
                  <a:pt x="42" y="197"/>
                  <a:pt x="60" y="167"/>
                  <a:pt x="41" y="160"/>
                </a:cubicBezTo>
                <a:close/>
                <a:moveTo>
                  <a:pt x="81" y="113"/>
                </a:moveTo>
                <a:cubicBezTo>
                  <a:pt x="81" y="113"/>
                  <a:pt x="81" y="113"/>
                  <a:pt x="81" y="113"/>
                </a:cubicBezTo>
                <a:cubicBezTo>
                  <a:pt x="82" y="114"/>
                  <a:pt x="76" y="112"/>
                  <a:pt x="75" y="112"/>
                </a:cubicBezTo>
                <a:cubicBezTo>
                  <a:pt x="68" y="110"/>
                  <a:pt x="59" y="109"/>
                  <a:pt x="50" y="109"/>
                </a:cubicBezTo>
                <a:cubicBezTo>
                  <a:pt x="48" y="109"/>
                  <a:pt x="41" y="108"/>
                  <a:pt x="46" y="108"/>
                </a:cubicBezTo>
                <a:cubicBezTo>
                  <a:pt x="47" y="108"/>
                  <a:pt x="47" y="108"/>
                  <a:pt x="48" y="108"/>
                </a:cubicBezTo>
                <a:cubicBezTo>
                  <a:pt x="51" y="108"/>
                  <a:pt x="53" y="108"/>
                  <a:pt x="56" y="108"/>
                </a:cubicBezTo>
                <a:cubicBezTo>
                  <a:pt x="65" y="108"/>
                  <a:pt x="75" y="110"/>
                  <a:pt x="81" y="113"/>
                </a:cubicBezTo>
                <a:close/>
                <a:moveTo>
                  <a:pt x="179" y="91"/>
                </a:moveTo>
                <a:cubicBezTo>
                  <a:pt x="179" y="91"/>
                  <a:pt x="179" y="91"/>
                  <a:pt x="179" y="91"/>
                </a:cubicBezTo>
                <a:cubicBezTo>
                  <a:pt x="180" y="91"/>
                  <a:pt x="173" y="92"/>
                  <a:pt x="173" y="93"/>
                </a:cubicBezTo>
                <a:cubicBezTo>
                  <a:pt x="165" y="95"/>
                  <a:pt x="158" y="99"/>
                  <a:pt x="151" y="106"/>
                </a:cubicBezTo>
                <a:cubicBezTo>
                  <a:pt x="149" y="107"/>
                  <a:pt x="144" y="111"/>
                  <a:pt x="148" y="107"/>
                </a:cubicBezTo>
                <a:cubicBezTo>
                  <a:pt x="148" y="107"/>
                  <a:pt x="148" y="106"/>
                  <a:pt x="149" y="105"/>
                </a:cubicBezTo>
                <a:cubicBezTo>
                  <a:pt x="150" y="103"/>
                  <a:pt x="152" y="101"/>
                  <a:pt x="155" y="100"/>
                </a:cubicBezTo>
                <a:cubicBezTo>
                  <a:pt x="162" y="94"/>
                  <a:pt x="171" y="90"/>
                  <a:pt x="179" y="91"/>
                </a:cubicBezTo>
                <a:close/>
                <a:moveTo>
                  <a:pt x="81" y="89"/>
                </a:moveTo>
                <a:cubicBezTo>
                  <a:pt x="81" y="89"/>
                  <a:pt x="81" y="89"/>
                  <a:pt x="81" y="89"/>
                </a:cubicBezTo>
                <a:cubicBezTo>
                  <a:pt x="80" y="91"/>
                  <a:pt x="78" y="96"/>
                  <a:pt x="76" y="99"/>
                </a:cubicBezTo>
                <a:cubicBezTo>
                  <a:pt x="76" y="99"/>
                  <a:pt x="75" y="98"/>
                  <a:pt x="74" y="98"/>
                </a:cubicBezTo>
                <a:cubicBezTo>
                  <a:pt x="73" y="98"/>
                  <a:pt x="73" y="97"/>
                  <a:pt x="72" y="96"/>
                </a:cubicBezTo>
                <a:cubicBezTo>
                  <a:pt x="70" y="94"/>
                  <a:pt x="64" y="97"/>
                  <a:pt x="63" y="98"/>
                </a:cubicBezTo>
                <a:cubicBezTo>
                  <a:pt x="60" y="99"/>
                  <a:pt x="64" y="104"/>
                  <a:pt x="65" y="103"/>
                </a:cubicBezTo>
                <a:cubicBezTo>
                  <a:pt x="67" y="102"/>
                  <a:pt x="64" y="99"/>
                  <a:pt x="66" y="99"/>
                </a:cubicBezTo>
                <a:cubicBezTo>
                  <a:pt x="69" y="99"/>
                  <a:pt x="68" y="102"/>
                  <a:pt x="67" y="104"/>
                </a:cubicBezTo>
                <a:cubicBezTo>
                  <a:pt x="66" y="106"/>
                  <a:pt x="57" y="102"/>
                  <a:pt x="57" y="101"/>
                </a:cubicBezTo>
                <a:cubicBezTo>
                  <a:pt x="56" y="98"/>
                  <a:pt x="59" y="100"/>
                  <a:pt x="61" y="100"/>
                </a:cubicBezTo>
                <a:cubicBezTo>
                  <a:pt x="63" y="97"/>
                  <a:pt x="55" y="95"/>
                  <a:pt x="55" y="94"/>
                </a:cubicBezTo>
                <a:cubicBezTo>
                  <a:pt x="54" y="96"/>
                  <a:pt x="51" y="95"/>
                  <a:pt x="50" y="95"/>
                </a:cubicBezTo>
                <a:cubicBezTo>
                  <a:pt x="48" y="96"/>
                  <a:pt x="47" y="98"/>
                  <a:pt x="48" y="100"/>
                </a:cubicBezTo>
                <a:cubicBezTo>
                  <a:pt x="48" y="101"/>
                  <a:pt x="51" y="99"/>
                  <a:pt x="52" y="99"/>
                </a:cubicBezTo>
                <a:cubicBezTo>
                  <a:pt x="57" y="101"/>
                  <a:pt x="50" y="103"/>
                  <a:pt x="49" y="103"/>
                </a:cubicBezTo>
                <a:cubicBezTo>
                  <a:pt x="46" y="104"/>
                  <a:pt x="43" y="102"/>
                  <a:pt x="42" y="99"/>
                </a:cubicBezTo>
                <a:cubicBezTo>
                  <a:pt x="42" y="98"/>
                  <a:pt x="36" y="99"/>
                  <a:pt x="39" y="101"/>
                </a:cubicBezTo>
                <a:cubicBezTo>
                  <a:pt x="41" y="102"/>
                  <a:pt x="40" y="106"/>
                  <a:pt x="42" y="106"/>
                </a:cubicBezTo>
                <a:cubicBezTo>
                  <a:pt x="52" y="107"/>
                  <a:pt x="58" y="104"/>
                  <a:pt x="70" y="108"/>
                </a:cubicBezTo>
                <a:cubicBezTo>
                  <a:pt x="75" y="109"/>
                  <a:pt x="79" y="111"/>
                  <a:pt x="83" y="113"/>
                </a:cubicBezTo>
                <a:cubicBezTo>
                  <a:pt x="84" y="114"/>
                  <a:pt x="85" y="117"/>
                  <a:pt x="87" y="117"/>
                </a:cubicBezTo>
                <a:cubicBezTo>
                  <a:pt x="89" y="117"/>
                  <a:pt x="91" y="115"/>
                  <a:pt x="89" y="115"/>
                </a:cubicBezTo>
                <a:cubicBezTo>
                  <a:pt x="89" y="115"/>
                  <a:pt x="89" y="115"/>
                  <a:pt x="89" y="115"/>
                </a:cubicBezTo>
                <a:cubicBezTo>
                  <a:pt x="89" y="117"/>
                  <a:pt x="89" y="117"/>
                  <a:pt x="89" y="117"/>
                </a:cubicBezTo>
                <a:cubicBezTo>
                  <a:pt x="89" y="116"/>
                  <a:pt x="89" y="115"/>
                  <a:pt x="88" y="114"/>
                </a:cubicBezTo>
                <a:cubicBezTo>
                  <a:pt x="88" y="114"/>
                  <a:pt x="88" y="114"/>
                  <a:pt x="88" y="114"/>
                </a:cubicBezTo>
                <a:cubicBezTo>
                  <a:pt x="88" y="113"/>
                  <a:pt x="87" y="113"/>
                  <a:pt x="87" y="113"/>
                </a:cubicBezTo>
                <a:cubicBezTo>
                  <a:pt x="86" y="112"/>
                  <a:pt x="86" y="112"/>
                  <a:pt x="86" y="112"/>
                </a:cubicBezTo>
                <a:cubicBezTo>
                  <a:pt x="85" y="111"/>
                  <a:pt x="86" y="109"/>
                  <a:pt x="87" y="108"/>
                </a:cubicBezTo>
                <a:cubicBezTo>
                  <a:pt x="88" y="107"/>
                  <a:pt x="90" y="109"/>
                  <a:pt x="89" y="110"/>
                </a:cubicBezTo>
                <a:cubicBezTo>
                  <a:pt x="87" y="111"/>
                  <a:pt x="87" y="111"/>
                  <a:pt x="89" y="112"/>
                </a:cubicBezTo>
                <a:cubicBezTo>
                  <a:pt x="90" y="113"/>
                  <a:pt x="91" y="110"/>
                  <a:pt x="91" y="108"/>
                </a:cubicBezTo>
                <a:cubicBezTo>
                  <a:pt x="93" y="108"/>
                  <a:pt x="98" y="106"/>
                  <a:pt x="98" y="102"/>
                </a:cubicBezTo>
                <a:cubicBezTo>
                  <a:pt x="97" y="104"/>
                  <a:pt x="93" y="106"/>
                  <a:pt x="91" y="108"/>
                </a:cubicBezTo>
                <a:cubicBezTo>
                  <a:pt x="91" y="108"/>
                  <a:pt x="91" y="107"/>
                  <a:pt x="90" y="107"/>
                </a:cubicBezTo>
                <a:cubicBezTo>
                  <a:pt x="89" y="106"/>
                  <a:pt x="89" y="105"/>
                  <a:pt x="89" y="104"/>
                </a:cubicBezTo>
                <a:cubicBezTo>
                  <a:pt x="88" y="103"/>
                  <a:pt x="83" y="103"/>
                  <a:pt x="82" y="103"/>
                </a:cubicBezTo>
                <a:cubicBezTo>
                  <a:pt x="79" y="102"/>
                  <a:pt x="80" y="108"/>
                  <a:pt x="81" y="108"/>
                </a:cubicBezTo>
                <a:cubicBezTo>
                  <a:pt x="83" y="107"/>
                  <a:pt x="82" y="104"/>
                  <a:pt x="84" y="105"/>
                </a:cubicBezTo>
                <a:cubicBezTo>
                  <a:pt x="86" y="105"/>
                  <a:pt x="84" y="108"/>
                  <a:pt x="82" y="109"/>
                </a:cubicBezTo>
                <a:cubicBezTo>
                  <a:pt x="82" y="109"/>
                  <a:pt x="82" y="109"/>
                  <a:pt x="81" y="109"/>
                </a:cubicBezTo>
                <a:cubicBezTo>
                  <a:pt x="80" y="108"/>
                  <a:pt x="79" y="107"/>
                  <a:pt x="78" y="107"/>
                </a:cubicBezTo>
                <a:cubicBezTo>
                  <a:pt x="76" y="106"/>
                  <a:pt x="73" y="106"/>
                  <a:pt x="72" y="105"/>
                </a:cubicBezTo>
                <a:cubicBezTo>
                  <a:pt x="71" y="105"/>
                  <a:pt x="70" y="102"/>
                  <a:pt x="71" y="101"/>
                </a:cubicBezTo>
                <a:cubicBezTo>
                  <a:pt x="72" y="100"/>
                  <a:pt x="76" y="100"/>
                  <a:pt x="74" y="102"/>
                </a:cubicBezTo>
                <a:cubicBezTo>
                  <a:pt x="73" y="103"/>
                  <a:pt x="73" y="104"/>
                  <a:pt x="76" y="105"/>
                </a:cubicBezTo>
                <a:cubicBezTo>
                  <a:pt x="77" y="105"/>
                  <a:pt x="77" y="101"/>
                  <a:pt x="76" y="99"/>
                </a:cubicBezTo>
                <a:cubicBezTo>
                  <a:pt x="78" y="98"/>
                  <a:pt x="82" y="93"/>
                  <a:pt x="81" y="89"/>
                </a:cubicBezTo>
                <a:close/>
                <a:moveTo>
                  <a:pt x="159" y="71"/>
                </a:moveTo>
                <a:cubicBezTo>
                  <a:pt x="159" y="71"/>
                  <a:pt x="159" y="71"/>
                  <a:pt x="159" y="71"/>
                </a:cubicBezTo>
                <a:cubicBezTo>
                  <a:pt x="160" y="73"/>
                  <a:pt x="161" y="78"/>
                  <a:pt x="162" y="82"/>
                </a:cubicBezTo>
                <a:cubicBezTo>
                  <a:pt x="161" y="82"/>
                  <a:pt x="160" y="82"/>
                  <a:pt x="160" y="82"/>
                </a:cubicBezTo>
                <a:cubicBezTo>
                  <a:pt x="159" y="83"/>
                  <a:pt x="158" y="83"/>
                  <a:pt x="156" y="82"/>
                </a:cubicBezTo>
                <a:cubicBezTo>
                  <a:pt x="154" y="82"/>
                  <a:pt x="152" y="88"/>
                  <a:pt x="151" y="89"/>
                </a:cubicBezTo>
                <a:cubicBezTo>
                  <a:pt x="149" y="92"/>
                  <a:pt x="156" y="94"/>
                  <a:pt x="156" y="92"/>
                </a:cubicBezTo>
                <a:cubicBezTo>
                  <a:pt x="157" y="90"/>
                  <a:pt x="152" y="90"/>
                  <a:pt x="154" y="88"/>
                </a:cubicBezTo>
                <a:cubicBezTo>
                  <a:pt x="156" y="86"/>
                  <a:pt x="158" y="90"/>
                  <a:pt x="158" y="92"/>
                </a:cubicBezTo>
                <a:cubicBezTo>
                  <a:pt x="158" y="94"/>
                  <a:pt x="149" y="96"/>
                  <a:pt x="148" y="96"/>
                </a:cubicBezTo>
                <a:cubicBezTo>
                  <a:pt x="146" y="94"/>
                  <a:pt x="149" y="94"/>
                  <a:pt x="150" y="92"/>
                </a:cubicBezTo>
                <a:cubicBezTo>
                  <a:pt x="151" y="89"/>
                  <a:pt x="143" y="92"/>
                  <a:pt x="142" y="92"/>
                </a:cubicBezTo>
                <a:cubicBezTo>
                  <a:pt x="143" y="94"/>
                  <a:pt x="140" y="95"/>
                  <a:pt x="140" y="96"/>
                </a:cubicBezTo>
                <a:cubicBezTo>
                  <a:pt x="139" y="97"/>
                  <a:pt x="139" y="100"/>
                  <a:pt x="140" y="100"/>
                </a:cubicBezTo>
                <a:cubicBezTo>
                  <a:pt x="142" y="101"/>
                  <a:pt x="142" y="97"/>
                  <a:pt x="143" y="97"/>
                </a:cubicBezTo>
                <a:cubicBezTo>
                  <a:pt x="148" y="96"/>
                  <a:pt x="144" y="101"/>
                  <a:pt x="143" y="102"/>
                </a:cubicBezTo>
                <a:cubicBezTo>
                  <a:pt x="142" y="105"/>
                  <a:pt x="139" y="106"/>
                  <a:pt x="136" y="104"/>
                </a:cubicBezTo>
                <a:cubicBezTo>
                  <a:pt x="135" y="103"/>
                  <a:pt x="131" y="107"/>
                  <a:pt x="135" y="107"/>
                </a:cubicBezTo>
                <a:cubicBezTo>
                  <a:pt x="137" y="107"/>
                  <a:pt x="138" y="110"/>
                  <a:pt x="140" y="109"/>
                </a:cubicBezTo>
                <a:cubicBezTo>
                  <a:pt x="148" y="104"/>
                  <a:pt x="152" y="97"/>
                  <a:pt x="163" y="92"/>
                </a:cubicBezTo>
                <a:cubicBezTo>
                  <a:pt x="167" y="90"/>
                  <a:pt x="171" y="89"/>
                  <a:pt x="176" y="88"/>
                </a:cubicBezTo>
                <a:cubicBezTo>
                  <a:pt x="178" y="88"/>
                  <a:pt x="180" y="90"/>
                  <a:pt x="182" y="89"/>
                </a:cubicBezTo>
                <a:cubicBezTo>
                  <a:pt x="183" y="88"/>
                  <a:pt x="183" y="85"/>
                  <a:pt x="181" y="86"/>
                </a:cubicBezTo>
                <a:cubicBezTo>
                  <a:pt x="181" y="86"/>
                  <a:pt x="181" y="86"/>
                  <a:pt x="181" y="86"/>
                </a:cubicBezTo>
                <a:cubicBezTo>
                  <a:pt x="183" y="87"/>
                  <a:pt x="183" y="87"/>
                  <a:pt x="183" y="87"/>
                </a:cubicBezTo>
                <a:cubicBezTo>
                  <a:pt x="183" y="86"/>
                  <a:pt x="182" y="86"/>
                  <a:pt x="181" y="86"/>
                </a:cubicBezTo>
                <a:cubicBezTo>
                  <a:pt x="181" y="85"/>
                  <a:pt x="181" y="85"/>
                  <a:pt x="180" y="85"/>
                </a:cubicBezTo>
                <a:cubicBezTo>
                  <a:pt x="180" y="85"/>
                  <a:pt x="179" y="85"/>
                  <a:pt x="179" y="86"/>
                </a:cubicBezTo>
                <a:cubicBezTo>
                  <a:pt x="178" y="86"/>
                  <a:pt x="178" y="85"/>
                  <a:pt x="177" y="85"/>
                </a:cubicBezTo>
                <a:cubicBezTo>
                  <a:pt x="176" y="85"/>
                  <a:pt x="175" y="83"/>
                  <a:pt x="176" y="82"/>
                </a:cubicBezTo>
                <a:cubicBezTo>
                  <a:pt x="176" y="81"/>
                  <a:pt x="179" y="80"/>
                  <a:pt x="179" y="82"/>
                </a:cubicBezTo>
                <a:cubicBezTo>
                  <a:pt x="178" y="83"/>
                  <a:pt x="178" y="84"/>
                  <a:pt x="180" y="84"/>
                </a:cubicBezTo>
                <a:cubicBezTo>
                  <a:pt x="181" y="84"/>
                  <a:pt x="181" y="81"/>
                  <a:pt x="179" y="79"/>
                </a:cubicBezTo>
                <a:cubicBezTo>
                  <a:pt x="181" y="78"/>
                  <a:pt x="183" y="73"/>
                  <a:pt x="181" y="70"/>
                </a:cubicBezTo>
                <a:cubicBezTo>
                  <a:pt x="181" y="72"/>
                  <a:pt x="180" y="76"/>
                  <a:pt x="179" y="79"/>
                </a:cubicBezTo>
                <a:cubicBezTo>
                  <a:pt x="179" y="79"/>
                  <a:pt x="178" y="79"/>
                  <a:pt x="178" y="79"/>
                </a:cubicBezTo>
                <a:cubicBezTo>
                  <a:pt x="176" y="79"/>
                  <a:pt x="176" y="78"/>
                  <a:pt x="175" y="78"/>
                </a:cubicBezTo>
                <a:cubicBezTo>
                  <a:pt x="174" y="77"/>
                  <a:pt x="169" y="81"/>
                  <a:pt x="169" y="81"/>
                </a:cubicBezTo>
                <a:cubicBezTo>
                  <a:pt x="166" y="83"/>
                  <a:pt x="170" y="86"/>
                  <a:pt x="171" y="85"/>
                </a:cubicBezTo>
                <a:cubicBezTo>
                  <a:pt x="173" y="83"/>
                  <a:pt x="169" y="82"/>
                  <a:pt x="171" y="81"/>
                </a:cubicBezTo>
                <a:cubicBezTo>
                  <a:pt x="173" y="81"/>
                  <a:pt x="173" y="84"/>
                  <a:pt x="173" y="85"/>
                </a:cubicBezTo>
                <a:cubicBezTo>
                  <a:pt x="173" y="86"/>
                  <a:pt x="173" y="86"/>
                  <a:pt x="173" y="86"/>
                </a:cubicBezTo>
                <a:cubicBezTo>
                  <a:pt x="171" y="86"/>
                  <a:pt x="169" y="86"/>
                  <a:pt x="168" y="87"/>
                </a:cubicBezTo>
                <a:cubicBezTo>
                  <a:pt x="166" y="88"/>
                  <a:pt x="164" y="89"/>
                  <a:pt x="163" y="89"/>
                </a:cubicBezTo>
                <a:cubicBezTo>
                  <a:pt x="162" y="89"/>
                  <a:pt x="160" y="88"/>
                  <a:pt x="159" y="86"/>
                </a:cubicBezTo>
                <a:cubicBezTo>
                  <a:pt x="159" y="85"/>
                  <a:pt x="162" y="83"/>
                  <a:pt x="162" y="85"/>
                </a:cubicBezTo>
                <a:cubicBezTo>
                  <a:pt x="163" y="87"/>
                  <a:pt x="163" y="88"/>
                  <a:pt x="165" y="86"/>
                </a:cubicBezTo>
                <a:cubicBezTo>
                  <a:pt x="166" y="86"/>
                  <a:pt x="164" y="83"/>
                  <a:pt x="162" y="82"/>
                </a:cubicBezTo>
                <a:cubicBezTo>
                  <a:pt x="162" y="79"/>
                  <a:pt x="163" y="73"/>
                  <a:pt x="159" y="71"/>
                </a:cubicBezTo>
                <a:close/>
                <a:moveTo>
                  <a:pt x="198" y="135"/>
                </a:moveTo>
                <a:cubicBezTo>
                  <a:pt x="198" y="135"/>
                  <a:pt x="198" y="135"/>
                  <a:pt x="198" y="135"/>
                </a:cubicBezTo>
                <a:cubicBezTo>
                  <a:pt x="194" y="132"/>
                  <a:pt x="189" y="130"/>
                  <a:pt x="186" y="126"/>
                </a:cubicBezTo>
                <a:cubicBezTo>
                  <a:pt x="187" y="131"/>
                  <a:pt x="193" y="132"/>
                  <a:pt x="198" y="135"/>
                </a:cubicBezTo>
                <a:close/>
                <a:moveTo>
                  <a:pt x="229" y="133"/>
                </a:moveTo>
                <a:cubicBezTo>
                  <a:pt x="229" y="133"/>
                  <a:pt x="229" y="133"/>
                  <a:pt x="229" y="133"/>
                </a:cubicBezTo>
                <a:cubicBezTo>
                  <a:pt x="225" y="134"/>
                  <a:pt x="219" y="139"/>
                  <a:pt x="214" y="137"/>
                </a:cubicBezTo>
                <a:cubicBezTo>
                  <a:pt x="215" y="138"/>
                  <a:pt x="215" y="138"/>
                  <a:pt x="215" y="138"/>
                </a:cubicBezTo>
                <a:cubicBezTo>
                  <a:pt x="217" y="140"/>
                  <a:pt x="226" y="135"/>
                  <a:pt x="229" y="133"/>
                </a:cubicBezTo>
                <a:close/>
                <a:moveTo>
                  <a:pt x="232" y="136"/>
                </a:moveTo>
                <a:cubicBezTo>
                  <a:pt x="232" y="136"/>
                  <a:pt x="232" y="136"/>
                  <a:pt x="232" y="136"/>
                </a:cubicBezTo>
                <a:cubicBezTo>
                  <a:pt x="228" y="138"/>
                  <a:pt x="222" y="141"/>
                  <a:pt x="220" y="140"/>
                </a:cubicBezTo>
                <a:cubicBezTo>
                  <a:pt x="221" y="140"/>
                  <a:pt x="218" y="139"/>
                  <a:pt x="218" y="139"/>
                </a:cubicBezTo>
                <a:cubicBezTo>
                  <a:pt x="225" y="139"/>
                  <a:pt x="226" y="136"/>
                  <a:pt x="232" y="136"/>
                </a:cubicBezTo>
                <a:close/>
                <a:moveTo>
                  <a:pt x="211" y="134"/>
                </a:moveTo>
                <a:cubicBezTo>
                  <a:pt x="211" y="134"/>
                  <a:pt x="211" y="134"/>
                  <a:pt x="211" y="134"/>
                </a:cubicBezTo>
                <a:cubicBezTo>
                  <a:pt x="210" y="134"/>
                  <a:pt x="210" y="134"/>
                  <a:pt x="210" y="134"/>
                </a:cubicBezTo>
                <a:cubicBezTo>
                  <a:pt x="210" y="134"/>
                  <a:pt x="210" y="134"/>
                  <a:pt x="210" y="134"/>
                </a:cubicBezTo>
                <a:cubicBezTo>
                  <a:pt x="210" y="134"/>
                  <a:pt x="211" y="134"/>
                  <a:pt x="211" y="134"/>
                </a:cubicBezTo>
                <a:close/>
                <a:moveTo>
                  <a:pt x="230" y="127"/>
                </a:moveTo>
                <a:cubicBezTo>
                  <a:pt x="223" y="128"/>
                  <a:pt x="212" y="135"/>
                  <a:pt x="206" y="133"/>
                </a:cubicBezTo>
                <a:cubicBezTo>
                  <a:pt x="205" y="133"/>
                  <a:pt x="208" y="134"/>
                  <a:pt x="208" y="134"/>
                </a:cubicBezTo>
                <a:cubicBezTo>
                  <a:pt x="208" y="134"/>
                  <a:pt x="209" y="134"/>
                  <a:pt x="210" y="134"/>
                </a:cubicBezTo>
                <a:cubicBezTo>
                  <a:pt x="211" y="135"/>
                  <a:pt x="212" y="135"/>
                  <a:pt x="212" y="135"/>
                </a:cubicBezTo>
                <a:cubicBezTo>
                  <a:pt x="214" y="137"/>
                  <a:pt x="227" y="132"/>
                  <a:pt x="231" y="129"/>
                </a:cubicBezTo>
                <a:cubicBezTo>
                  <a:pt x="226" y="130"/>
                  <a:pt x="217" y="135"/>
                  <a:pt x="211" y="134"/>
                </a:cubicBezTo>
                <a:cubicBezTo>
                  <a:pt x="216" y="134"/>
                  <a:pt x="227" y="129"/>
                  <a:pt x="230" y="127"/>
                </a:cubicBezTo>
                <a:cubicBezTo>
                  <a:pt x="230" y="127"/>
                  <a:pt x="230" y="127"/>
                  <a:pt x="230" y="127"/>
                </a:cubicBezTo>
                <a:close/>
                <a:moveTo>
                  <a:pt x="214" y="145"/>
                </a:moveTo>
                <a:cubicBezTo>
                  <a:pt x="209" y="144"/>
                  <a:pt x="205" y="141"/>
                  <a:pt x="202" y="137"/>
                </a:cubicBezTo>
                <a:cubicBezTo>
                  <a:pt x="206" y="140"/>
                  <a:pt x="210" y="143"/>
                  <a:pt x="214" y="145"/>
                </a:cubicBezTo>
                <a:cubicBezTo>
                  <a:pt x="214" y="145"/>
                  <a:pt x="214" y="145"/>
                  <a:pt x="214" y="145"/>
                </a:cubicBezTo>
                <a:close/>
                <a:moveTo>
                  <a:pt x="216" y="144"/>
                </a:moveTo>
                <a:cubicBezTo>
                  <a:pt x="216" y="144"/>
                  <a:pt x="216" y="144"/>
                  <a:pt x="216" y="144"/>
                </a:cubicBezTo>
                <a:cubicBezTo>
                  <a:pt x="221" y="148"/>
                  <a:pt x="222" y="147"/>
                  <a:pt x="229" y="150"/>
                </a:cubicBezTo>
                <a:cubicBezTo>
                  <a:pt x="229" y="150"/>
                  <a:pt x="229" y="150"/>
                  <a:pt x="229" y="149"/>
                </a:cubicBezTo>
                <a:cubicBezTo>
                  <a:pt x="221" y="145"/>
                  <a:pt x="225" y="148"/>
                  <a:pt x="216" y="144"/>
                </a:cubicBezTo>
                <a:close/>
                <a:moveTo>
                  <a:pt x="199" y="139"/>
                </a:moveTo>
                <a:cubicBezTo>
                  <a:pt x="199" y="139"/>
                  <a:pt x="199" y="139"/>
                  <a:pt x="199" y="139"/>
                </a:cubicBezTo>
                <a:cubicBezTo>
                  <a:pt x="209" y="145"/>
                  <a:pt x="219" y="148"/>
                  <a:pt x="227" y="152"/>
                </a:cubicBezTo>
                <a:cubicBezTo>
                  <a:pt x="226" y="152"/>
                  <a:pt x="226" y="152"/>
                  <a:pt x="226" y="152"/>
                </a:cubicBezTo>
                <a:cubicBezTo>
                  <a:pt x="217" y="149"/>
                  <a:pt x="206" y="146"/>
                  <a:pt x="199" y="139"/>
                </a:cubicBezTo>
                <a:close/>
                <a:moveTo>
                  <a:pt x="178" y="137"/>
                </a:moveTo>
                <a:cubicBezTo>
                  <a:pt x="178" y="137"/>
                  <a:pt x="178" y="137"/>
                  <a:pt x="178" y="137"/>
                </a:cubicBezTo>
                <a:cubicBezTo>
                  <a:pt x="177" y="136"/>
                  <a:pt x="176" y="135"/>
                  <a:pt x="174" y="133"/>
                </a:cubicBezTo>
                <a:cubicBezTo>
                  <a:pt x="175" y="135"/>
                  <a:pt x="176" y="136"/>
                  <a:pt x="177" y="138"/>
                </a:cubicBezTo>
                <a:cubicBezTo>
                  <a:pt x="177" y="137"/>
                  <a:pt x="178" y="137"/>
                  <a:pt x="178" y="137"/>
                </a:cubicBezTo>
                <a:close/>
                <a:moveTo>
                  <a:pt x="182" y="135"/>
                </a:moveTo>
                <a:cubicBezTo>
                  <a:pt x="182" y="135"/>
                  <a:pt x="182" y="135"/>
                  <a:pt x="182" y="135"/>
                </a:cubicBezTo>
                <a:cubicBezTo>
                  <a:pt x="182" y="136"/>
                  <a:pt x="181" y="136"/>
                  <a:pt x="181" y="136"/>
                </a:cubicBezTo>
                <a:cubicBezTo>
                  <a:pt x="180" y="135"/>
                  <a:pt x="179" y="134"/>
                  <a:pt x="177" y="132"/>
                </a:cubicBezTo>
                <a:cubicBezTo>
                  <a:pt x="182" y="135"/>
                  <a:pt x="179" y="134"/>
                  <a:pt x="182" y="135"/>
                </a:cubicBezTo>
                <a:close/>
                <a:moveTo>
                  <a:pt x="188" y="135"/>
                </a:moveTo>
                <a:cubicBezTo>
                  <a:pt x="188" y="135"/>
                  <a:pt x="187" y="135"/>
                  <a:pt x="187" y="135"/>
                </a:cubicBezTo>
                <a:cubicBezTo>
                  <a:pt x="186" y="134"/>
                  <a:pt x="185" y="133"/>
                  <a:pt x="185" y="131"/>
                </a:cubicBezTo>
                <a:cubicBezTo>
                  <a:pt x="186" y="133"/>
                  <a:pt x="187" y="134"/>
                  <a:pt x="188" y="135"/>
                </a:cubicBezTo>
                <a:cubicBezTo>
                  <a:pt x="188" y="135"/>
                  <a:pt x="188" y="135"/>
                  <a:pt x="188" y="135"/>
                </a:cubicBezTo>
                <a:close/>
                <a:moveTo>
                  <a:pt x="192" y="137"/>
                </a:moveTo>
                <a:cubicBezTo>
                  <a:pt x="192" y="137"/>
                  <a:pt x="192" y="137"/>
                  <a:pt x="192" y="137"/>
                </a:cubicBezTo>
                <a:cubicBezTo>
                  <a:pt x="192" y="136"/>
                  <a:pt x="191" y="136"/>
                  <a:pt x="191" y="135"/>
                </a:cubicBezTo>
                <a:cubicBezTo>
                  <a:pt x="191" y="135"/>
                  <a:pt x="191" y="136"/>
                  <a:pt x="192" y="136"/>
                </a:cubicBezTo>
                <a:cubicBezTo>
                  <a:pt x="192" y="136"/>
                  <a:pt x="192" y="137"/>
                  <a:pt x="192" y="137"/>
                </a:cubicBezTo>
                <a:close/>
                <a:moveTo>
                  <a:pt x="201" y="144"/>
                </a:moveTo>
                <a:cubicBezTo>
                  <a:pt x="207" y="149"/>
                  <a:pt x="216" y="152"/>
                  <a:pt x="224" y="154"/>
                </a:cubicBezTo>
                <a:cubicBezTo>
                  <a:pt x="225" y="154"/>
                  <a:pt x="225" y="154"/>
                  <a:pt x="225" y="154"/>
                </a:cubicBezTo>
                <a:cubicBezTo>
                  <a:pt x="216" y="150"/>
                  <a:pt x="207" y="147"/>
                  <a:pt x="198" y="141"/>
                </a:cubicBezTo>
                <a:cubicBezTo>
                  <a:pt x="199" y="142"/>
                  <a:pt x="200" y="143"/>
                  <a:pt x="201" y="144"/>
                </a:cubicBezTo>
                <a:cubicBezTo>
                  <a:pt x="201" y="144"/>
                  <a:pt x="201" y="144"/>
                  <a:pt x="201" y="144"/>
                </a:cubicBezTo>
                <a:close/>
                <a:moveTo>
                  <a:pt x="203" y="148"/>
                </a:moveTo>
                <a:cubicBezTo>
                  <a:pt x="202" y="147"/>
                  <a:pt x="202" y="147"/>
                  <a:pt x="202" y="147"/>
                </a:cubicBezTo>
                <a:cubicBezTo>
                  <a:pt x="207" y="149"/>
                  <a:pt x="214" y="152"/>
                  <a:pt x="218" y="154"/>
                </a:cubicBezTo>
                <a:cubicBezTo>
                  <a:pt x="214" y="153"/>
                  <a:pt x="207" y="150"/>
                  <a:pt x="203" y="148"/>
                </a:cubicBezTo>
                <a:cubicBezTo>
                  <a:pt x="203" y="148"/>
                  <a:pt x="203" y="148"/>
                  <a:pt x="203" y="148"/>
                </a:cubicBezTo>
                <a:close/>
                <a:moveTo>
                  <a:pt x="204" y="152"/>
                </a:moveTo>
                <a:cubicBezTo>
                  <a:pt x="207" y="153"/>
                  <a:pt x="209" y="154"/>
                  <a:pt x="211" y="154"/>
                </a:cubicBezTo>
                <a:cubicBezTo>
                  <a:pt x="209" y="153"/>
                  <a:pt x="206" y="152"/>
                  <a:pt x="204" y="150"/>
                </a:cubicBezTo>
                <a:cubicBezTo>
                  <a:pt x="204" y="151"/>
                  <a:pt x="204" y="151"/>
                  <a:pt x="204" y="152"/>
                </a:cubicBezTo>
                <a:cubicBezTo>
                  <a:pt x="204" y="152"/>
                  <a:pt x="204" y="152"/>
                  <a:pt x="204" y="152"/>
                </a:cubicBezTo>
                <a:close/>
                <a:moveTo>
                  <a:pt x="130" y="35"/>
                </a:moveTo>
                <a:cubicBezTo>
                  <a:pt x="130" y="35"/>
                  <a:pt x="130" y="35"/>
                  <a:pt x="130" y="35"/>
                </a:cubicBezTo>
                <a:cubicBezTo>
                  <a:pt x="129" y="35"/>
                  <a:pt x="128" y="36"/>
                  <a:pt x="127" y="36"/>
                </a:cubicBezTo>
                <a:cubicBezTo>
                  <a:pt x="127" y="39"/>
                  <a:pt x="127" y="47"/>
                  <a:pt x="129" y="49"/>
                </a:cubicBezTo>
                <a:cubicBezTo>
                  <a:pt x="126" y="47"/>
                  <a:pt x="125" y="39"/>
                  <a:pt x="125" y="38"/>
                </a:cubicBezTo>
                <a:cubicBezTo>
                  <a:pt x="121" y="40"/>
                  <a:pt x="118" y="42"/>
                  <a:pt x="116" y="44"/>
                </a:cubicBezTo>
                <a:cubicBezTo>
                  <a:pt x="115" y="48"/>
                  <a:pt x="114" y="54"/>
                  <a:pt x="115" y="56"/>
                </a:cubicBezTo>
                <a:cubicBezTo>
                  <a:pt x="114" y="54"/>
                  <a:pt x="113" y="50"/>
                  <a:pt x="113" y="47"/>
                </a:cubicBezTo>
                <a:cubicBezTo>
                  <a:pt x="111" y="49"/>
                  <a:pt x="109" y="52"/>
                  <a:pt x="107" y="54"/>
                </a:cubicBezTo>
                <a:cubicBezTo>
                  <a:pt x="107" y="57"/>
                  <a:pt x="107" y="59"/>
                  <a:pt x="108" y="62"/>
                </a:cubicBezTo>
                <a:cubicBezTo>
                  <a:pt x="107" y="61"/>
                  <a:pt x="106" y="60"/>
                  <a:pt x="105" y="59"/>
                </a:cubicBezTo>
                <a:cubicBezTo>
                  <a:pt x="105" y="59"/>
                  <a:pt x="105" y="59"/>
                  <a:pt x="105" y="58"/>
                </a:cubicBezTo>
                <a:cubicBezTo>
                  <a:pt x="105" y="58"/>
                  <a:pt x="104" y="59"/>
                  <a:pt x="104" y="59"/>
                </a:cubicBezTo>
                <a:cubicBezTo>
                  <a:pt x="103" y="58"/>
                  <a:pt x="102" y="57"/>
                  <a:pt x="101" y="57"/>
                </a:cubicBezTo>
                <a:cubicBezTo>
                  <a:pt x="101" y="60"/>
                  <a:pt x="101" y="63"/>
                  <a:pt x="101" y="66"/>
                </a:cubicBezTo>
                <a:cubicBezTo>
                  <a:pt x="100" y="71"/>
                  <a:pt x="99" y="76"/>
                  <a:pt x="100" y="81"/>
                </a:cubicBezTo>
                <a:cubicBezTo>
                  <a:pt x="97" y="90"/>
                  <a:pt x="94" y="97"/>
                  <a:pt x="88" y="102"/>
                </a:cubicBezTo>
                <a:cubicBezTo>
                  <a:pt x="99" y="88"/>
                  <a:pt x="100" y="75"/>
                  <a:pt x="98" y="55"/>
                </a:cubicBezTo>
                <a:cubicBezTo>
                  <a:pt x="94" y="52"/>
                  <a:pt x="88" y="50"/>
                  <a:pt x="82" y="48"/>
                </a:cubicBezTo>
                <a:cubicBezTo>
                  <a:pt x="81" y="48"/>
                  <a:pt x="80" y="48"/>
                  <a:pt x="79" y="47"/>
                </a:cubicBezTo>
                <a:cubicBezTo>
                  <a:pt x="77" y="50"/>
                  <a:pt x="72" y="54"/>
                  <a:pt x="71" y="57"/>
                </a:cubicBezTo>
                <a:cubicBezTo>
                  <a:pt x="71" y="54"/>
                  <a:pt x="75" y="48"/>
                  <a:pt x="76" y="47"/>
                </a:cubicBezTo>
                <a:cubicBezTo>
                  <a:pt x="73" y="46"/>
                  <a:pt x="69" y="46"/>
                  <a:pt x="65" y="46"/>
                </a:cubicBezTo>
                <a:cubicBezTo>
                  <a:pt x="62" y="48"/>
                  <a:pt x="58" y="51"/>
                  <a:pt x="57" y="53"/>
                </a:cubicBezTo>
                <a:cubicBezTo>
                  <a:pt x="57" y="51"/>
                  <a:pt x="60" y="48"/>
                  <a:pt x="62" y="46"/>
                </a:cubicBezTo>
                <a:cubicBezTo>
                  <a:pt x="58" y="46"/>
                  <a:pt x="55" y="46"/>
                  <a:pt x="52" y="47"/>
                </a:cubicBezTo>
                <a:cubicBezTo>
                  <a:pt x="42" y="60"/>
                  <a:pt x="36" y="68"/>
                  <a:pt x="41" y="82"/>
                </a:cubicBezTo>
                <a:cubicBezTo>
                  <a:pt x="35" y="72"/>
                  <a:pt x="38" y="60"/>
                  <a:pt x="48" y="48"/>
                </a:cubicBezTo>
                <a:cubicBezTo>
                  <a:pt x="36" y="52"/>
                  <a:pt x="27" y="59"/>
                  <a:pt x="24" y="69"/>
                </a:cubicBezTo>
                <a:cubicBezTo>
                  <a:pt x="22" y="79"/>
                  <a:pt x="25" y="90"/>
                  <a:pt x="33" y="98"/>
                </a:cubicBezTo>
                <a:cubicBezTo>
                  <a:pt x="33" y="98"/>
                  <a:pt x="33" y="98"/>
                  <a:pt x="33" y="98"/>
                </a:cubicBezTo>
                <a:cubicBezTo>
                  <a:pt x="28" y="106"/>
                  <a:pt x="19" y="114"/>
                  <a:pt x="17" y="122"/>
                </a:cubicBezTo>
                <a:cubicBezTo>
                  <a:pt x="11" y="143"/>
                  <a:pt x="18" y="157"/>
                  <a:pt x="35" y="162"/>
                </a:cubicBezTo>
                <a:cubicBezTo>
                  <a:pt x="50" y="166"/>
                  <a:pt x="42" y="190"/>
                  <a:pt x="37" y="201"/>
                </a:cubicBezTo>
                <a:cubicBezTo>
                  <a:pt x="30" y="218"/>
                  <a:pt x="0" y="223"/>
                  <a:pt x="5" y="237"/>
                </a:cubicBezTo>
                <a:cubicBezTo>
                  <a:pt x="8" y="245"/>
                  <a:pt x="21" y="255"/>
                  <a:pt x="23" y="262"/>
                </a:cubicBezTo>
                <a:cubicBezTo>
                  <a:pt x="39" y="263"/>
                  <a:pt x="37" y="269"/>
                  <a:pt x="26" y="250"/>
                </a:cubicBezTo>
                <a:cubicBezTo>
                  <a:pt x="21" y="241"/>
                  <a:pt x="16" y="229"/>
                  <a:pt x="22" y="222"/>
                </a:cubicBezTo>
                <a:cubicBezTo>
                  <a:pt x="41" y="211"/>
                  <a:pt x="48" y="197"/>
                  <a:pt x="58" y="185"/>
                </a:cubicBezTo>
                <a:cubicBezTo>
                  <a:pt x="59" y="183"/>
                  <a:pt x="61" y="181"/>
                  <a:pt x="62" y="178"/>
                </a:cubicBezTo>
                <a:cubicBezTo>
                  <a:pt x="65" y="183"/>
                  <a:pt x="69" y="189"/>
                  <a:pt x="76" y="193"/>
                </a:cubicBezTo>
                <a:cubicBezTo>
                  <a:pt x="80" y="192"/>
                  <a:pt x="89" y="192"/>
                  <a:pt x="91" y="193"/>
                </a:cubicBezTo>
                <a:cubicBezTo>
                  <a:pt x="90" y="191"/>
                  <a:pt x="83" y="183"/>
                  <a:pt x="84" y="181"/>
                </a:cubicBezTo>
                <a:cubicBezTo>
                  <a:pt x="83" y="178"/>
                  <a:pt x="88" y="182"/>
                  <a:pt x="94" y="182"/>
                </a:cubicBezTo>
                <a:cubicBezTo>
                  <a:pt x="99" y="174"/>
                  <a:pt x="100" y="175"/>
                  <a:pt x="104" y="170"/>
                </a:cubicBezTo>
                <a:cubicBezTo>
                  <a:pt x="101" y="168"/>
                  <a:pt x="75" y="169"/>
                  <a:pt x="69" y="148"/>
                </a:cubicBezTo>
                <a:cubicBezTo>
                  <a:pt x="70" y="146"/>
                  <a:pt x="71" y="142"/>
                  <a:pt x="69" y="141"/>
                </a:cubicBezTo>
                <a:cubicBezTo>
                  <a:pt x="67" y="139"/>
                  <a:pt x="64" y="139"/>
                  <a:pt x="64" y="136"/>
                </a:cubicBezTo>
                <a:cubicBezTo>
                  <a:pt x="64" y="136"/>
                  <a:pt x="63" y="136"/>
                  <a:pt x="63" y="136"/>
                </a:cubicBezTo>
                <a:cubicBezTo>
                  <a:pt x="62" y="136"/>
                  <a:pt x="60" y="135"/>
                  <a:pt x="59" y="134"/>
                </a:cubicBezTo>
                <a:cubicBezTo>
                  <a:pt x="59" y="133"/>
                  <a:pt x="59" y="133"/>
                  <a:pt x="59" y="133"/>
                </a:cubicBezTo>
                <a:cubicBezTo>
                  <a:pt x="58" y="132"/>
                  <a:pt x="58" y="132"/>
                  <a:pt x="57" y="132"/>
                </a:cubicBezTo>
                <a:cubicBezTo>
                  <a:pt x="57" y="133"/>
                  <a:pt x="57" y="133"/>
                  <a:pt x="56" y="134"/>
                </a:cubicBezTo>
                <a:cubicBezTo>
                  <a:pt x="53" y="134"/>
                  <a:pt x="47" y="133"/>
                  <a:pt x="49" y="129"/>
                </a:cubicBezTo>
                <a:cubicBezTo>
                  <a:pt x="49" y="129"/>
                  <a:pt x="50" y="129"/>
                  <a:pt x="50" y="129"/>
                </a:cubicBezTo>
                <a:cubicBezTo>
                  <a:pt x="43" y="126"/>
                  <a:pt x="39" y="123"/>
                  <a:pt x="39" y="120"/>
                </a:cubicBezTo>
                <a:cubicBezTo>
                  <a:pt x="40" y="117"/>
                  <a:pt x="50" y="116"/>
                  <a:pt x="61" y="119"/>
                </a:cubicBezTo>
                <a:cubicBezTo>
                  <a:pt x="73" y="121"/>
                  <a:pt x="83" y="126"/>
                  <a:pt x="82" y="130"/>
                </a:cubicBezTo>
                <a:cubicBezTo>
                  <a:pt x="81" y="132"/>
                  <a:pt x="75" y="133"/>
                  <a:pt x="67" y="133"/>
                </a:cubicBezTo>
                <a:cubicBezTo>
                  <a:pt x="66" y="134"/>
                  <a:pt x="66" y="135"/>
                  <a:pt x="65" y="135"/>
                </a:cubicBezTo>
                <a:cubicBezTo>
                  <a:pt x="64" y="135"/>
                  <a:pt x="64" y="136"/>
                  <a:pt x="63" y="136"/>
                </a:cubicBezTo>
                <a:cubicBezTo>
                  <a:pt x="61" y="135"/>
                  <a:pt x="60" y="133"/>
                  <a:pt x="59" y="133"/>
                </a:cubicBezTo>
                <a:cubicBezTo>
                  <a:pt x="59" y="133"/>
                  <a:pt x="59" y="133"/>
                  <a:pt x="57" y="133"/>
                </a:cubicBezTo>
                <a:cubicBezTo>
                  <a:pt x="57" y="133"/>
                  <a:pt x="57" y="134"/>
                  <a:pt x="56" y="134"/>
                </a:cubicBezTo>
                <a:cubicBezTo>
                  <a:pt x="56" y="135"/>
                  <a:pt x="55" y="137"/>
                  <a:pt x="52" y="137"/>
                </a:cubicBezTo>
                <a:cubicBezTo>
                  <a:pt x="47" y="140"/>
                  <a:pt x="49" y="142"/>
                  <a:pt x="49" y="144"/>
                </a:cubicBezTo>
                <a:cubicBezTo>
                  <a:pt x="48" y="145"/>
                  <a:pt x="48" y="146"/>
                  <a:pt x="48" y="148"/>
                </a:cubicBezTo>
                <a:cubicBezTo>
                  <a:pt x="35" y="146"/>
                  <a:pt x="20" y="153"/>
                  <a:pt x="21" y="130"/>
                </a:cubicBezTo>
                <a:cubicBezTo>
                  <a:pt x="21" y="121"/>
                  <a:pt x="36" y="111"/>
                  <a:pt x="43" y="107"/>
                </a:cubicBezTo>
                <a:cubicBezTo>
                  <a:pt x="40" y="117"/>
                  <a:pt x="40" y="117"/>
                  <a:pt x="40" y="117"/>
                </a:cubicBezTo>
                <a:cubicBezTo>
                  <a:pt x="51" y="114"/>
                  <a:pt x="78" y="120"/>
                  <a:pt x="83" y="129"/>
                </a:cubicBezTo>
                <a:cubicBezTo>
                  <a:pt x="86" y="118"/>
                  <a:pt x="86" y="118"/>
                  <a:pt x="86" y="118"/>
                </a:cubicBezTo>
                <a:cubicBezTo>
                  <a:pt x="85" y="118"/>
                  <a:pt x="85" y="118"/>
                  <a:pt x="85" y="118"/>
                </a:cubicBezTo>
                <a:cubicBezTo>
                  <a:pt x="98" y="117"/>
                  <a:pt x="109" y="112"/>
                  <a:pt x="115" y="105"/>
                </a:cubicBezTo>
                <a:cubicBezTo>
                  <a:pt x="123" y="109"/>
                  <a:pt x="133" y="111"/>
                  <a:pt x="143" y="110"/>
                </a:cubicBezTo>
                <a:cubicBezTo>
                  <a:pt x="149" y="121"/>
                  <a:pt x="149" y="121"/>
                  <a:pt x="149" y="121"/>
                </a:cubicBezTo>
                <a:cubicBezTo>
                  <a:pt x="154" y="110"/>
                  <a:pt x="178" y="96"/>
                  <a:pt x="188" y="100"/>
                </a:cubicBezTo>
                <a:cubicBezTo>
                  <a:pt x="183" y="89"/>
                  <a:pt x="183" y="89"/>
                  <a:pt x="183" y="89"/>
                </a:cubicBezTo>
                <a:cubicBezTo>
                  <a:pt x="182" y="90"/>
                  <a:pt x="182" y="90"/>
                  <a:pt x="182" y="90"/>
                </a:cubicBezTo>
                <a:cubicBezTo>
                  <a:pt x="194" y="76"/>
                  <a:pt x="198" y="60"/>
                  <a:pt x="191" y="46"/>
                </a:cubicBezTo>
                <a:cubicBezTo>
                  <a:pt x="190" y="43"/>
                  <a:pt x="188" y="41"/>
                  <a:pt x="185" y="38"/>
                </a:cubicBezTo>
                <a:cubicBezTo>
                  <a:pt x="190" y="49"/>
                  <a:pt x="191" y="60"/>
                  <a:pt x="190" y="69"/>
                </a:cubicBezTo>
                <a:cubicBezTo>
                  <a:pt x="190" y="55"/>
                  <a:pt x="187" y="44"/>
                  <a:pt x="179" y="33"/>
                </a:cubicBezTo>
                <a:cubicBezTo>
                  <a:pt x="176" y="32"/>
                  <a:pt x="173" y="31"/>
                  <a:pt x="170" y="30"/>
                </a:cubicBezTo>
                <a:cubicBezTo>
                  <a:pt x="182" y="45"/>
                  <a:pt x="184" y="61"/>
                  <a:pt x="183" y="74"/>
                </a:cubicBezTo>
                <a:cubicBezTo>
                  <a:pt x="182" y="56"/>
                  <a:pt x="177" y="44"/>
                  <a:pt x="163" y="28"/>
                </a:cubicBezTo>
                <a:cubicBezTo>
                  <a:pt x="159" y="28"/>
                  <a:pt x="154" y="28"/>
                  <a:pt x="150" y="28"/>
                </a:cubicBezTo>
                <a:cubicBezTo>
                  <a:pt x="165" y="45"/>
                  <a:pt x="174" y="61"/>
                  <a:pt x="173" y="75"/>
                </a:cubicBezTo>
                <a:cubicBezTo>
                  <a:pt x="171" y="55"/>
                  <a:pt x="162" y="45"/>
                  <a:pt x="147" y="29"/>
                </a:cubicBezTo>
                <a:cubicBezTo>
                  <a:pt x="141" y="30"/>
                  <a:pt x="135" y="32"/>
                  <a:pt x="130" y="35"/>
                </a:cubicBezTo>
                <a:close/>
                <a:moveTo>
                  <a:pt x="43" y="106"/>
                </a:moveTo>
                <a:cubicBezTo>
                  <a:pt x="43" y="106"/>
                  <a:pt x="43" y="106"/>
                  <a:pt x="43" y="106"/>
                </a:cubicBezTo>
                <a:cubicBezTo>
                  <a:pt x="43" y="107"/>
                  <a:pt x="43" y="107"/>
                  <a:pt x="43" y="107"/>
                </a:cubicBezTo>
                <a:cubicBezTo>
                  <a:pt x="43" y="106"/>
                  <a:pt x="43" y="106"/>
                  <a:pt x="43" y="106"/>
                </a:cubicBezTo>
                <a:cubicBezTo>
                  <a:pt x="43" y="106"/>
                  <a:pt x="43" y="106"/>
                  <a:pt x="43" y="106"/>
                </a:cubicBezTo>
                <a:close/>
                <a:moveTo>
                  <a:pt x="63" y="176"/>
                </a:moveTo>
                <a:cubicBezTo>
                  <a:pt x="63" y="176"/>
                  <a:pt x="63" y="176"/>
                  <a:pt x="63" y="176"/>
                </a:cubicBezTo>
                <a:cubicBezTo>
                  <a:pt x="63" y="175"/>
                  <a:pt x="63" y="175"/>
                  <a:pt x="63" y="175"/>
                </a:cubicBezTo>
                <a:cubicBezTo>
                  <a:pt x="64" y="177"/>
                  <a:pt x="65" y="180"/>
                  <a:pt x="66" y="182"/>
                </a:cubicBezTo>
                <a:cubicBezTo>
                  <a:pt x="65" y="181"/>
                  <a:pt x="64" y="178"/>
                  <a:pt x="63" y="176"/>
                </a:cubicBezTo>
                <a:close/>
                <a:moveTo>
                  <a:pt x="64" y="172"/>
                </a:moveTo>
                <a:cubicBezTo>
                  <a:pt x="64" y="172"/>
                  <a:pt x="64" y="172"/>
                  <a:pt x="64" y="172"/>
                </a:cubicBezTo>
                <a:cubicBezTo>
                  <a:pt x="64" y="171"/>
                  <a:pt x="64" y="171"/>
                  <a:pt x="64" y="171"/>
                </a:cubicBezTo>
                <a:cubicBezTo>
                  <a:pt x="67" y="176"/>
                  <a:pt x="70" y="182"/>
                  <a:pt x="72" y="186"/>
                </a:cubicBezTo>
                <a:cubicBezTo>
                  <a:pt x="70" y="183"/>
                  <a:pt x="66" y="177"/>
                  <a:pt x="64" y="172"/>
                </a:cubicBezTo>
                <a:close/>
                <a:moveTo>
                  <a:pt x="65" y="168"/>
                </a:moveTo>
                <a:cubicBezTo>
                  <a:pt x="65" y="168"/>
                  <a:pt x="65" y="168"/>
                  <a:pt x="65" y="168"/>
                </a:cubicBezTo>
                <a:cubicBezTo>
                  <a:pt x="65" y="167"/>
                  <a:pt x="65" y="165"/>
                  <a:pt x="65" y="164"/>
                </a:cubicBezTo>
                <a:cubicBezTo>
                  <a:pt x="68" y="174"/>
                  <a:pt x="73" y="182"/>
                  <a:pt x="78" y="191"/>
                </a:cubicBezTo>
                <a:cubicBezTo>
                  <a:pt x="78" y="190"/>
                  <a:pt x="77" y="190"/>
                  <a:pt x="77" y="190"/>
                </a:cubicBezTo>
                <a:cubicBezTo>
                  <a:pt x="72" y="183"/>
                  <a:pt x="67" y="176"/>
                  <a:pt x="65" y="168"/>
                </a:cubicBezTo>
                <a:close/>
                <a:moveTo>
                  <a:pt x="63" y="157"/>
                </a:moveTo>
                <a:cubicBezTo>
                  <a:pt x="63" y="157"/>
                  <a:pt x="63" y="157"/>
                  <a:pt x="63" y="157"/>
                </a:cubicBezTo>
                <a:cubicBezTo>
                  <a:pt x="63" y="157"/>
                  <a:pt x="63" y="156"/>
                  <a:pt x="63" y="156"/>
                </a:cubicBezTo>
                <a:cubicBezTo>
                  <a:pt x="63" y="156"/>
                  <a:pt x="63" y="155"/>
                  <a:pt x="63" y="154"/>
                </a:cubicBezTo>
                <a:cubicBezTo>
                  <a:pt x="63" y="155"/>
                  <a:pt x="63" y="156"/>
                  <a:pt x="63" y="157"/>
                </a:cubicBezTo>
                <a:close/>
                <a:moveTo>
                  <a:pt x="61" y="153"/>
                </a:moveTo>
                <a:cubicBezTo>
                  <a:pt x="61" y="153"/>
                  <a:pt x="61" y="153"/>
                  <a:pt x="61" y="153"/>
                </a:cubicBezTo>
                <a:cubicBezTo>
                  <a:pt x="60" y="153"/>
                  <a:pt x="60" y="152"/>
                  <a:pt x="60" y="152"/>
                </a:cubicBezTo>
                <a:cubicBezTo>
                  <a:pt x="60" y="151"/>
                  <a:pt x="60" y="149"/>
                  <a:pt x="60" y="148"/>
                </a:cubicBezTo>
                <a:cubicBezTo>
                  <a:pt x="60" y="150"/>
                  <a:pt x="61" y="151"/>
                  <a:pt x="61" y="153"/>
                </a:cubicBezTo>
                <a:close/>
                <a:moveTo>
                  <a:pt x="56" y="150"/>
                </a:moveTo>
                <a:cubicBezTo>
                  <a:pt x="56" y="150"/>
                  <a:pt x="56" y="150"/>
                  <a:pt x="56" y="150"/>
                </a:cubicBezTo>
                <a:cubicBezTo>
                  <a:pt x="55" y="149"/>
                  <a:pt x="55" y="149"/>
                  <a:pt x="54" y="149"/>
                </a:cubicBezTo>
                <a:cubicBezTo>
                  <a:pt x="54" y="148"/>
                  <a:pt x="54" y="147"/>
                  <a:pt x="54" y="144"/>
                </a:cubicBezTo>
                <a:cubicBezTo>
                  <a:pt x="55" y="149"/>
                  <a:pt x="54" y="146"/>
                  <a:pt x="56" y="150"/>
                </a:cubicBezTo>
                <a:close/>
                <a:moveTo>
                  <a:pt x="51" y="148"/>
                </a:moveTo>
                <a:cubicBezTo>
                  <a:pt x="51" y="148"/>
                  <a:pt x="51" y="148"/>
                  <a:pt x="51" y="148"/>
                </a:cubicBezTo>
                <a:cubicBezTo>
                  <a:pt x="51" y="148"/>
                  <a:pt x="51" y="148"/>
                  <a:pt x="50" y="148"/>
                </a:cubicBezTo>
                <a:cubicBezTo>
                  <a:pt x="50" y="146"/>
                  <a:pt x="50" y="144"/>
                  <a:pt x="51" y="142"/>
                </a:cubicBezTo>
                <a:cubicBezTo>
                  <a:pt x="51" y="145"/>
                  <a:pt x="51" y="147"/>
                  <a:pt x="51" y="148"/>
                </a:cubicBezTo>
                <a:close/>
                <a:moveTo>
                  <a:pt x="81" y="39"/>
                </a:moveTo>
                <a:cubicBezTo>
                  <a:pt x="81" y="39"/>
                  <a:pt x="81" y="39"/>
                  <a:pt x="81" y="39"/>
                </a:cubicBezTo>
                <a:cubicBezTo>
                  <a:pt x="81" y="35"/>
                  <a:pt x="84" y="31"/>
                  <a:pt x="86" y="27"/>
                </a:cubicBezTo>
                <a:cubicBezTo>
                  <a:pt x="90" y="22"/>
                  <a:pt x="95" y="25"/>
                  <a:pt x="87" y="23"/>
                </a:cubicBezTo>
                <a:cubicBezTo>
                  <a:pt x="83" y="21"/>
                  <a:pt x="79" y="24"/>
                  <a:pt x="77" y="19"/>
                </a:cubicBezTo>
                <a:cubicBezTo>
                  <a:pt x="75" y="16"/>
                  <a:pt x="76" y="11"/>
                  <a:pt x="81" y="10"/>
                </a:cubicBezTo>
                <a:cubicBezTo>
                  <a:pt x="84" y="10"/>
                  <a:pt x="89" y="18"/>
                  <a:pt x="92" y="20"/>
                </a:cubicBezTo>
                <a:cubicBezTo>
                  <a:pt x="94" y="22"/>
                  <a:pt x="96" y="23"/>
                  <a:pt x="95" y="17"/>
                </a:cubicBezTo>
                <a:cubicBezTo>
                  <a:pt x="94" y="12"/>
                  <a:pt x="93" y="8"/>
                  <a:pt x="92" y="4"/>
                </a:cubicBezTo>
                <a:cubicBezTo>
                  <a:pt x="92" y="3"/>
                  <a:pt x="92" y="0"/>
                  <a:pt x="92" y="0"/>
                </a:cubicBezTo>
                <a:cubicBezTo>
                  <a:pt x="101" y="6"/>
                  <a:pt x="93" y="9"/>
                  <a:pt x="96" y="15"/>
                </a:cubicBezTo>
                <a:cubicBezTo>
                  <a:pt x="96" y="15"/>
                  <a:pt x="99" y="12"/>
                  <a:pt x="101" y="11"/>
                </a:cubicBezTo>
                <a:cubicBezTo>
                  <a:pt x="103" y="9"/>
                  <a:pt x="107" y="8"/>
                  <a:pt x="111" y="8"/>
                </a:cubicBezTo>
                <a:cubicBezTo>
                  <a:pt x="122" y="12"/>
                  <a:pt x="99" y="16"/>
                  <a:pt x="98" y="20"/>
                </a:cubicBezTo>
                <a:cubicBezTo>
                  <a:pt x="99" y="20"/>
                  <a:pt x="134" y="19"/>
                  <a:pt x="128" y="25"/>
                </a:cubicBezTo>
                <a:cubicBezTo>
                  <a:pt x="135" y="22"/>
                  <a:pt x="142" y="20"/>
                  <a:pt x="144" y="22"/>
                </a:cubicBezTo>
                <a:cubicBezTo>
                  <a:pt x="144" y="22"/>
                  <a:pt x="148" y="27"/>
                  <a:pt x="147" y="28"/>
                </a:cubicBezTo>
                <a:cubicBezTo>
                  <a:pt x="134" y="31"/>
                  <a:pt x="123" y="36"/>
                  <a:pt x="114" y="45"/>
                </a:cubicBezTo>
                <a:cubicBezTo>
                  <a:pt x="113" y="46"/>
                  <a:pt x="109" y="39"/>
                  <a:pt x="110" y="38"/>
                </a:cubicBezTo>
                <a:cubicBezTo>
                  <a:pt x="113" y="35"/>
                  <a:pt x="116" y="32"/>
                  <a:pt x="120" y="29"/>
                </a:cubicBezTo>
                <a:cubicBezTo>
                  <a:pt x="119" y="29"/>
                  <a:pt x="119" y="28"/>
                  <a:pt x="116" y="26"/>
                </a:cubicBezTo>
                <a:cubicBezTo>
                  <a:pt x="114" y="22"/>
                  <a:pt x="105" y="20"/>
                  <a:pt x="100" y="21"/>
                </a:cubicBezTo>
                <a:cubicBezTo>
                  <a:pt x="99" y="21"/>
                  <a:pt x="97" y="22"/>
                  <a:pt x="97" y="23"/>
                </a:cubicBezTo>
                <a:cubicBezTo>
                  <a:pt x="96" y="25"/>
                  <a:pt x="100" y="30"/>
                  <a:pt x="101" y="30"/>
                </a:cubicBezTo>
                <a:cubicBezTo>
                  <a:pt x="107" y="37"/>
                  <a:pt x="96" y="41"/>
                  <a:pt x="94" y="32"/>
                </a:cubicBezTo>
                <a:cubicBezTo>
                  <a:pt x="94" y="30"/>
                  <a:pt x="96" y="25"/>
                  <a:pt x="93" y="24"/>
                </a:cubicBezTo>
                <a:cubicBezTo>
                  <a:pt x="89" y="23"/>
                  <a:pt x="86" y="33"/>
                  <a:pt x="86" y="36"/>
                </a:cubicBezTo>
                <a:cubicBezTo>
                  <a:pt x="86" y="38"/>
                  <a:pt x="87" y="39"/>
                  <a:pt x="87" y="41"/>
                </a:cubicBezTo>
                <a:cubicBezTo>
                  <a:pt x="94" y="43"/>
                  <a:pt x="100" y="46"/>
                  <a:pt x="101" y="49"/>
                </a:cubicBezTo>
                <a:cubicBezTo>
                  <a:pt x="101" y="49"/>
                  <a:pt x="101" y="55"/>
                  <a:pt x="99" y="54"/>
                </a:cubicBezTo>
                <a:cubicBezTo>
                  <a:pt x="88" y="48"/>
                  <a:pt x="76" y="45"/>
                  <a:pt x="63" y="45"/>
                </a:cubicBezTo>
                <a:cubicBezTo>
                  <a:pt x="62" y="45"/>
                  <a:pt x="64" y="38"/>
                  <a:pt x="65" y="38"/>
                </a:cubicBezTo>
                <a:cubicBezTo>
                  <a:pt x="70" y="37"/>
                  <a:pt x="75" y="38"/>
                  <a:pt x="81" y="39"/>
                </a:cubicBezTo>
                <a:close/>
                <a:moveTo>
                  <a:pt x="86" y="42"/>
                </a:moveTo>
                <a:cubicBezTo>
                  <a:pt x="86" y="42"/>
                  <a:pt x="86" y="42"/>
                  <a:pt x="86" y="42"/>
                </a:cubicBezTo>
                <a:cubicBezTo>
                  <a:pt x="88" y="42"/>
                  <a:pt x="89" y="43"/>
                  <a:pt x="91" y="43"/>
                </a:cubicBezTo>
                <a:cubicBezTo>
                  <a:pt x="92" y="44"/>
                  <a:pt x="98" y="46"/>
                  <a:pt x="99" y="47"/>
                </a:cubicBezTo>
                <a:cubicBezTo>
                  <a:pt x="97" y="46"/>
                  <a:pt x="92" y="45"/>
                  <a:pt x="90" y="44"/>
                </a:cubicBezTo>
                <a:cubicBezTo>
                  <a:pt x="83" y="41"/>
                  <a:pt x="76" y="40"/>
                  <a:pt x="69" y="39"/>
                </a:cubicBezTo>
                <a:cubicBezTo>
                  <a:pt x="68" y="39"/>
                  <a:pt x="72" y="39"/>
                  <a:pt x="73" y="39"/>
                </a:cubicBezTo>
                <a:cubicBezTo>
                  <a:pt x="77" y="40"/>
                  <a:pt x="80" y="40"/>
                  <a:pt x="84" y="41"/>
                </a:cubicBezTo>
                <a:cubicBezTo>
                  <a:pt x="85" y="42"/>
                  <a:pt x="86" y="42"/>
                  <a:pt x="86" y="42"/>
                </a:cubicBezTo>
                <a:cubicBezTo>
                  <a:pt x="86" y="42"/>
                  <a:pt x="86" y="42"/>
                  <a:pt x="86" y="42"/>
                </a:cubicBezTo>
                <a:close/>
                <a:moveTo>
                  <a:pt x="96" y="28"/>
                </a:moveTo>
                <a:cubicBezTo>
                  <a:pt x="96" y="28"/>
                  <a:pt x="96" y="28"/>
                  <a:pt x="96" y="28"/>
                </a:cubicBezTo>
                <a:cubicBezTo>
                  <a:pt x="96" y="28"/>
                  <a:pt x="100" y="35"/>
                  <a:pt x="99" y="35"/>
                </a:cubicBezTo>
                <a:cubicBezTo>
                  <a:pt x="96" y="34"/>
                  <a:pt x="96" y="30"/>
                  <a:pt x="96" y="28"/>
                </a:cubicBezTo>
                <a:close/>
                <a:moveTo>
                  <a:pt x="88" y="20"/>
                </a:moveTo>
                <a:cubicBezTo>
                  <a:pt x="84" y="17"/>
                  <a:pt x="82" y="15"/>
                  <a:pt x="81" y="18"/>
                </a:cubicBezTo>
                <a:cubicBezTo>
                  <a:pt x="80" y="21"/>
                  <a:pt x="87" y="20"/>
                  <a:pt x="88" y="20"/>
                </a:cubicBezTo>
                <a:cubicBezTo>
                  <a:pt x="88" y="20"/>
                  <a:pt x="88" y="20"/>
                  <a:pt x="88" y="20"/>
                </a:cubicBezTo>
                <a:close/>
                <a:moveTo>
                  <a:pt x="111" y="76"/>
                </a:moveTo>
                <a:cubicBezTo>
                  <a:pt x="111" y="76"/>
                  <a:pt x="111" y="76"/>
                  <a:pt x="111" y="76"/>
                </a:cubicBezTo>
                <a:cubicBezTo>
                  <a:pt x="111" y="78"/>
                  <a:pt x="112" y="79"/>
                  <a:pt x="113" y="81"/>
                </a:cubicBezTo>
                <a:cubicBezTo>
                  <a:pt x="113" y="82"/>
                  <a:pt x="113" y="82"/>
                  <a:pt x="113" y="83"/>
                </a:cubicBezTo>
                <a:cubicBezTo>
                  <a:pt x="112" y="81"/>
                  <a:pt x="111" y="80"/>
                  <a:pt x="110" y="79"/>
                </a:cubicBezTo>
                <a:cubicBezTo>
                  <a:pt x="111" y="78"/>
                  <a:pt x="111" y="77"/>
                  <a:pt x="111" y="76"/>
                </a:cubicBezTo>
                <a:close/>
                <a:moveTo>
                  <a:pt x="118" y="87"/>
                </a:moveTo>
                <a:cubicBezTo>
                  <a:pt x="118" y="87"/>
                  <a:pt x="118" y="87"/>
                  <a:pt x="118" y="87"/>
                </a:cubicBezTo>
                <a:cubicBezTo>
                  <a:pt x="119" y="87"/>
                  <a:pt x="119" y="88"/>
                  <a:pt x="120" y="89"/>
                </a:cubicBezTo>
                <a:cubicBezTo>
                  <a:pt x="120" y="89"/>
                  <a:pt x="120" y="89"/>
                  <a:pt x="120" y="89"/>
                </a:cubicBezTo>
                <a:cubicBezTo>
                  <a:pt x="119" y="89"/>
                  <a:pt x="118" y="88"/>
                  <a:pt x="118" y="88"/>
                </a:cubicBezTo>
                <a:cubicBezTo>
                  <a:pt x="118" y="87"/>
                  <a:pt x="118" y="87"/>
                  <a:pt x="118" y="87"/>
                </a:cubicBezTo>
                <a:close/>
                <a:moveTo>
                  <a:pt x="121" y="89"/>
                </a:moveTo>
                <a:cubicBezTo>
                  <a:pt x="121" y="89"/>
                  <a:pt x="121" y="89"/>
                  <a:pt x="121" y="89"/>
                </a:cubicBezTo>
                <a:cubicBezTo>
                  <a:pt x="122" y="90"/>
                  <a:pt x="123" y="91"/>
                  <a:pt x="124" y="91"/>
                </a:cubicBezTo>
                <a:cubicBezTo>
                  <a:pt x="123" y="91"/>
                  <a:pt x="122" y="90"/>
                  <a:pt x="121" y="90"/>
                </a:cubicBezTo>
                <a:cubicBezTo>
                  <a:pt x="121" y="90"/>
                  <a:pt x="121" y="90"/>
                  <a:pt x="121" y="89"/>
                </a:cubicBezTo>
                <a:close/>
                <a:moveTo>
                  <a:pt x="105" y="95"/>
                </a:moveTo>
                <a:cubicBezTo>
                  <a:pt x="105" y="95"/>
                  <a:pt x="105" y="95"/>
                  <a:pt x="105" y="95"/>
                </a:cubicBezTo>
                <a:cubicBezTo>
                  <a:pt x="105" y="96"/>
                  <a:pt x="106" y="96"/>
                  <a:pt x="106" y="97"/>
                </a:cubicBezTo>
                <a:cubicBezTo>
                  <a:pt x="103" y="101"/>
                  <a:pt x="100" y="105"/>
                  <a:pt x="96" y="108"/>
                </a:cubicBezTo>
                <a:cubicBezTo>
                  <a:pt x="100" y="104"/>
                  <a:pt x="103" y="99"/>
                  <a:pt x="105" y="95"/>
                </a:cubicBezTo>
                <a:close/>
                <a:moveTo>
                  <a:pt x="111" y="101"/>
                </a:moveTo>
                <a:cubicBezTo>
                  <a:pt x="111" y="101"/>
                  <a:pt x="111" y="101"/>
                  <a:pt x="111" y="101"/>
                </a:cubicBezTo>
                <a:cubicBezTo>
                  <a:pt x="111" y="102"/>
                  <a:pt x="111" y="102"/>
                  <a:pt x="112" y="102"/>
                </a:cubicBezTo>
                <a:cubicBezTo>
                  <a:pt x="109" y="105"/>
                  <a:pt x="107" y="107"/>
                  <a:pt x="104" y="109"/>
                </a:cubicBezTo>
                <a:cubicBezTo>
                  <a:pt x="107" y="106"/>
                  <a:pt x="109" y="104"/>
                  <a:pt x="111" y="101"/>
                </a:cubicBezTo>
                <a:close/>
                <a:moveTo>
                  <a:pt x="119" y="100"/>
                </a:moveTo>
                <a:cubicBezTo>
                  <a:pt x="119" y="100"/>
                  <a:pt x="119" y="100"/>
                  <a:pt x="119" y="100"/>
                </a:cubicBezTo>
                <a:cubicBezTo>
                  <a:pt x="119" y="99"/>
                  <a:pt x="119" y="99"/>
                  <a:pt x="119" y="99"/>
                </a:cubicBezTo>
                <a:cubicBezTo>
                  <a:pt x="120" y="99"/>
                  <a:pt x="120" y="100"/>
                  <a:pt x="121" y="100"/>
                </a:cubicBezTo>
                <a:cubicBezTo>
                  <a:pt x="120" y="100"/>
                  <a:pt x="120" y="100"/>
                  <a:pt x="119" y="100"/>
                </a:cubicBezTo>
                <a:close/>
                <a:moveTo>
                  <a:pt x="116" y="96"/>
                </a:moveTo>
                <a:cubicBezTo>
                  <a:pt x="116" y="96"/>
                  <a:pt x="116" y="96"/>
                  <a:pt x="116" y="96"/>
                </a:cubicBezTo>
                <a:cubicBezTo>
                  <a:pt x="116" y="97"/>
                  <a:pt x="116" y="97"/>
                  <a:pt x="115" y="97"/>
                </a:cubicBezTo>
                <a:cubicBezTo>
                  <a:pt x="115" y="97"/>
                  <a:pt x="114" y="97"/>
                  <a:pt x="114" y="96"/>
                </a:cubicBezTo>
                <a:cubicBezTo>
                  <a:pt x="114" y="96"/>
                  <a:pt x="114" y="95"/>
                  <a:pt x="115" y="95"/>
                </a:cubicBezTo>
                <a:cubicBezTo>
                  <a:pt x="115" y="95"/>
                  <a:pt x="116" y="96"/>
                  <a:pt x="116" y="96"/>
                </a:cubicBezTo>
                <a:close/>
                <a:moveTo>
                  <a:pt x="110" y="90"/>
                </a:moveTo>
                <a:cubicBezTo>
                  <a:pt x="110" y="90"/>
                  <a:pt x="110" y="90"/>
                  <a:pt x="110" y="90"/>
                </a:cubicBezTo>
                <a:cubicBezTo>
                  <a:pt x="110" y="90"/>
                  <a:pt x="110" y="91"/>
                  <a:pt x="109" y="91"/>
                </a:cubicBezTo>
                <a:cubicBezTo>
                  <a:pt x="109" y="91"/>
                  <a:pt x="108" y="90"/>
                  <a:pt x="108" y="89"/>
                </a:cubicBezTo>
                <a:cubicBezTo>
                  <a:pt x="108" y="89"/>
                  <a:pt x="108" y="88"/>
                  <a:pt x="108" y="88"/>
                </a:cubicBezTo>
                <a:cubicBezTo>
                  <a:pt x="109" y="88"/>
                  <a:pt x="110" y="89"/>
                  <a:pt x="110" y="90"/>
                </a:cubicBezTo>
                <a:close/>
                <a:moveTo>
                  <a:pt x="59" y="127"/>
                </a:moveTo>
                <a:cubicBezTo>
                  <a:pt x="59" y="127"/>
                  <a:pt x="59" y="127"/>
                  <a:pt x="59" y="127"/>
                </a:cubicBezTo>
                <a:cubicBezTo>
                  <a:pt x="59" y="127"/>
                  <a:pt x="58" y="128"/>
                  <a:pt x="57" y="127"/>
                </a:cubicBezTo>
                <a:cubicBezTo>
                  <a:pt x="57" y="127"/>
                  <a:pt x="56" y="126"/>
                  <a:pt x="55" y="125"/>
                </a:cubicBezTo>
                <a:cubicBezTo>
                  <a:pt x="53" y="124"/>
                  <a:pt x="54" y="122"/>
                  <a:pt x="56" y="124"/>
                </a:cubicBezTo>
                <a:cubicBezTo>
                  <a:pt x="57" y="124"/>
                  <a:pt x="59" y="126"/>
                  <a:pt x="59" y="127"/>
                </a:cubicBezTo>
                <a:close/>
                <a:moveTo>
                  <a:pt x="56" y="132"/>
                </a:moveTo>
                <a:cubicBezTo>
                  <a:pt x="56" y="132"/>
                  <a:pt x="56" y="132"/>
                  <a:pt x="56" y="132"/>
                </a:cubicBezTo>
                <a:cubicBezTo>
                  <a:pt x="56" y="132"/>
                  <a:pt x="49" y="133"/>
                  <a:pt x="51" y="131"/>
                </a:cubicBezTo>
                <a:cubicBezTo>
                  <a:pt x="52" y="130"/>
                  <a:pt x="57" y="128"/>
                  <a:pt x="58" y="130"/>
                </a:cubicBezTo>
                <a:cubicBezTo>
                  <a:pt x="59" y="131"/>
                  <a:pt x="57" y="132"/>
                  <a:pt x="56" y="132"/>
                </a:cubicBezTo>
                <a:close/>
                <a:moveTo>
                  <a:pt x="64" y="120"/>
                </a:moveTo>
                <a:cubicBezTo>
                  <a:pt x="64" y="120"/>
                  <a:pt x="64" y="120"/>
                  <a:pt x="64" y="120"/>
                </a:cubicBezTo>
                <a:cubicBezTo>
                  <a:pt x="74" y="123"/>
                  <a:pt x="82" y="127"/>
                  <a:pt x="81" y="130"/>
                </a:cubicBezTo>
                <a:cubicBezTo>
                  <a:pt x="81" y="132"/>
                  <a:pt x="75" y="133"/>
                  <a:pt x="67" y="132"/>
                </a:cubicBezTo>
                <a:cubicBezTo>
                  <a:pt x="67" y="131"/>
                  <a:pt x="66" y="131"/>
                  <a:pt x="66" y="130"/>
                </a:cubicBezTo>
                <a:cubicBezTo>
                  <a:pt x="62" y="130"/>
                  <a:pt x="69" y="130"/>
                  <a:pt x="70" y="129"/>
                </a:cubicBezTo>
                <a:cubicBezTo>
                  <a:pt x="74" y="127"/>
                  <a:pt x="71" y="124"/>
                  <a:pt x="67" y="125"/>
                </a:cubicBezTo>
                <a:cubicBezTo>
                  <a:pt x="66" y="125"/>
                  <a:pt x="62" y="125"/>
                  <a:pt x="62" y="124"/>
                </a:cubicBezTo>
                <a:cubicBezTo>
                  <a:pt x="62" y="123"/>
                  <a:pt x="62" y="121"/>
                  <a:pt x="64" y="120"/>
                </a:cubicBezTo>
                <a:close/>
                <a:moveTo>
                  <a:pt x="51" y="128"/>
                </a:moveTo>
                <a:cubicBezTo>
                  <a:pt x="51" y="128"/>
                  <a:pt x="51" y="128"/>
                  <a:pt x="51" y="128"/>
                </a:cubicBezTo>
                <a:cubicBezTo>
                  <a:pt x="44" y="126"/>
                  <a:pt x="39" y="123"/>
                  <a:pt x="40" y="120"/>
                </a:cubicBezTo>
                <a:cubicBezTo>
                  <a:pt x="41" y="117"/>
                  <a:pt x="50" y="117"/>
                  <a:pt x="61" y="119"/>
                </a:cubicBezTo>
                <a:cubicBezTo>
                  <a:pt x="61" y="120"/>
                  <a:pt x="61" y="120"/>
                  <a:pt x="61" y="120"/>
                </a:cubicBezTo>
                <a:cubicBezTo>
                  <a:pt x="61" y="120"/>
                  <a:pt x="61" y="120"/>
                  <a:pt x="61" y="120"/>
                </a:cubicBezTo>
                <a:cubicBezTo>
                  <a:pt x="61" y="121"/>
                  <a:pt x="61" y="123"/>
                  <a:pt x="61" y="123"/>
                </a:cubicBezTo>
                <a:cubicBezTo>
                  <a:pt x="58" y="125"/>
                  <a:pt x="56" y="120"/>
                  <a:pt x="53" y="121"/>
                </a:cubicBezTo>
                <a:cubicBezTo>
                  <a:pt x="51" y="121"/>
                  <a:pt x="51" y="125"/>
                  <a:pt x="52" y="126"/>
                </a:cubicBezTo>
                <a:cubicBezTo>
                  <a:pt x="55" y="128"/>
                  <a:pt x="54" y="127"/>
                  <a:pt x="53" y="128"/>
                </a:cubicBezTo>
                <a:cubicBezTo>
                  <a:pt x="52" y="128"/>
                  <a:pt x="52" y="128"/>
                  <a:pt x="51" y="128"/>
                </a:cubicBezTo>
                <a:close/>
                <a:moveTo>
                  <a:pt x="33" y="59"/>
                </a:moveTo>
                <a:cubicBezTo>
                  <a:pt x="33" y="59"/>
                  <a:pt x="33" y="59"/>
                  <a:pt x="33" y="59"/>
                </a:cubicBezTo>
                <a:cubicBezTo>
                  <a:pt x="32" y="61"/>
                  <a:pt x="29" y="73"/>
                  <a:pt x="32" y="86"/>
                </a:cubicBezTo>
                <a:cubicBezTo>
                  <a:pt x="28" y="84"/>
                  <a:pt x="29" y="63"/>
                  <a:pt x="33" y="59"/>
                </a:cubicBezTo>
                <a:close/>
                <a:moveTo>
                  <a:pt x="64" y="88"/>
                </a:moveTo>
                <a:cubicBezTo>
                  <a:pt x="64" y="88"/>
                  <a:pt x="64" y="88"/>
                  <a:pt x="64" y="88"/>
                </a:cubicBezTo>
                <a:cubicBezTo>
                  <a:pt x="64" y="91"/>
                  <a:pt x="63" y="93"/>
                  <a:pt x="64" y="96"/>
                </a:cubicBezTo>
                <a:cubicBezTo>
                  <a:pt x="63" y="94"/>
                  <a:pt x="59" y="87"/>
                  <a:pt x="64" y="88"/>
                </a:cubicBezTo>
                <a:close/>
                <a:moveTo>
                  <a:pt x="67" y="163"/>
                </a:moveTo>
                <a:cubicBezTo>
                  <a:pt x="67" y="163"/>
                  <a:pt x="67" y="163"/>
                  <a:pt x="67" y="163"/>
                </a:cubicBezTo>
                <a:cubicBezTo>
                  <a:pt x="70" y="174"/>
                  <a:pt x="76" y="182"/>
                  <a:pt x="80" y="190"/>
                </a:cubicBezTo>
                <a:cubicBezTo>
                  <a:pt x="80" y="190"/>
                  <a:pt x="80" y="190"/>
                  <a:pt x="79" y="190"/>
                </a:cubicBezTo>
                <a:cubicBezTo>
                  <a:pt x="74" y="182"/>
                  <a:pt x="68" y="173"/>
                  <a:pt x="67" y="163"/>
                </a:cubicBezTo>
                <a:close/>
                <a:moveTo>
                  <a:pt x="77" y="177"/>
                </a:moveTo>
                <a:cubicBezTo>
                  <a:pt x="77" y="177"/>
                  <a:pt x="77" y="177"/>
                  <a:pt x="77" y="177"/>
                </a:cubicBezTo>
                <a:cubicBezTo>
                  <a:pt x="81" y="186"/>
                  <a:pt x="80" y="182"/>
                  <a:pt x="84" y="190"/>
                </a:cubicBezTo>
                <a:cubicBezTo>
                  <a:pt x="84" y="190"/>
                  <a:pt x="83" y="190"/>
                  <a:pt x="83" y="190"/>
                </a:cubicBezTo>
                <a:cubicBezTo>
                  <a:pt x="79" y="183"/>
                  <a:pt x="78" y="184"/>
                  <a:pt x="77" y="177"/>
                </a:cubicBezTo>
                <a:close/>
                <a:moveTo>
                  <a:pt x="75" y="177"/>
                </a:moveTo>
                <a:cubicBezTo>
                  <a:pt x="75" y="177"/>
                  <a:pt x="75" y="177"/>
                  <a:pt x="75" y="177"/>
                </a:cubicBezTo>
                <a:cubicBezTo>
                  <a:pt x="72" y="173"/>
                  <a:pt x="70" y="168"/>
                  <a:pt x="70" y="164"/>
                </a:cubicBezTo>
                <a:cubicBezTo>
                  <a:pt x="72" y="168"/>
                  <a:pt x="73" y="173"/>
                  <a:pt x="75" y="177"/>
                </a:cubicBezTo>
                <a:close/>
                <a:moveTo>
                  <a:pt x="98" y="173"/>
                </a:moveTo>
                <a:cubicBezTo>
                  <a:pt x="98" y="173"/>
                  <a:pt x="98" y="173"/>
                  <a:pt x="98" y="173"/>
                </a:cubicBezTo>
                <a:cubicBezTo>
                  <a:pt x="94" y="173"/>
                  <a:pt x="83" y="169"/>
                  <a:pt x="79" y="166"/>
                </a:cubicBezTo>
                <a:cubicBezTo>
                  <a:pt x="83" y="171"/>
                  <a:pt x="93" y="172"/>
                  <a:pt x="97" y="175"/>
                </a:cubicBezTo>
                <a:cubicBezTo>
                  <a:pt x="93" y="175"/>
                  <a:pt x="80" y="170"/>
                  <a:pt x="79" y="168"/>
                </a:cubicBezTo>
                <a:cubicBezTo>
                  <a:pt x="79" y="168"/>
                  <a:pt x="79" y="167"/>
                  <a:pt x="78" y="166"/>
                </a:cubicBezTo>
                <a:cubicBezTo>
                  <a:pt x="78" y="165"/>
                  <a:pt x="77" y="165"/>
                  <a:pt x="77" y="164"/>
                </a:cubicBezTo>
                <a:cubicBezTo>
                  <a:pt x="77" y="165"/>
                  <a:pt x="75" y="162"/>
                  <a:pt x="76" y="162"/>
                </a:cubicBezTo>
                <a:cubicBezTo>
                  <a:pt x="80" y="168"/>
                  <a:pt x="92" y="170"/>
                  <a:pt x="98" y="173"/>
                </a:cubicBezTo>
                <a:close/>
                <a:moveTo>
                  <a:pt x="79" y="166"/>
                </a:moveTo>
                <a:cubicBezTo>
                  <a:pt x="79" y="166"/>
                  <a:pt x="79" y="166"/>
                  <a:pt x="79" y="166"/>
                </a:cubicBezTo>
                <a:cubicBezTo>
                  <a:pt x="79" y="166"/>
                  <a:pt x="79" y="166"/>
                  <a:pt x="78" y="166"/>
                </a:cubicBezTo>
                <a:cubicBezTo>
                  <a:pt x="78" y="166"/>
                  <a:pt x="78" y="166"/>
                  <a:pt x="78" y="166"/>
                </a:cubicBezTo>
                <a:cubicBezTo>
                  <a:pt x="78" y="166"/>
                  <a:pt x="79" y="166"/>
                  <a:pt x="79" y="166"/>
                </a:cubicBezTo>
                <a:close/>
                <a:moveTo>
                  <a:pt x="94" y="181"/>
                </a:moveTo>
                <a:cubicBezTo>
                  <a:pt x="94" y="181"/>
                  <a:pt x="94" y="181"/>
                  <a:pt x="94" y="181"/>
                </a:cubicBezTo>
                <a:cubicBezTo>
                  <a:pt x="90" y="180"/>
                  <a:pt x="84" y="179"/>
                  <a:pt x="83" y="177"/>
                </a:cubicBezTo>
                <a:cubicBezTo>
                  <a:pt x="83" y="177"/>
                  <a:pt x="81" y="175"/>
                  <a:pt x="82" y="175"/>
                </a:cubicBezTo>
                <a:cubicBezTo>
                  <a:pt x="87" y="179"/>
                  <a:pt x="90" y="178"/>
                  <a:pt x="94" y="181"/>
                </a:cubicBezTo>
                <a:close/>
                <a:moveTo>
                  <a:pt x="93" y="177"/>
                </a:moveTo>
                <a:cubicBezTo>
                  <a:pt x="93" y="177"/>
                  <a:pt x="93" y="177"/>
                  <a:pt x="93" y="177"/>
                </a:cubicBezTo>
                <a:cubicBezTo>
                  <a:pt x="90" y="177"/>
                  <a:pt x="80" y="175"/>
                  <a:pt x="80" y="172"/>
                </a:cubicBezTo>
                <a:cubicBezTo>
                  <a:pt x="80" y="172"/>
                  <a:pt x="79" y="172"/>
                  <a:pt x="80" y="170"/>
                </a:cubicBezTo>
                <a:cubicBezTo>
                  <a:pt x="82" y="175"/>
                  <a:pt x="90" y="175"/>
                  <a:pt x="93" y="177"/>
                </a:cubicBezTo>
                <a:close/>
                <a:moveTo>
                  <a:pt x="68" y="159"/>
                </a:moveTo>
                <a:cubicBezTo>
                  <a:pt x="68" y="159"/>
                  <a:pt x="68" y="159"/>
                  <a:pt x="68" y="159"/>
                </a:cubicBezTo>
                <a:cubicBezTo>
                  <a:pt x="66" y="154"/>
                  <a:pt x="63" y="149"/>
                  <a:pt x="64" y="144"/>
                </a:cubicBezTo>
                <a:cubicBezTo>
                  <a:pt x="64" y="149"/>
                  <a:pt x="68" y="154"/>
                  <a:pt x="68" y="159"/>
                </a:cubicBezTo>
                <a:close/>
                <a:moveTo>
                  <a:pt x="170" y="115"/>
                </a:moveTo>
                <a:cubicBezTo>
                  <a:pt x="170" y="115"/>
                  <a:pt x="170" y="117"/>
                  <a:pt x="168" y="117"/>
                </a:cubicBezTo>
                <a:cubicBezTo>
                  <a:pt x="168" y="117"/>
                  <a:pt x="166" y="117"/>
                  <a:pt x="166" y="117"/>
                </a:cubicBezTo>
                <a:cubicBezTo>
                  <a:pt x="163" y="117"/>
                  <a:pt x="163" y="115"/>
                  <a:pt x="165" y="115"/>
                </a:cubicBezTo>
                <a:cubicBezTo>
                  <a:pt x="166" y="114"/>
                  <a:pt x="169" y="114"/>
                  <a:pt x="170" y="115"/>
                </a:cubicBezTo>
                <a:cubicBezTo>
                  <a:pt x="170" y="115"/>
                  <a:pt x="170" y="115"/>
                  <a:pt x="170" y="115"/>
                </a:cubicBezTo>
                <a:close/>
                <a:moveTo>
                  <a:pt x="171" y="121"/>
                </a:moveTo>
                <a:cubicBezTo>
                  <a:pt x="171" y="121"/>
                  <a:pt x="171" y="121"/>
                  <a:pt x="171" y="121"/>
                </a:cubicBezTo>
                <a:cubicBezTo>
                  <a:pt x="171" y="122"/>
                  <a:pt x="167" y="127"/>
                  <a:pt x="167" y="124"/>
                </a:cubicBezTo>
                <a:cubicBezTo>
                  <a:pt x="166" y="122"/>
                  <a:pt x="169" y="118"/>
                  <a:pt x="171" y="118"/>
                </a:cubicBezTo>
                <a:cubicBezTo>
                  <a:pt x="172" y="119"/>
                  <a:pt x="172" y="121"/>
                  <a:pt x="171" y="121"/>
                </a:cubicBezTo>
                <a:close/>
                <a:moveTo>
                  <a:pt x="168" y="106"/>
                </a:moveTo>
                <a:cubicBezTo>
                  <a:pt x="168" y="106"/>
                  <a:pt x="168" y="106"/>
                  <a:pt x="168" y="106"/>
                </a:cubicBezTo>
                <a:cubicBezTo>
                  <a:pt x="167" y="108"/>
                  <a:pt x="169" y="110"/>
                  <a:pt x="170" y="111"/>
                </a:cubicBezTo>
                <a:cubicBezTo>
                  <a:pt x="170" y="112"/>
                  <a:pt x="173" y="109"/>
                  <a:pt x="174" y="108"/>
                </a:cubicBezTo>
                <a:cubicBezTo>
                  <a:pt x="176" y="105"/>
                  <a:pt x="180" y="105"/>
                  <a:pt x="179" y="109"/>
                </a:cubicBezTo>
                <a:cubicBezTo>
                  <a:pt x="179" y="111"/>
                  <a:pt x="174" y="115"/>
                  <a:pt x="177" y="114"/>
                </a:cubicBezTo>
                <a:cubicBezTo>
                  <a:pt x="178" y="113"/>
                  <a:pt x="178" y="113"/>
                  <a:pt x="179" y="114"/>
                </a:cubicBezTo>
                <a:cubicBezTo>
                  <a:pt x="185" y="109"/>
                  <a:pt x="189" y="104"/>
                  <a:pt x="188" y="102"/>
                </a:cubicBezTo>
                <a:cubicBezTo>
                  <a:pt x="186" y="99"/>
                  <a:pt x="177" y="102"/>
                  <a:pt x="168" y="106"/>
                </a:cubicBezTo>
                <a:close/>
                <a:moveTo>
                  <a:pt x="179" y="115"/>
                </a:moveTo>
                <a:cubicBezTo>
                  <a:pt x="179" y="115"/>
                  <a:pt x="179" y="115"/>
                  <a:pt x="179" y="115"/>
                </a:cubicBezTo>
                <a:cubicBezTo>
                  <a:pt x="186" y="110"/>
                  <a:pt x="190" y="104"/>
                  <a:pt x="189" y="102"/>
                </a:cubicBezTo>
                <a:cubicBezTo>
                  <a:pt x="187" y="98"/>
                  <a:pt x="176" y="101"/>
                  <a:pt x="165" y="107"/>
                </a:cubicBezTo>
                <a:cubicBezTo>
                  <a:pt x="155" y="113"/>
                  <a:pt x="148" y="120"/>
                  <a:pt x="150" y="124"/>
                </a:cubicBezTo>
                <a:cubicBezTo>
                  <a:pt x="152" y="126"/>
                  <a:pt x="157" y="126"/>
                  <a:pt x="164" y="123"/>
                </a:cubicBezTo>
                <a:cubicBezTo>
                  <a:pt x="164" y="123"/>
                  <a:pt x="164" y="124"/>
                  <a:pt x="164" y="124"/>
                </a:cubicBezTo>
                <a:cubicBezTo>
                  <a:pt x="166" y="129"/>
                  <a:pt x="170" y="125"/>
                  <a:pt x="173" y="123"/>
                </a:cubicBezTo>
                <a:cubicBezTo>
                  <a:pt x="173" y="124"/>
                  <a:pt x="174" y="127"/>
                  <a:pt x="172" y="128"/>
                </a:cubicBezTo>
                <a:cubicBezTo>
                  <a:pt x="170" y="134"/>
                  <a:pt x="173" y="135"/>
                  <a:pt x="175" y="136"/>
                </a:cubicBezTo>
                <a:cubicBezTo>
                  <a:pt x="176" y="143"/>
                  <a:pt x="192" y="151"/>
                  <a:pt x="200" y="149"/>
                </a:cubicBezTo>
                <a:cubicBezTo>
                  <a:pt x="201" y="151"/>
                  <a:pt x="215" y="160"/>
                  <a:pt x="230" y="158"/>
                </a:cubicBezTo>
                <a:cubicBezTo>
                  <a:pt x="232" y="154"/>
                  <a:pt x="238" y="148"/>
                  <a:pt x="241" y="147"/>
                </a:cubicBezTo>
                <a:cubicBezTo>
                  <a:pt x="239" y="146"/>
                  <a:pt x="227" y="144"/>
                  <a:pt x="226" y="142"/>
                </a:cubicBezTo>
                <a:cubicBezTo>
                  <a:pt x="224" y="141"/>
                  <a:pt x="230" y="140"/>
                  <a:pt x="235" y="136"/>
                </a:cubicBezTo>
                <a:cubicBezTo>
                  <a:pt x="232" y="126"/>
                  <a:pt x="234" y="126"/>
                  <a:pt x="233" y="120"/>
                </a:cubicBezTo>
                <a:cubicBezTo>
                  <a:pt x="229" y="120"/>
                  <a:pt x="212" y="138"/>
                  <a:pt x="192" y="126"/>
                </a:cubicBezTo>
                <a:cubicBezTo>
                  <a:pt x="191" y="124"/>
                  <a:pt x="189" y="119"/>
                  <a:pt x="187" y="120"/>
                </a:cubicBezTo>
                <a:cubicBezTo>
                  <a:pt x="184" y="120"/>
                  <a:pt x="181" y="122"/>
                  <a:pt x="180" y="119"/>
                </a:cubicBezTo>
                <a:cubicBezTo>
                  <a:pt x="180" y="119"/>
                  <a:pt x="179" y="120"/>
                  <a:pt x="179" y="120"/>
                </a:cubicBezTo>
                <a:cubicBezTo>
                  <a:pt x="179" y="119"/>
                  <a:pt x="180" y="119"/>
                  <a:pt x="180" y="118"/>
                </a:cubicBezTo>
                <a:cubicBezTo>
                  <a:pt x="180" y="117"/>
                  <a:pt x="180" y="116"/>
                  <a:pt x="179" y="115"/>
                </a:cubicBezTo>
                <a:close/>
                <a:moveTo>
                  <a:pt x="165" y="122"/>
                </a:moveTo>
                <a:cubicBezTo>
                  <a:pt x="165" y="122"/>
                  <a:pt x="165" y="122"/>
                  <a:pt x="165" y="122"/>
                </a:cubicBezTo>
                <a:cubicBezTo>
                  <a:pt x="165" y="121"/>
                  <a:pt x="166" y="121"/>
                  <a:pt x="166" y="121"/>
                </a:cubicBezTo>
                <a:cubicBezTo>
                  <a:pt x="166" y="119"/>
                  <a:pt x="167" y="119"/>
                  <a:pt x="164" y="119"/>
                </a:cubicBezTo>
                <a:cubicBezTo>
                  <a:pt x="163" y="120"/>
                  <a:pt x="160" y="116"/>
                  <a:pt x="161" y="115"/>
                </a:cubicBezTo>
                <a:cubicBezTo>
                  <a:pt x="163" y="112"/>
                  <a:pt x="168" y="115"/>
                  <a:pt x="168" y="111"/>
                </a:cubicBezTo>
                <a:cubicBezTo>
                  <a:pt x="169" y="110"/>
                  <a:pt x="167" y="109"/>
                  <a:pt x="166" y="108"/>
                </a:cubicBezTo>
                <a:cubicBezTo>
                  <a:pt x="166" y="108"/>
                  <a:pt x="166" y="108"/>
                  <a:pt x="166" y="108"/>
                </a:cubicBezTo>
                <a:cubicBezTo>
                  <a:pt x="166" y="108"/>
                  <a:pt x="166" y="108"/>
                  <a:pt x="166" y="108"/>
                </a:cubicBezTo>
                <a:cubicBezTo>
                  <a:pt x="156" y="113"/>
                  <a:pt x="149" y="120"/>
                  <a:pt x="151" y="123"/>
                </a:cubicBezTo>
                <a:cubicBezTo>
                  <a:pt x="152" y="125"/>
                  <a:pt x="158" y="125"/>
                  <a:pt x="165" y="122"/>
                </a:cubicBezTo>
                <a:close/>
                <a:moveTo>
                  <a:pt x="141" y="22"/>
                </a:moveTo>
                <a:cubicBezTo>
                  <a:pt x="141" y="22"/>
                  <a:pt x="141" y="22"/>
                  <a:pt x="141" y="22"/>
                </a:cubicBezTo>
                <a:cubicBezTo>
                  <a:pt x="139" y="22"/>
                  <a:pt x="135" y="25"/>
                  <a:pt x="132" y="26"/>
                </a:cubicBezTo>
                <a:cubicBezTo>
                  <a:pt x="125" y="28"/>
                  <a:pt x="120" y="32"/>
                  <a:pt x="114" y="36"/>
                </a:cubicBezTo>
                <a:cubicBezTo>
                  <a:pt x="113" y="37"/>
                  <a:pt x="116" y="34"/>
                  <a:pt x="117" y="33"/>
                </a:cubicBezTo>
                <a:cubicBezTo>
                  <a:pt x="122" y="30"/>
                  <a:pt x="126" y="26"/>
                  <a:pt x="133" y="25"/>
                </a:cubicBezTo>
                <a:cubicBezTo>
                  <a:pt x="134" y="24"/>
                  <a:pt x="140" y="22"/>
                  <a:pt x="141" y="22"/>
                </a:cubicBezTo>
                <a:close/>
                <a:moveTo>
                  <a:pt x="146" y="80"/>
                </a:moveTo>
                <a:cubicBezTo>
                  <a:pt x="147" y="82"/>
                  <a:pt x="148" y="84"/>
                  <a:pt x="151" y="86"/>
                </a:cubicBezTo>
                <a:cubicBezTo>
                  <a:pt x="149" y="86"/>
                  <a:pt x="141" y="82"/>
                  <a:pt x="146" y="80"/>
                </a:cubicBezTo>
                <a:cubicBezTo>
                  <a:pt x="146" y="80"/>
                  <a:pt x="146" y="80"/>
                  <a:pt x="146" y="80"/>
                </a:cubicBezTo>
                <a:close/>
                <a:moveTo>
                  <a:pt x="177" y="122"/>
                </a:moveTo>
                <a:cubicBezTo>
                  <a:pt x="177" y="122"/>
                  <a:pt x="177" y="122"/>
                  <a:pt x="177" y="122"/>
                </a:cubicBezTo>
                <a:cubicBezTo>
                  <a:pt x="179" y="124"/>
                  <a:pt x="179" y="128"/>
                  <a:pt x="179" y="127"/>
                </a:cubicBezTo>
                <a:cubicBezTo>
                  <a:pt x="178" y="126"/>
                  <a:pt x="177" y="126"/>
                  <a:pt x="176" y="126"/>
                </a:cubicBezTo>
                <a:cubicBezTo>
                  <a:pt x="178" y="124"/>
                  <a:pt x="175" y="122"/>
                  <a:pt x="177" y="122"/>
                </a:cubicBezTo>
                <a:close/>
                <a:moveTo>
                  <a:pt x="276" y="99"/>
                </a:moveTo>
                <a:cubicBezTo>
                  <a:pt x="276" y="99"/>
                  <a:pt x="276" y="99"/>
                  <a:pt x="276" y="99"/>
                </a:cubicBezTo>
                <a:cubicBezTo>
                  <a:pt x="276" y="104"/>
                  <a:pt x="289" y="102"/>
                  <a:pt x="292" y="101"/>
                </a:cubicBezTo>
                <a:cubicBezTo>
                  <a:pt x="301" y="95"/>
                  <a:pt x="298" y="100"/>
                  <a:pt x="289" y="100"/>
                </a:cubicBezTo>
                <a:cubicBezTo>
                  <a:pt x="285" y="101"/>
                  <a:pt x="279" y="103"/>
                  <a:pt x="276" y="99"/>
                </a:cubicBezTo>
                <a:close/>
                <a:moveTo>
                  <a:pt x="231" y="60"/>
                </a:moveTo>
                <a:cubicBezTo>
                  <a:pt x="231" y="60"/>
                  <a:pt x="231" y="60"/>
                  <a:pt x="231" y="60"/>
                </a:cubicBezTo>
                <a:cubicBezTo>
                  <a:pt x="232" y="62"/>
                  <a:pt x="233" y="65"/>
                  <a:pt x="232" y="69"/>
                </a:cubicBezTo>
                <a:cubicBezTo>
                  <a:pt x="232" y="70"/>
                  <a:pt x="232" y="70"/>
                  <a:pt x="232" y="70"/>
                </a:cubicBezTo>
                <a:cubicBezTo>
                  <a:pt x="231" y="74"/>
                  <a:pt x="236" y="61"/>
                  <a:pt x="231" y="60"/>
                </a:cubicBezTo>
                <a:close/>
                <a:moveTo>
                  <a:pt x="275" y="116"/>
                </a:moveTo>
                <a:cubicBezTo>
                  <a:pt x="275" y="116"/>
                  <a:pt x="275" y="116"/>
                  <a:pt x="275" y="116"/>
                </a:cubicBezTo>
                <a:cubicBezTo>
                  <a:pt x="278" y="117"/>
                  <a:pt x="262" y="113"/>
                  <a:pt x="258" y="108"/>
                </a:cubicBezTo>
                <a:cubicBezTo>
                  <a:pt x="261" y="113"/>
                  <a:pt x="267" y="116"/>
                  <a:pt x="275" y="116"/>
                </a:cubicBezTo>
                <a:close/>
              </a:path>
            </a:pathLst>
          </a:custGeom>
          <a:solidFill>
            <a:srgbClr val="C10009"/>
          </a:solidFill>
          <a:ln w="9525">
            <a:noFill/>
          </a:ln>
        </p:spPr>
        <p:txBody>
          <a:bodyPr/>
          <a:p>
            <a:endParaRPr lang="zh-CN" altLang="en-US"/>
          </a:p>
        </p:txBody>
      </p:sp>
      <p:sp>
        <p:nvSpPr>
          <p:cNvPr id="5124" name="KSO_GT1"/>
          <p:cNvSpPr/>
          <p:nvPr/>
        </p:nvSpPr>
        <p:spPr>
          <a:xfrm>
            <a:off x="3419475" y="1712913"/>
            <a:ext cx="676275" cy="696912"/>
          </a:xfrm>
          <a:custGeom>
            <a:avLst/>
            <a:gdLst>
              <a:gd name="txL" fmla="*/ 0 w 742"/>
              <a:gd name="txT" fmla="*/ 0 h 718"/>
              <a:gd name="txR" fmla="*/ 742 w 742"/>
              <a:gd name="txB" fmla="*/ 718 h 71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742" h="718">
                <a:moveTo>
                  <a:pt x="256" y="12"/>
                </a:moveTo>
                <a:lnTo>
                  <a:pt x="252" y="8"/>
                </a:lnTo>
                <a:lnTo>
                  <a:pt x="252" y="6"/>
                </a:lnTo>
                <a:lnTo>
                  <a:pt x="250" y="6"/>
                </a:lnTo>
                <a:lnTo>
                  <a:pt x="252" y="8"/>
                </a:lnTo>
                <a:lnTo>
                  <a:pt x="254" y="10"/>
                </a:lnTo>
                <a:lnTo>
                  <a:pt x="256" y="12"/>
                </a:lnTo>
                <a:lnTo>
                  <a:pt x="260" y="16"/>
                </a:lnTo>
                <a:lnTo>
                  <a:pt x="264" y="20"/>
                </a:lnTo>
                <a:lnTo>
                  <a:pt x="268" y="24"/>
                </a:lnTo>
                <a:lnTo>
                  <a:pt x="270" y="28"/>
                </a:lnTo>
                <a:lnTo>
                  <a:pt x="274" y="32"/>
                </a:lnTo>
                <a:lnTo>
                  <a:pt x="278" y="34"/>
                </a:lnTo>
                <a:lnTo>
                  <a:pt x="280" y="36"/>
                </a:lnTo>
                <a:lnTo>
                  <a:pt x="280" y="38"/>
                </a:lnTo>
                <a:lnTo>
                  <a:pt x="282" y="38"/>
                </a:lnTo>
                <a:lnTo>
                  <a:pt x="288" y="48"/>
                </a:lnTo>
                <a:lnTo>
                  <a:pt x="286" y="52"/>
                </a:lnTo>
                <a:lnTo>
                  <a:pt x="278" y="56"/>
                </a:lnTo>
                <a:lnTo>
                  <a:pt x="268" y="58"/>
                </a:lnTo>
                <a:lnTo>
                  <a:pt x="256" y="58"/>
                </a:lnTo>
                <a:lnTo>
                  <a:pt x="246" y="56"/>
                </a:lnTo>
                <a:lnTo>
                  <a:pt x="238" y="54"/>
                </a:lnTo>
                <a:lnTo>
                  <a:pt x="242" y="58"/>
                </a:lnTo>
                <a:lnTo>
                  <a:pt x="246" y="62"/>
                </a:lnTo>
                <a:lnTo>
                  <a:pt x="244" y="64"/>
                </a:lnTo>
                <a:lnTo>
                  <a:pt x="242" y="68"/>
                </a:lnTo>
                <a:lnTo>
                  <a:pt x="238" y="70"/>
                </a:lnTo>
                <a:lnTo>
                  <a:pt x="232" y="72"/>
                </a:lnTo>
                <a:lnTo>
                  <a:pt x="228" y="72"/>
                </a:lnTo>
                <a:lnTo>
                  <a:pt x="222" y="70"/>
                </a:lnTo>
                <a:lnTo>
                  <a:pt x="216" y="68"/>
                </a:lnTo>
                <a:lnTo>
                  <a:pt x="212" y="64"/>
                </a:lnTo>
                <a:lnTo>
                  <a:pt x="206" y="64"/>
                </a:lnTo>
                <a:lnTo>
                  <a:pt x="204" y="68"/>
                </a:lnTo>
                <a:lnTo>
                  <a:pt x="202" y="72"/>
                </a:lnTo>
                <a:lnTo>
                  <a:pt x="200" y="76"/>
                </a:lnTo>
                <a:lnTo>
                  <a:pt x="196" y="78"/>
                </a:lnTo>
                <a:lnTo>
                  <a:pt x="190" y="80"/>
                </a:lnTo>
                <a:lnTo>
                  <a:pt x="196" y="82"/>
                </a:lnTo>
                <a:lnTo>
                  <a:pt x="198" y="86"/>
                </a:lnTo>
                <a:lnTo>
                  <a:pt x="200" y="90"/>
                </a:lnTo>
                <a:lnTo>
                  <a:pt x="200" y="94"/>
                </a:lnTo>
                <a:lnTo>
                  <a:pt x="198" y="98"/>
                </a:lnTo>
                <a:lnTo>
                  <a:pt x="194" y="102"/>
                </a:lnTo>
                <a:lnTo>
                  <a:pt x="186" y="102"/>
                </a:lnTo>
                <a:lnTo>
                  <a:pt x="172" y="100"/>
                </a:lnTo>
                <a:lnTo>
                  <a:pt x="162" y="100"/>
                </a:lnTo>
                <a:lnTo>
                  <a:pt x="164" y="102"/>
                </a:lnTo>
                <a:lnTo>
                  <a:pt x="166" y="106"/>
                </a:lnTo>
                <a:lnTo>
                  <a:pt x="168" y="110"/>
                </a:lnTo>
                <a:lnTo>
                  <a:pt x="154" y="110"/>
                </a:lnTo>
                <a:lnTo>
                  <a:pt x="140" y="110"/>
                </a:lnTo>
                <a:lnTo>
                  <a:pt x="140" y="114"/>
                </a:lnTo>
                <a:lnTo>
                  <a:pt x="142" y="116"/>
                </a:lnTo>
                <a:lnTo>
                  <a:pt x="136" y="118"/>
                </a:lnTo>
                <a:lnTo>
                  <a:pt x="130" y="118"/>
                </a:lnTo>
                <a:lnTo>
                  <a:pt x="124" y="118"/>
                </a:lnTo>
                <a:lnTo>
                  <a:pt x="126" y="122"/>
                </a:lnTo>
                <a:lnTo>
                  <a:pt x="126" y="126"/>
                </a:lnTo>
                <a:lnTo>
                  <a:pt x="126" y="130"/>
                </a:lnTo>
                <a:lnTo>
                  <a:pt x="128" y="134"/>
                </a:lnTo>
                <a:lnTo>
                  <a:pt x="116" y="136"/>
                </a:lnTo>
                <a:lnTo>
                  <a:pt x="106" y="140"/>
                </a:lnTo>
                <a:lnTo>
                  <a:pt x="96" y="144"/>
                </a:lnTo>
                <a:lnTo>
                  <a:pt x="82" y="142"/>
                </a:lnTo>
                <a:lnTo>
                  <a:pt x="88" y="146"/>
                </a:lnTo>
                <a:lnTo>
                  <a:pt x="92" y="148"/>
                </a:lnTo>
                <a:lnTo>
                  <a:pt x="92" y="152"/>
                </a:lnTo>
                <a:lnTo>
                  <a:pt x="92" y="156"/>
                </a:lnTo>
                <a:lnTo>
                  <a:pt x="88" y="160"/>
                </a:lnTo>
                <a:lnTo>
                  <a:pt x="84" y="164"/>
                </a:lnTo>
                <a:lnTo>
                  <a:pt x="78" y="166"/>
                </a:lnTo>
                <a:lnTo>
                  <a:pt x="74" y="168"/>
                </a:lnTo>
                <a:lnTo>
                  <a:pt x="68" y="170"/>
                </a:lnTo>
                <a:lnTo>
                  <a:pt x="62" y="172"/>
                </a:lnTo>
                <a:lnTo>
                  <a:pt x="58" y="172"/>
                </a:lnTo>
                <a:lnTo>
                  <a:pt x="64" y="174"/>
                </a:lnTo>
                <a:lnTo>
                  <a:pt x="68" y="176"/>
                </a:lnTo>
                <a:lnTo>
                  <a:pt x="72" y="180"/>
                </a:lnTo>
                <a:lnTo>
                  <a:pt x="76" y="182"/>
                </a:lnTo>
                <a:lnTo>
                  <a:pt x="78" y="184"/>
                </a:lnTo>
                <a:lnTo>
                  <a:pt x="78" y="190"/>
                </a:lnTo>
                <a:lnTo>
                  <a:pt x="78" y="194"/>
                </a:lnTo>
                <a:lnTo>
                  <a:pt x="76" y="202"/>
                </a:lnTo>
                <a:lnTo>
                  <a:pt x="70" y="204"/>
                </a:lnTo>
                <a:lnTo>
                  <a:pt x="62" y="204"/>
                </a:lnTo>
                <a:lnTo>
                  <a:pt x="54" y="204"/>
                </a:lnTo>
                <a:lnTo>
                  <a:pt x="60" y="214"/>
                </a:lnTo>
                <a:lnTo>
                  <a:pt x="60" y="224"/>
                </a:lnTo>
                <a:lnTo>
                  <a:pt x="56" y="236"/>
                </a:lnTo>
                <a:lnTo>
                  <a:pt x="56" y="248"/>
                </a:lnTo>
                <a:lnTo>
                  <a:pt x="46" y="248"/>
                </a:lnTo>
                <a:lnTo>
                  <a:pt x="34" y="248"/>
                </a:lnTo>
                <a:lnTo>
                  <a:pt x="38" y="250"/>
                </a:lnTo>
                <a:lnTo>
                  <a:pt x="42" y="254"/>
                </a:lnTo>
                <a:lnTo>
                  <a:pt x="44" y="260"/>
                </a:lnTo>
                <a:lnTo>
                  <a:pt x="44" y="268"/>
                </a:lnTo>
                <a:lnTo>
                  <a:pt x="42" y="272"/>
                </a:lnTo>
                <a:lnTo>
                  <a:pt x="38" y="276"/>
                </a:lnTo>
                <a:lnTo>
                  <a:pt x="34" y="278"/>
                </a:lnTo>
                <a:lnTo>
                  <a:pt x="28" y="280"/>
                </a:lnTo>
                <a:lnTo>
                  <a:pt x="24" y="280"/>
                </a:lnTo>
                <a:lnTo>
                  <a:pt x="18" y="282"/>
                </a:lnTo>
                <a:lnTo>
                  <a:pt x="24" y="284"/>
                </a:lnTo>
                <a:lnTo>
                  <a:pt x="26" y="288"/>
                </a:lnTo>
                <a:lnTo>
                  <a:pt x="26" y="292"/>
                </a:lnTo>
                <a:lnTo>
                  <a:pt x="24" y="296"/>
                </a:lnTo>
                <a:lnTo>
                  <a:pt x="18" y="300"/>
                </a:lnTo>
                <a:lnTo>
                  <a:pt x="28" y="302"/>
                </a:lnTo>
                <a:lnTo>
                  <a:pt x="38" y="306"/>
                </a:lnTo>
                <a:lnTo>
                  <a:pt x="38" y="312"/>
                </a:lnTo>
                <a:lnTo>
                  <a:pt x="34" y="316"/>
                </a:lnTo>
                <a:lnTo>
                  <a:pt x="28" y="320"/>
                </a:lnTo>
                <a:lnTo>
                  <a:pt x="24" y="322"/>
                </a:lnTo>
                <a:lnTo>
                  <a:pt x="18" y="326"/>
                </a:lnTo>
                <a:lnTo>
                  <a:pt x="12" y="330"/>
                </a:lnTo>
                <a:lnTo>
                  <a:pt x="8" y="334"/>
                </a:lnTo>
                <a:lnTo>
                  <a:pt x="12" y="336"/>
                </a:lnTo>
                <a:lnTo>
                  <a:pt x="18" y="338"/>
                </a:lnTo>
                <a:lnTo>
                  <a:pt x="22" y="338"/>
                </a:lnTo>
                <a:lnTo>
                  <a:pt x="20" y="342"/>
                </a:lnTo>
                <a:lnTo>
                  <a:pt x="18" y="344"/>
                </a:lnTo>
                <a:lnTo>
                  <a:pt x="14" y="348"/>
                </a:lnTo>
                <a:lnTo>
                  <a:pt x="12" y="350"/>
                </a:lnTo>
                <a:lnTo>
                  <a:pt x="16" y="352"/>
                </a:lnTo>
                <a:lnTo>
                  <a:pt x="22" y="354"/>
                </a:lnTo>
                <a:lnTo>
                  <a:pt x="26" y="356"/>
                </a:lnTo>
                <a:lnTo>
                  <a:pt x="24" y="358"/>
                </a:lnTo>
                <a:lnTo>
                  <a:pt x="22" y="362"/>
                </a:lnTo>
                <a:lnTo>
                  <a:pt x="32" y="364"/>
                </a:lnTo>
                <a:lnTo>
                  <a:pt x="44" y="368"/>
                </a:lnTo>
                <a:lnTo>
                  <a:pt x="22" y="382"/>
                </a:lnTo>
                <a:lnTo>
                  <a:pt x="0" y="394"/>
                </a:lnTo>
                <a:lnTo>
                  <a:pt x="6" y="396"/>
                </a:lnTo>
                <a:lnTo>
                  <a:pt x="14" y="398"/>
                </a:lnTo>
                <a:lnTo>
                  <a:pt x="20" y="402"/>
                </a:lnTo>
                <a:lnTo>
                  <a:pt x="24" y="406"/>
                </a:lnTo>
                <a:lnTo>
                  <a:pt x="22" y="408"/>
                </a:lnTo>
                <a:lnTo>
                  <a:pt x="20" y="410"/>
                </a:lnTo>
                <a:lnTo>
                  <a:pt x="16" y="412"/>
                </a:lnTo>
                <a:lnTo>
                  <a:pt x="22" y="414"/>
                </a:lnTo>
                <a:lnTo>
                  <a:pt x="28" y="416"/>
                </a:lnTo>
                <a:lnTo>
                  <a:pt x="30" y="420"/>
                </a:lnTo>
                <a:lnTo>
                  <a:pt x="32" y="424"/>
                </a:lnTo>
                <a:lnTo>
                  <a:pt x="32" y="428"/>
                </a:lnTo>
                <a:lnTo>
                  <a:pt x="28" y="434"/>
                </a:lnTo>
                <a:lnTo>
                  <a:pt x="32" y="434"/>
                </a:lnTo>
                <a:lnTo>
                  <a:pt x="34" y="434"/>
                </a:lnTo>
                <a:lnTo>
                  <a:pt x="34" y="440"/>
                </a:lnTo>
                <a:lnTo>
                  <a:pt x="30" y="442"/>
                </a:lnTo>
                <a:lnTo>
                  <a:pt x="26" y="446"/>
                </a:lnTo>
                <a:lnTo>
                  <a:pt x="22" y="448"/>
                </a:lnTo>
                <a:lnTo>
                  <a:pt x="20" y="452"/>
                </a:lnTo>
                <a:lnTo>
                  <a:pt x="16" y="456"/>
                </a:lnTo>
                <a:lnTo>
                  <a:pt x="22" y="454"/>
                </a:lnTo>
                <a:lnTo>
                  <a:pt x="28" y="456"/>
                </a:lnTo>
                <a:lnTo>
                  <a:pt x="34" y="458"/>
                </a:lnTo>
                <a:lnTo>
                  <a:pt x="40" y="460"/>
                </a:lnTo>
                <a:lnTo>
                  <a:pt x="44" y="464"/>
                </a:lnTo>
                <a:lnTo>
                  <a:pt x="40" y="468"/>
                </a:lnTo>
                <a:lnTo>
                  <a:pt x="38" y="472"/>
                </a:lnTo>
                <a:lnTo>
                  <a:pt x="34" y="476"/>
                </a:lnTo>
                <a:lnTo>
                  <a:pt x="40" y="478"/>
                </a:lnTo>
                <a:lnTo>
                  <a:pt x="44" y="482"/>
                </a:lnTo>
                <a:lnTo>
                  <a:pt x="48" y="486"/>
                </a:lnTo>
                <a:lnTo>
                  <a:pt x="48" y="490"/>
                </a:lnTo>
                <a:lnTo>
                  <a:pt x="48" y="496"/>
                </a:lnTo>
                <a:lnTo>
                  <a:pt x="54" y="496"/>
                </a:lnTo>
                <a:lnTo>
                  <a:pt x="60" y="498"/>
                </a:lnTo>
                <a:lnTo>
                  <a:pt x="64" y="500"/>
                </a:lnTo>
                <a:lnTo>
                  <a:pt x="66" y="504"/>
                </a:lnTo>
                <a:lnTo>
                  <a:pt x="66" y="508"/>
                </a:lnTo>
                <a:lnTo>
                  <a:pt x="66" y="514"/>
                </a:lnTo>
                <a:lnTo>
                  <a:pt x="62" y="520"/>
                </a:lnTo>
                <a:lnTo>
                  <a:pt x="68" y="524"/>
                </a:lnTo>
                <a:lnTo>
                  <a:pt x="72" y="528"/>
                </a:lnTo>
                <a:lnTo>
                  <a:pt x="74" y="534"/>
                </a:lnTo>
                <a:lnTo>
                  <a:pt x="76" y="540"/>
                </a:lnTo>
                <a:lnTo>
                  <a:pt x="76" y="546"/>
                </a:lnTo>
                <a:lnTo>
                  <a:pt x="96" y="546"/>
                </a:lnTo>
                <a:lnTo>
                  <a:pt x="118" y="544"/>
                </a:lnTo>
                <a:lnTo>
                  <a:pt x="114" y="552"/>
                </a:lnTo>
                <a:lnTo>
                  <a:pt x="112" y="558"/>
                </a:lnTo>
                <a:lnTo>
                  <a:pt x="110" y="566"/>
                </a:lnTo>
                <a:lnTo>
                  <a:pt x="108" y="572"/>
                </a:lnTo>
                <a:lnTo>
                  <a:pt x="114" y="572"/>
                </a:lnTo>
                <a:lnTo>
                  <a:pt x="120" y="572"/>
                </a:lnTo>
                <a:lnTo>
                  <a:pt x="126" y="572"/>
                </a:lnTo>
                <a:lnTo>
                  <a:pt x="122" y="578"/>
                </a:lnTo>
                <a:lnTo>
                  <a:pt x="118" y="584"/>
                </a:lnTo>
                <a:lnTo>
                  <a:pt x="116" y="592"/>
                </a:lnTo>
                <a:lnTo>
                  <a:pt x="122" y="592"/>
                </a:lnTo>
                <a:lnTo>
                  <a:pt x="128" y="592"/>
                </a:lnTo>
                <a:lnTo>
                  <a:pt x="136" y="592"/>
                </a:lnTo>
                <a:lnTo>
                  <a:pt x="134" y="594"/>
                </a:lnTo>
                <a:lnTo>
                  <a:pt x="132" y="598"/>
                </a:lnTo>
                <a:lnTo>
                  <a:pt x="130" y="602"/>
                </a:lnTo>
                <a:lnTo>
                  <a:pt x="128" y="604"/>
                </a:lnTo>
                <a:lnTo>
                  <a:pt x="144" y="606"/>
                </a:lnTo>
                <a:lnTo>
                  <a:pt x="156" y="610"/>
                </a:lnTo>
                <a:lnTo>
                  <a:pt x="164" y="622"/>
                </a:lnTo>
                <a:lnTo>
                  <a:pt x="162" y="620"/>
                </a:lnTo>
                <a:lnTo>
                  <a:pt x="160" y="618"/>
                </a:lnTo>
                <a:lnTo>
                  <a:pt x="164" y="614"/>
                </a:lnTo>
                <a:lnTo>
                  <a:pt x="168" y="614"/>
                </a:lnTo>
                <a:lnTo>
                  <a:pt x="170" y="614"/>
                </a:lnTo>
                <a:lnTo>
                  <a:pt x="172" y="614"/>
                </a:lnTo>
                <a:lnTo>
                  <a:pt x="174" y="618"/>
                </a:lnTo>
                <a:lnTo>
                  <a:pt x="174" y="620"/>
                </a:lnTo>
                <a:lnTo>
                  <a:pt x="176" y="624"/>
                </a:lnTo>
                <a:lnTo>
                  <a:pt x="178" y="628"/>
                </a:lnTo>
                <a:lnTo>
                  <a:pt x="178" y="630"/>
                </a:lnTo>
                <a:lnTo>
                  <a:pt x="180" y="632"/>
                </a:lnTo>
                <a:lnTo>
                  <a:pt x="184" y="634"/>
                </a:lnTo>
                <a:lnTo>
                  <a:pt x="188" y="636"/>
                </a:lnTo>
                <a:lnTo>
                  <a:pt x="190" y="636"/>
                </a:lnTo>
                <a:lnTo>
                  <a:pt x="194" y="638"/>
                </a:lnTo>
                <a:lnTo>
                  <a:pt x="198" y="638"/>
                </a:lnTo>
                <a:lnTo>
                  <a:pt x="200" y="640"/>
                </a:lnTo>
                <a:lnTo>
                  <a:pt x="202" y="644"/>
                </a:lnTo>
                <a:lnTo>
                  <a:pt x="204" y="648"/>
                </a:lnTo>
                <a:lnTo>
                  <a:pt x="206" y="646"/>
                </a:lnTo>
                <a:lnTo>
                  <a:pt x="210" y="646"/>
                </a:lnTo>
                <a:lnTo>
                  <a:pt x="212" y="644"/>
                </a:lnTo>
                <a:lnTo>
                  <a:pt x="216" y="648"/>
                </a:lnTo>
                <a:lnTo>
                  <a:pt x="220" y="654"/>
                </a:lnTo>
                <a:lnTo>
                  <a:pt x="222" y="658"/>
                </a:lnTo>
                <a:lnTo>
                  <a:pt x="224" y="654"/>
                </a:lnTo>
                <a:lnTo>
                  <a:pt x="228" y="650"/>
                </a:lnTo>
                <a:lnTo>
                  <a:pt x="232" y="652"/>
                </a:lnTo>
                <a:lnTo>
                  <a:pt x="234" y="654"/>
                </a:lnTo>
                <a:lnTo>
                  <a:pt x="238" y="656"/>
                </a:lnTo>
                <a:lnTo>
                  <a:pt x="238" y="662"/>
                </a:lnTo>
                <a:lnTo>
                  <a:pt x="240" y="666"/>
                </a:lnTo>
                <a:lnTo>
                  <a:pt x="252" y="662"/>
                </a:lnTo>
                <a:lnTo>
                  <a:pt x="262" y="666"/>
                </a:lnTo>
                <a:lnTo>
                  <a:pt x="270" y="674"/>
                </a:lnTo>
                <a:lnTo>
                  <a:pt x="276" y="686"/>
                </a:lnTo>
                <a:lnTo>
                  <a:pt x="274" y="678"/>
                </a:lnTo>
                <a:lnTo>
                  <a:pt x="276" y="674"/>
                </a:lnTo>
                <a:lnTo>
                  <a:pt x="278" y="670"/>
                </a:lnTo>
                <a:lnTo>
                  <a:pt x="280" y="668"/>
                </a:lnTo>
                <a:lnTo>
                  <a:pt x="284" y="666"/>
                </a:lnTo>
                <a:lnTo>
                  <a:pt x="288" y="668"/>
                </a:lnTo>
                <a:lnTo>
                  <a:pt x="292" y="672"/>
                </a:lnTo>
                <a:lnTo>
                  <a:pt x="296" y="678"/>
                </a:lnTo>
                <a:lnTo>
                  <a:pt x="294" y="674"/>
                </a:lnTo>
                <a:lnTo>
                  <a:pt x="296" y="674"/>
                </a:lnTo>
                <a:lnTo>
                  <a:pt x="298" y="674"/>
                </a:lnTo>
                <a:lnTo>
                  <a:pt x="300" y="676"/>
                </a:lnTo>
                <a:lnTo>
                  <a:pt x="302" y="680"/>
                </a:lnTo>
                <a:lnTo>
                  <a:pt x="304" y="682"/>
                </a:lnTo>
                <a:lnTo>
                  <a:pt x="304" y="686"/>
                </a:lnTo>
                <a:lnTo>
                  <a:pt x="310" y="682"/>
                </a:lnTo>
                <a:lnTo>
                  <a:pt x="318" y="680"/>
                </a:lnTo>
                <a:lnTo>
                  <a:pt x="324" y="678"/>
                </a:lnTo>
                <a:lnTo>
                  <a:pt x="326" y="682"/>
                </a:lnTo>
                <a:lnTo>
                  <a:pt x="328" y="684"/>
                </a:lnTo>
                <a:lnTo>
                  <a:pt x="330" y="688"/>
                </a:lnTo>
                <a:lnTo>
                  <a:pt x="330" y="692"/>
                </a:lnTo>
                <a:lnTo>
                  <a:pt x="332" y="686"/>
                </a:lnTo>
                <a:lnTo>
                  <a:pt x="332" y="684"/>
                </a:lnTo>
                <a:lnTo>
                  <a:pt x="334" y="682"/>
                </a:lnTo>
                <a:lnTo>
                  <a:pt x="338" y="684"/>
                </a:lnTo>
                <a:lnTo>
                  <a:pt x="340" y="684"/>
                </a:lnTo>
                <a:lnTo>
                  <a:pt x="344" y="688"/>
                </a:lnTo>
                <a:lnTo>
                  <a:pt x="346" y="690"/>
                </a:lnTo>
                <a:lnTo>
                  <a:pt x="350" y="694"/>
                </a:lnTo>
                <a:lnTo>
                  <a:pt x="352" y="698"/>
                </a:lnTo>
                <a:lnTo>
                  <a:pt x="356" y="702"/>
                </a:lnTo>
                <a:lnTo>
                  <a:pt x="358" y="706"/>
                </a:lnTo>
                <a:lnTo>
                  <a:pt x="360" y="708"/>
                </a:lnTo>
                <a:lnTo>
                  <a:pt x="364" y="700"/>
                </a:lnTo>
                <a:lnTo>
                  <a:pt x="370" y="700"/>
                </a:lnTo>
                <a:lnTo>
                  <a:pt x="378" y="704"/>
                </a:lnTo>
                <a:lnTo>
                  <a:pt x="386" y="712"/>
                </a:lnTo>
                <a:lnTo>
                  <a:pt x="392" y="718"/>
                </a:lnTo>
                <a:lnTo>
                  <a:pt x="386" y="714"/>
                </a:lnTo>
                <a:lnTo>
                  <a:pt x="384" y="710"/>
                </a:lnTo>
                <a:lnTo>
                  <a:pt x="382" y="706"/>
                </a:lnTo>
                <a:lnTo>
                  <a:pt x="382" y="702"/>
                </a:lnTo>
                <a:lnTo>
                  <a:pt x="384" y="696"/>
                </a:lnTo>
                <a:lnTo>
                  <a:pt x="386" y="692"/>
                </a:lnTo>
                <a:lnTo>
                  <a:pt x="390" y="690"/>
                </a:lnTo>
                <a:lnTo>
                  <a:pt x="394" y="686"/>
                </a:lnTo>
                <a:lnTo>
                  <a:pt x="398" y="686"/>
                </a:lnTo>
                <a:lnTo>
                  <a:pt x="404" y="688"/>
                </a:lnTo>
                <a:lnTo>
                  <a:pt x="408" y="690"/>
                </a:lnTo>
                <a:lnTo>
                  <a:pt x="412" y="696"/>
                </a:lnTo>
                <a:lnTo>
                  <a:pt x="414" y="692"/>
                </a:lnTo>
                <a:lnTo>
                  <a:pt x="414" y="690"/>
                </a:lnTo>
                <a:lnTo>
                  <a:pt x="418" y="688"/>
                </a:lnTo>
                <a:lnTo>
                  <a:pt x="420" y="686"/>
                </a:lnTo>
                <a:lnTo>
                  <a:pt x="424" y="686"/>
                </a:lnTo>
                <a:lnTo>
                  <a:pt x="428" y="688"/>
                </a:lnTo>
                <a:lnTo>
                  <a:pt x="432" y="690"/>
                </a:lnTo>
                <a:lnTo>
                  <a:pt x="434" y="694"/>
                </a:lnTo>
                <a:lnTo>
                  <a:pt x="438" y="682"/>
                </a:lnTo>
                <a:lnTo>
                  <a:pt x="450" y="676"/>
                </a:lnTo>
                <a:lnTo>
                  <a:pt x="462" y="674"/>
                </a:lnTo>
                <a:lnTo>
                  <a:pt x="472" y="680"/>
                </a:lnTo>
                <a:lnTo>
                  <a:pt x="482" y="672"/>
                </a:lnTo>
                <a:lnTo>
                  <a:pt x="494" y="666"/>
                </a:lnTo>
                <a:lnTo>
                  <a:pt x="504" y="660"/>
                </a:lnTo>
                <a:lnTo>
                  <a:pt x="506" y="658"/>
                </a:lnTo>
                <a:lnTo>
                  <a:pt x="508" y="656"/>
                </a:lnTo>
                <a:lnTo>
                  <a:pt x="508" y="654"/>
                </a:lnTo>
                <a:lnTo>
                  <a:pt x="510" y="654"/>
                </a:lnTo>
                <a:lnTo>
                  <a:pt x="514" y="652"/>
                </a:lnTo>
                <a:lnTo>
                  <a:pt x="520" y="652"/>
                </a:lnTo>
                <a:lnTo>
                  <a:pt x="524" y="652"/>
                </a:lnTo>
                <a:lnTo>
                  <a:pt x="528" y="654"/>
                </a:lnTo>
                <a:lnTo>
                  <a:pt x="534" y="656"/>
                </a:lnTo>
                <a:lnTo>
                  <a:pt x="540" y="658"/>
                </a:lnTo>
                <a:lnTo>
                  <a:pt x="538" y="654"/>
                </a:lnTo>
                <a:lnTo>
                  <a:pt x="538" y="652"/>
                </a:lnTo>
                <a:lnTo>
                  <a:pt x="538" y="648"/>
                </a:lnTo>
                <a:lnTo>
                  <a:pt x="550" y="648"/>
                </a:lnTo>
                <a:lnTo>
                  <a:pt x="562" y="650"/>
                </a:lnTo>
                <a:lnTo>
                  <a:pt x="558" y="648"/>
                </a:lnTo>
                <a:lnTo>
                  <a:pt x="552" y="646"/>
                </a:lnTo>
                <a:lnTo>
                  <a:pt x="550" y="644"/>
                </a:lnTo>
                <a:lnTo>
                  <a:pt x="546" y="640"/>
                </a:lnTo>
                <a:lnTo>
                  <a:pt x="544" y="634"/>
                </a:lnTo>
                <a:lnTo>
                  <a:pt x="544" y="628"/>
                </a:lnTo>
                <a:lnTo>
                  <a:pt x="546" y="622"/>
                </a:lnTo>
                <a:lnTo>
                  <a:pt x="548" y="616"/>
                </a:lnTo>
                <a:lnTo>
                  <a:pt x="552" y="614"/>
                </a:lnTo>
                <a:lnTo>
                  <a:pt x="558" y="612"/>
                </a:lnTo>
                <a:lnTo>
                  <a:pt x="564" y="612"/>
                </a:lnTo>
                <a:lnTo>
                  <a:pt x="570" y="612"/>
                </a:lnTo>
                <a:lnTo>
                  <a:pt x="576" y="612"/>
                </a:lnTo>
                <a:lnTo>
                  <a:pt x="572" y="608"/>
                </a:lnTo>
                <a:lnTo>
                  <a:pt x="572" y="606"/>
                </a:lnTo>
                <a:lnTo>
                  <a:pt x="570" y="602"/>
                </a:lnTo>
                <a:lnTo>
                  <a:pt x="570" y="598"/>
                </a:lnTo>
                <a:lnTo>
                  <a:pt x="584" y="600"/>
                </a:lnTo>
                <a:lnTo>
                  <a:pt x="592" y="598"/>
                </a:lnTo>
                <a:lnTo>
                  <a:pt x="600" y="594"/>
                </a:lnTo>
                <a:lnTo>
                  <a:pt x="612" y="586"/>
                </a:lnTo>
                <a:lnTo>
                  <a:pt x="614" y="582"/>
                </a:lnTo>
                <a:lnTo>
                  <a:pt x="620" y="580"/>
                </a:lnTo>
                <a:lnTo>
                  <a:pt x="624" y="580"/>
                </a:lnTo>
                <a:lnTo>
                  <a:pt x="626" y="576"/>
                </a:lnTo>
                <a:lnTo>
                  <a:pt x="628" y="572"/>
                </a:lnTo>
                <a:lnTo>
                  <a:pt x="628" y="568"/>
                </a:lnTo>
                <a:lnTo>
                  <a:pt x="628" y="562"/>
                </a:lnTo>
                <a:lnTo>
                  <a:pt x="628" y="558"/>
                </a:lnTo>
                <a:lnTo>
                  <a:pt x="630" y="554"/>
                </a:lnTo>
                <a:lnTo>
                  <a:pt x="626" y="552"/>
                </a:lnTo>
                <a:lnTo>
                  <a:pt x="622" y="548"/>
                </a:lnTo>
                <a:lnTo>
                  <a:pt x="620" y="548"/>
                </a:lnTo>
                <a:lnTo>
                  <a:pt x="630" y="536"/>
                </a:lnTo>
                <a:lnTo>
                  <a:pt x="642" y="532"/>
                </a:lnTo>
                <a:lnTo>
                  <a:pt x="656" y="534"/>
                </a:lnTo>
                <a:lnTo>
                  <a:pt x="656" y="530"/>
                </a:lnTo>
                <a:lnTo>
                  <a:pt x="656" y="524"/>
                </a:lnTo>
                <a:lnTo>
                  <a:pt x="656" y="520"/>
                </a:lnTo>
                <a:lnTo>
                  <a:pt x="658" y="516"/>
                </a:lnTo>
                <a:lnTo>
                  <a:pt x="658" y="512"/>
                </a:lnTo>
                <a:lnTo>
                  <a:pt x="662" y="510"/>
                </a:lnTo>
                <a:lnTo>
                  <a:pt x="666" y="508"/>
                </a:lnTo>
                <a:lnTo>
                  <a:pt x="672" y="508"/>
                </a:lnTo>
                <a:lnTo>
                  <a:pt x="674" y="502"/>
                </a:lnTo>
                <a:lnTo>
                  <a:pt x="676" y="498"/>
                </a:lnTo>
                <a:lnTo>
                  <a:pt x="678" y="494"/>
                </a:lnTo>
                <a:lnTo>
                  <a:pt x="682" y="492"/>
                </a:lnTo>
                <a:lnTo>
                  <a:pt x="684" y="490"/>
                </a:lnTo>
                <a:lnTo>
                  <a:pt x="688" y="490"/>
                </a:lnTo>
                <a:lnTo>
                  <a:pt x="692" y="488"/>
                </a:lnTo>
                <a:lnTo>
                  <a:pt x="696" y="484"/>
                </a:lnTo>
                <a:lnTo>
                  <a:pt x="698" y="482"/>
                </a:lnTo>
                <a:lnTo>
                  <a:pt x="694" y="478"/>
                </a:lnTo>
                <a:lnTo>
                  <a:pt x="690" y="476"/>
                </a:lnTo>
                <a:lnTo>
                  <a:pt x="688" y="472"/>
                </a:lnTo>
                <a:lnTo>
                  <a:pt x="692" y="466"/>
                </a:lnTo>
                <a:lnTo>
                  <a:pt x="700" y="462"/>
                </a:lnTo>
                <a:lnTo>
                  <a:pt x="708" y="458"/>
                </a:lnTo>
                <a:lnTo>
                  <a:pt x="714" y="452"/>
                </a:lnTo>
                <a:lnTo>
                  <a:pt x="704" y="446"/>
                </a:lnTo>
                <a:lnTo>
                  <a:pt x="700" y="436"/>
                </a:lnTo>
                <a:lnTo>
                  <a:pt x="700" y="424"/>
                </a:lnTo>
                <a:lnTo>
                  <a:pt x="708" y="414"/>
                </a:lnTo>
                <a:lnTo>
                  <a:pt x="702" y="412"/>
                </a:lnTo>
                <a:lnTo>
                  <a:pt x="696" y="410"/>
                </a:lnTo>
                <a:lnTo>
                  <a:pt x="692" y="408"/>
                </a:lnTo>
                <a:lnTo>
                  <a:pt x="706" y="402"/>
                </a:lnTo>
                <a:lnTo>
                  <a:pt x="712" y="398"/>
                </a:lnTo>
                <a:lnTo>
                  <a:pt x="714" y="392"/>
                </a:lnTo>
                <a:lnTo>
                  <a:pt x="716" y="382"/>
                </a:lnTo>
                <a:lnTo>
                  <a:pt x="718" y="370"/>
                </a:lnTo>
                <a:lnTo>
                  <a:pt x="724" y="362"/>
                </a:lnTo>
                <a:lnTo>
                  <a:pt x="728" y="356"/>
                </a:lnTo>
                <a:lnTo>
                  <a:pt x="734" y="352"/>
                </a:lnTo>
                <a:lnTo>
                  <a:pt x="736" y="348"/>
                </a:lnTo>
                <a:lnTo>
                  <a:pt x="736" y="342"/>
                </a:lnTo>
                <a:lnTo>
                  <a:pt x="732" y="332"/>
                </a:lnTo>
                <a:lnTo>
                  <a:pt x="736" y="330"/>
                </a:lnTo>
                <a:lnTo>
                  <a:pt x="742" y="328"/>
                </a:lnTo>
                <a:lnTo>
                  <a:pt x="736" y="326"/>
                </a:lnTo>
                <a:lnTo>
                  <a:pt x="730" y="322"/>
                </a:lnTo>
                <a:lnTo>
                  <a:pt x="722" y="320"/>
                </a:lnTo>
                <a:lnTo>
                  <a:pt x="718" y="316"/>
                </a:lnTo>
                <a:lnTo>
                  <a:pt x="714" y="312"/>
                </a:lnTo>
                <a:lnTo>
                  <a:pt x="710" y="306"/>
                </a:lnTo>
                <a:lnTo>
                  <a:pt x="716" y="306"/>
                </a:lnTo>
                <a:lnTo>
                  <a:pt x="720" y="302"/>
                </a:lnTo>
                <a:lnTo>
                  <a:pt x="726" y="302"/>
                </a:lnTo>
                <a:lnTo>
                  <a:pt x="722" y="298"/>
                </a:lnTo>
                <a:lnTo>
                  <a:pt x="718" y="296"/>
                </a:lnTo>
                <a:lnTo>
                  <a:pt x="714" y="294"/>
                </a:lnTo>
                <a:lnTo>
                  <a:pt x="710" y="292"/>
                </a:lnTo>
                <a:lnTo>
                  <a:pt x="706" y="290"/>
                </a:lnTo>
                <a:lnTo>
                  <a:pt x="702" y="286"/>
                </a:lnTo>
                <a:lnTo>
                  <a:pt x="706" y="284"/>
                </a:lnTo>
                <a:lnTo>
                  <a:pt x="708" y="282"/>
                </a:lnTo>
                <a:lnTo>
                  <a:pt x="708" y="276"/>
                </a:lnTo>
                <a:lnTo>
                  <a:pt x="704" y="272"/>
                </a:lnTo>
                <a:lnTo>
                  <a:pt x="700" y="268"/>
                </a:lnTo>
                <a:lnTo>
                  <a:pt x="694" y="268"/>
                </a:lnTo>
                <a:lnTo>
                  <a:pt x="698" y="258"/>
                </a:lnTo>
                <a:lnTo>
                  <a:pt x="704" y="248"/>
                </a:lnTo>
                <a:lnTo>
                  <a:pt x="710" y="238"/>
                </a:lnTo>
                <a:lnTo>
                  <a:pt x="700" y="250"/>
                </a:lnTo>
                <a:lnTo>
                  <a:pt x="694" y="252"/>
                </a:lnTo>
                <a:lnTo>
                  <a:pt x="690" y="250"/>
                </a:lnTo>
                <a:lnTo>
                  <a:pt x="682" y="244"/>
                </a:lnTo>
                <a:lnTo>
                  <a:pt x="672" y="234"/>
                </a:lnTo>
                <a:lnTo>
                  <a:pt x="680" y="222"/>
                </a:lnTo>
                <a:lnTo>
                  <a:pt x="678" y="212"/>
                </a:lnTo>
                <a:lnTo>
                  <a:pt x="672" y="206"/>
                </a:lnTo>
                <a:lnTo>
                  <a:pt x="662" y="202"/>
                </a:lnTo>
                <a:lnTo>
                  <a:pt x="650" y="202"/>
                </a:lnTo>
                <a:lnTo>
                  <a:pt x="654" y="198"/>
                </a:lnTo>
                <a:lnTo>
                  <a:pt x="658" y="196"/>
                </a:lnTo>
                <a:lnTo>
                  <a:pt x="662" y="192"/>
                </a:lnTo>
                <a:lnTo>
                  <a:pt x="664" y="188"/>
                </a:lnTo>
                <a:lnTo>
                  <a:pt x="660" y="184"/>
                </a:lnTo>
                <a:lnTo>
                  <a:pt x="654" y="182"/>
                </a:lnTo>
                <a:lnTo>
                  <a:pt x="650" y="180"/>
                </a:lnTo>
                <a:lnTo>
                  <a:pt x="648" y="184"/>
                </a:lnTo>
                <a:lnTo>
                  <a:pt x="646" y="190"/>
                </a:lnTo>
                <a:lnTo>
                  <a:pt x="644" y="192"/>
                </a:lnTo>
                <a:lnTo>
                  <a:pt x="640" y="196"/>
                </a:lnTo>
                <a:lnTo>
                  <a:pt x="640" y="184"/>
                </a:lnTo>
                <a:lnTo>
                  <a:pt x="640" y="172"/>
                </a:lnTo>
                <a:lnTo>
                  <a:pt x="638" y="162"/>
                </a:lnTo>
                <a:lnTo>
                  <a:pt x="632" y="154"/>
                </a:lnTo>
                <a:lnTo>
                  <a:pt x="622" y="152"/>
                </a:lnTo>
                <a:lnTo>
                  <a:pt x="622" y="146"/>
                </a:lnTo>
                <a:lnTo>
                  <a:pt x="622" y="140"/>
                </a:lnTo>
                <a:lnTo>
                  <a:pt x="622" y="134"/>
                </a:lnTo>
                <a:lnTo>
                  <a:pt x="622" y="128"/>
                </a:lnTo>
                <a:lnTo>
                  <a:pt x="618" y="110"/>
                </a:lnTo>
                <a:lnTo>
                  <a:pt x="614" y="94"/>
                </a:lnTo>
                <a:lnTo>
                  <a:pt x="612" y="98"/>
                </a:lnTo>
                <a:lnTo>
                  <a:pt x="612" y="104"/>
                </a:lnTo>
                <a:lnTo>
                  <a:pt x="610" y="108"/>
                </a:lnTo>
                <a:lnTo>
                  <a:pt x="608" y="114"/>
                </a:lnTo>
                <a:lnTo>
                  <a:pt x="606" y="118"/>
                </a:lnTo>
                <a:lnTo>
                  <a:pt x="602" y="120"/>
                </a:lnTo>
                <a:lnTo>
                  <a:pt x="598" y="122"/>
                </a:lnTo>
                <a:lnTo>
                  <a:pt x="592" y="122"/>
                </a:lnTo>
                <a:lnTo>
                  <a:pt x="592" y="118"/>
                </a:lnTo>
                <a:lnTo>
                  <a:pt x="592" y="114"/>
                </a:lnTo>
                <a:lnTo>
                  <a:pt x="592" y="108"/>
                </a:lnTo>
                <a:lnTo>
                  <a:pt x="590" y="112"/>
                </a:lnTo>
                <a:lnTo>
                  <a:pt x="586" y="114"/>
                </a:lnTo>
                <a:lnTo>
                  <a:pt x="582" y="116"/>
                </a:lnTo>
                <a:lnTo>
                  <a:pt x="574" y="100"/>
                </a:lnTo>
                <a:lnTo>
                  <a:pt x="568" y="80"/>
                </a:lnTo>
                <a:lnTo>
                  <a:pt x="564" y="90"/>
                </a:lnTo>
                <a:lnTo>
                  <a:pt x="558" y="96"/>
                </a:lnTo>
                <a:lnTo>
                  <a:pt x="552" y="104"/>
                </a:lnTo>
                <a:lnTo>
                  <a:pt x="548" y="100"/>
                </a:lnTo>
                <a:lnTo>
                  <a:pt x="544" y="94"/>
                </a:lnTo>
                <a:lnTo>
                  <a:pt x="542" y="90"/>
                </a:lnTo>
                <a:lnTo>
                  <a:pt x="540" y="82"/>
                </a:lnTo>
                <a:lnTo>
                  <a:pt x="540" y="76"/>
                </a:lnTo>
                <a:lnTo>
                  <a:pt x="536" y="80"/>
                </a:lnTo>
                <a:lnTo>
                  <a:pt x="534" y="82"/>
                </a:lnTo>
                <a:lnTo>
                  <a:pt x="530" y="84"/>
                </a:lnTo>
                <a:lnTo>
                  <a:pt x="520" y="52"/>
                </a:lnTo>
                <a:lnTo>
                  <a:pt x="508" y="22"/>
                </a:lnTo>
                <a:lnTo>
                  <a:pt x="504" y="30"/>
                </a:lnTo>
                <a:lnTo>
                  <a:pt x="498" y="40"/>
                </a:lnTo>
                <a:lnTo>
                  <a:pt x="490" y="48"/>
                </a:lnTo>
                <a:lnTo>
                  <a:pt x="482" y="52"/>
                </a:lnTo>
                <a:lnTo>
                  <a:pt x="472" y="50"/>
                </a:lnTo>
                <a:lnTo>
                  <a:pt x="468" y="52"/>
                </a:lnTo>
                <a:lnTo>
                  <a:pt x="464" y="54"/>
                </a:lnTo>
                <a:lnTo>
                  <a:pt x="460" y="58"/>
                </a:lnTo>
                <a:lnTo>
                  <a:pt x="456" y="48"/>
                </a:lnTo>
                <a:lnTo>
                  <a:pt x="450" y="38"/>
                </a:lnTo>
                <a:lnTo>
                  <a:pt x="448" y="30"/>
                </a:lnTo>
                <a:lnTo>
                  <a:pt x="444" y="28"/>
                </a:lnTo>
                <a:lnTo>
                  <a:pt x="440" y="28"/>
                </a:lnTo>
                <a:lnTo>
                  <a:pt x="440" y="36"/>
                </a:lnTo>
                <a:lnTo>
                  <a:pt x="438" y="40"/>
                </a:lnTo>
                <a:lnTo>
                  <a:pt x="436" y="44"/>
                </a:lnTo>
                <a:lnTo>
                  <a:pt x="432" y="46"/>
                </a:lnTo>
                <a:lnTo>
                  <a:pt x="430" y="46"/>
                </a:lnTo>
                <a:lnTo>
                  <a:pt x="424" y="44"/>
                </a:lnTo>
                <a:lnTo>
                  <a:pt x="420" y="40"/>
                </a:lnTo>
                <a:lnTo>
                  <a:pt x="416" y="34"/>
                </a:lnTo>
                <a:lnTo>
                  <a:pt x="412" y="38"/>
                </a:lnTo>
                <a:lnTo>
                  <a:pt x="408" y="40"/>
                </a:lnTo>
                <a:lnTo>
                  <a:pt x="404" y="44"/>
                </a:lnTo>
                <a:lnTo>
                  <a:pt x="386" y="22"/>
                </a:lnTo>
                <a:lnTo>
                  <a:pt x="368" y="0"/>
                </a:lnTo>
                <a:lnTo>
                  <a:pt x="370" y="10"/>
                </a:lnTo>
                <a:lnTo>
                  <a:pt x="372" y="18"/>
                </a:lnTo>
                <a:lnTo>
                  <a:pt x="372" y="28"/>
                </a:lnTo>
                <a:lnTo>
                  <a:pt x="364" y="26"/>
                </a:lnTo>
                <a:lnTo>
                  <a:pt x="360" y="22"/>
                </a:lnTo>
                <a:lnTo>
                  <a:pt x="354" y="16"/>
                </a:lnTo>
                <a:lnTo>
                  <a:pt x="352" y="10"/>
                </a:lnTo>
                <a:lnTo>
                  <a:pt x="350" y="2"/>
                </a:lnTo>
                <a:lnTo>
                  <a:pt x="350" y="6"/>
                </a:lnTo>
                <a:lnTo>
                  <a:pt x="348" y="10"/>
                </a:lnTo>
                <a:lnTo>
                  <a:pt x="348" y="14"/>
                </a:lnTo>
                <a:lnTo>
                  <a:pt x="346" y="20"/>
                </a:lnTo>
                <a:lnTo>
                  <a:pt x="344" y="24"/>
                </a:lnTo>
                <a:lnTo>
                  <a:pt x="342" y="28"/>
                </a:lnTo>
                <a:lnTo>
                  <a:pt x="340" y="32"/>
                </a:lnTo>
                <a:lnTo>
                  <a:pt x="338" y="34"/>
                </a:lnTo>
                <a:lnTo>
                  <a:pt x="334" y="34"/>
                </a:lnTo>
                <a:lnTo>
                  <a:pt x="330" y="32"/>
                </a:lnTo>
                <a:lnTo>
                  <a:pt x="326" y="28"/>
                </a:lnTo>
                <a:lnTo>
                  <a:pt x="326" y="32"/>
                </a:lnTo>
                <a:lnTo>
                  <a:pt x="328" y="38"/>
                </a:lnTo>
                <a:lnTo>
                  <a:pt x="324" y="36"/>
                </a:lnTo>
                <a:lnTo>
                  <a:pt x="320" y="34"/>
                </a:lnTo>
                <a:lnTo>
                  <a:pt x="316" y="32"/>
                </a:lnTo>
                <a:lnTo>
                  <a:pt x="314" y="36"/>
                </a:lnTo>
                <a:lnTo>
                  <a:pt x="314" y="40"/>
                </a:lnTo>
                <a:lnTo>
                  <a:pt x="312" y="44"/>
                </a:lnTo>
                <a:lnTo>
                  <a:pt x="294" y="42"/>
                </a:lnTo>
                <a:lnTo>
                  <a:pt x="278" y="32"/>
                </a:lnTo>
                <a:lnTo>
                  <a:pt x="264" y="18"/>
                </a:lnTo>
                <a:lnTo>
                  <a:pt x="250" y="4"/>
                </a:lnTo>
                <a:lnTo>
                  <a:pt x="260" y="6"/>
                </a:lnTo>
                <a:lnTo>
                  <a:pt x="266" y="14"/>
                </a:lnTo>
                <a:lnTo>
                  <a:pt x="270" y="24"/>
                </a:lnTo>
                <a:lnTo>
                  <a:pt x="274" y="34"/>
                </a:lnTo>
                <a:lnTo>
                  <a:pt x="282" y="40"/>
                </a:lnTo>
                <a:lnTo>
                  <a:pt x="256" y="12"/>
                </a:lnTo>
                <a:close/>
              </a:path>
            </a:pathLst>
          </a:custGeom>
          <a:solidFill>
            <a:srgbClr val="C10009"/>
          </a:solidFill>
          <a:ln w="9525">
            <a:noFill/>
          </a:ln>
        </p:spPr>
        <p:txBody>
          <a:bodyPr lIns="0" tIns="0" rIns="0" bIns="72000" anchor="ctr" anchorCtr="0"/>
          <a:p>
            <a:pPr algn="ctr" eaLnBrk="0" hangingPunct="0">
              <a:lnSpc>
                <a:spcPct val="120000"/>
              </a:lnSpc>
            </a:pPr>
            <a:r>
              <a:rPr lang="zh-CN" altLang="en-US" sz="3600" dirty="0">
                <a:solidFill>
                  <a:srgbClr val="FFFFFF"/>
                </a:solidFill>
                <a:latin typeface="华文新魏" pitchFamily="2" charset="-122"/>
                <a:ea typeface="华文新魏" pitchFamily="2" charset="-122"/>
              </a:rPr>
              <a:t>贰</a:t>
            </a:r>
            <a:endParaRPr lang="zh-CN" altLang="en-US" sz="3600" dirty="0">
              <a:solidFill>
                <a:srgbClr val="FFFFFF"/>
              </a:solidFill>
              <a:latin typeface="华文新魏" pitchFamily="2" charset="-122"/>
              <a:ea typeface="华文新魏" pitchFamily="2" charset="-122"/>
            </a:endParaRPr>
          </a:p>
        </p:txBody>
      </p:sp>
      <p:sp>
        <p:nvSpPr>
          <p:cNvPr id="5125" name="文本框 47"/>
          <p:cNvSpPr txBox="1"/>
          <p:nvPr/>
        </p:nvSpPr>
        <p:spPr>
          <a:xfrm>
            <a:off x="4191000" y="1712913"/>
            <a:ext cx="3603625" cy="696912"/>
          </a:xfrm>
          <a:prstGeom prst="rect">
            <a:avLst/>
          </a:prstGeom>
          <a:noFill/>
          <a:ln w="9525">
            <a:noFill/>
          </a:ln>
        </p:spPr>
        <p:txBody>
          <a:bodyPr anchor="ctr" anchorCtr="0"/>
          <a:p>
            <a:pPr eaLnBrk="0" hangingPunct="0"/>
            <a:r>
              <a:rPr lang="zh-CN" altLang="en-US" sz="2400" b="1" dirty="0">
                <a:solidFill>
                  <a:srgbClr val="333333"/>
                </a:solidFill>
                <a:latin typeface="华文新魏" pitchFamily="2" charset="-122"/>
                <a:ea typeface="华文新魏" pitchFamily="2" charset="-122"/>
              </a:rPr>
              <a:t>UPS原理介绍</a:t>
            </a:r>
            <a:endParaRPr lang="zh-CN" altLang="en-US" sz="2400" b="1" dirty="0">
              <a:solidFill>
                <a:srgbClr val="333333"/>
              </a:solidFill>
              <a:latin typeface="华文新魏" pitchFamily="2" charset="-122"/>
              <a:ea typeface="华文新魏" pitchFamily="2" charset="-122"/>
            </a:endParaRPr>
          </a:p>
        </p:txBody>
      </p:sp>
      <p:sp>
        <p:nvSpPr>
          <p:cNvPr id="5126" name="KSO_GT1"/>
          <p:cNvSpPr/>
          <p:nvPr/>
        </p:nvSpPr>
        <p:spPr>
          <a:xfrm>
            <a:off x="4356100" y="2709863"/>
            <a:ext cx="676275" cy="696912"/>
          </a:xfrm>
          <a:custGeom>
            <a:avLst/>
            <a:gdLst>
              <a:gd name="txL" fmla="*/ 0 w 742"/>
              <a:gd name="txT" fmla="*/ 0 h 718"/>
              <a:gd name="txR" fmla="*/ 742 w 742"/>
              <a:gd name="txB" fmla="*/ 718 h 71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742" h="718">
                <a:moveTo>
                  <a:pt x="256" y="12"/>
                </a:moveTo>
                <a:lnTo>
                  <a:pt x="252" y="8"/>
                </a:lnTo>
                <a:lnTo>
                  <a:pt x="252" y="6"/>
                </a:lnTo>
                <a:lnTo>
                  <a:pt x="250" y="6"/>
                </a:lnTo>
                <a:lnTo>
                  <a:pt x="252" y="8"/>
                </a:lnTo>
                <a:lnTo>
                  <a:pt x="254" y="10"/>
                </a:lnTo>
                <a:lnTo>
                  <a:pt x="256" y="12"/>
                </a:lnTo>
                <a:lnTo>
                  <a:pt x="260" y="16"/>
                </a:lnTo>
                <a:lnTo>
                  <a:pt x="264" y="20"/>
                </a:lnTo>
                <a:lnTo>
                  <a:pt x="268" y="24"/>
                </a:lnTo>
                <a:lnTo>
                  <a:pt x="270" y="28"/>
                </a:lnTo>
                <a:lnTo>
                  <a:pt x="274" y="32"/>
                </a:lnTo>
                <a:lnTo>
                  <a:pt x="278" y="34"/>
                </a:lnTo>
                <a:lnTo>
                  <a:pt x="280" y="36"/>
                </a:lnTo>
                <a:lnTo>
                  <a:pt x="280" y="38"/>
                </a:lnTo>
                <a:lnTo>
                  <a:pt x="282" y="38"/>
                </a:lnTo>
                <a:lnTo>
                  <a:pt x="288" y="48"/>
                </a:lnTo>
                <a:lnTo>
                  <a:pt x="286" y="52"/>
                </a:lnTo>
                <a:lnTo>
                  <a:pt x="278" y="56"/>
                </a:lnTo>
                <a:lnTo>
                  <a:pt x="268" y="58"/>
                </a:lnTo>
                <a:lnTo>
                  <a:pt x="256" y="58"/>
                </a:lnTo>
                <a:lnTo>
                  <a:pt x="246" y="56"/>
                </a:lnTo>
                <a:lnTo>
                  <a:pt x="238" y="54"/>
                </a:lnTo>
                <a:lnTo>
                  <a:pt x="242" y="58"/>
                </a:lnTo>
                <a:lnTo>
                  <a:pt x="246" y="62"/>
                </a:lnTo>
                <a:lnTo>
                  <a:pt x="244" y="64"/>
                </a:lnTo>
                <a:lnTo>
                  <a:pt x="242" y="68"/>
                </a:lnTo>
                <a:lnTo>
                  <a:pt x="238" y="70"/>
                </a:lnTo>
                <a:lnTo>
                  <a:pt x="232" y="72"/>
                </a:lnTo>
                <a:lnTo>
                  <a:pt x="228" y="72"/>
                </a:lnTo>
                <a:lnTo>
                  <a:pt x="222" y="70"/>
                </a:lnTo>
                <a:lnTo>
                  <a:pt x="216" y="68"/>
                </a:lnTo>
                <a:lnTo>
                  <a:pt x="212" y="64"/>
                </a:lnTo>
                <a:lnTo>
                  <a:pt x="206" y="64"/>
                </a:lnTo>
                <a:lnTo>
                  <a:pt x="204" y="68"/>
                </a:lnTo>
                <a:lnTo>
                  <a:pt x="202" y="72"/>
                </a:lnTo>
                <a:lnTo>
                  <a:pt x="200" y="76"/>
                </a:lnTo>
                <a:lnTo>
                  <a:pt x="196" y="78"/>
                </a:lnTo>
                <a:lnTo>
                  <a:pt x="190" y="80"/>
                </a:lnTo>
                <a:lnTo>
                  <a:pt x="196" y="82"/>
                </a:lnTo>
                <a:lnTo>
                  <a:pt x="198" y="86"/>
                </a:lnTo>
                <a:lnTo>
                  <a:pt x="200" y="90"/>
                </a:lnTo>
                <a:lnTo>
                  <a:pt x="200" y="94"/>
                </a:lnTo>
                <a:lnTo>
                  <a:pt x="198" y="98"/>
                </a:lnTo>
                <a:lnTo>
                  <a:pt x="194" y="102"/>
                </a:lnTo>
                <a:lnTo>
                  <a:pt x="186" y="102"/>
                </a:lnTo>
                <a:lnTo>
                  <a:pt x="172" y="100"/>
                </a:lnTo>
                <a:lnTo>
                  <a:pt x="162" y="100"/>
                </a:lnTo>
                <a:lnTo>
                  <a:pt x="164" y="102"/>
                </a:lnTo>
                <a:lnTo>
                  <a:pt x="166" y="106"/>
                </a:lnTo>
                <a:lnTo>
                  <a:pt x="168" y="110"/>
                </a:lnTo>
                <a:lnTo>
                  <a:pt x="154" y="110"/>
                </a:lnTo>
                <a:lnTo>
                  <a:pt x="140" y="110"/>
                </a:lnTo>
                <a:lnTo>
                  <a:pt x="140" y="114"/>
                </a:lnTo>
                <a:lnTo>
                  <a:pt x="142" y="116"/>
                </a:lnTo>
                <a:lnTo>
                  <a:pt x="136" y="118"/>
                </a:lnTo>
                <a:lnTo>
                  <a:pt x="130" y="118"/>
                </a:lnTo>
                <a:lnTo>
                  <a:pt x="124" y="118"/>
                </a:lnTo>
                <a:lnTo>
                  <a:pt x="126" y="122"/>
                </a:lnTo>
                <a:lnTo>
                  <a:pt x="126" y="126"/>
                </a:lnTo>
                <a:lnTo>
                  <a:pt x="126" y="130"/>
                </a:lnTo>
                <a:lnTo>
                  <a:pt x="128" y="134"/>
                </a:lnTo>
                <a:lnTo>
                  <a:pt x="116" y="136"/>
                </a:lnTo>
                <a:lnTo>
                  <a:pt x="106" y="140"/>
                </a:lnTo>
                <a:lnTo>
                  <a:pt x="96" y="144"/>
                </a:lnTo>
                <a:lnTo>
                  <a:pt x="82" y="142"/>
                </a:lnTo>
                <a:lnTo>
                  <a:pt x="88" y="146"/>
                </a:lnTo>
                <a:lnTo>
                  <a:pt x="92" y="148"/>
                </a:lnTo>
                <a:lnTo>
                  <a:pt x="92" y="152"/>
                </a:lnTo>
                <a:lnTo>
                  <a:pt x="92" y="156"/>
                </a:lnTo>
                <a:lnTo>
                  <a:pt x="88" y="160"/>
                </a:lnTo>
                <a:lnTo>
                  <a:pt x="84" y="164"/>
                </a:lnTo>
                <a:lnTo>
                  <a:pt x="78" y="166"/>
                </a:lnTo>
                <a:lnTo>
                  <a:pt x="74" y="168"/>
                </a:lnTo>
                <a:lnTo>
                  <a:pt x="68" y="170"/>
                </a:lnTo>
                <a:lnTo>
                  <a:pt x="62" y="172"/>
                </a:lnTo>
                <a:lnTo>
                  <a:pt x="58" y="172"/>
                </a:lnTo>
                <a:lnTo>
                  <a:pt x="64" y="174"/>
                </a:lnTo>
                <a:lnTo>
                  <a:pt x="68" y="176"/>
                </a:lnTo>
                <a:lnTo>
                  <a:pt x="72" y="180"/>
                </a:lnTo>
                <a:lnTo>
                  <a:pt x="76" y="182"/>
                </a:lnTo>
                <a:lnTo>
                  <a:pt x="78" y="184"/>
                </a:lnTo>
                <a:lnTo>
                  <a:pt x="78" y="190"/>
                </a:lnTo>
                <a:lnTo>
                  <a:pt x="78" y="194"/>
                </a:lnTo>
                <a:lnTo>
                  <a:pt x="76" y="202"/>
                </a:lnTo>
                <a:lnTo>
                  <a:pt x="70" y="204"/>
                </a:lnTo>
                <a:lnTo>
                  <a:pt x="62" y="204"/>
                </a:lnTo>
                <a:lnTo>
                  <a:pt x="54" y="204"/>
                </a:lnTo>
                <a:lnTo>
                  <a:pt x="60" y="214"/>
                </a:lnTo>
                <a:lnTo>
                  <a:pt x="60" y="224"/>
                </a:lnTo>
                <a:lnTo>
                  <a:pt x="56" y="236"/>
                </a:lnTo>
                <a:lnTo>
                  <a:pt x="56" y="248"/>
                </a:lnTo>
                <a:lnTo>
                  <a:pt x="46" y="248"/>
                </a:lnTo>
                <a:lnTo>
                  <a:pt x="34" y="248"/>
                </a:lnTo>
                <a:lnTo>
                  <a:pt x="38" y="250"/>
                </a:lnTo>
                <a:lnTo>
                  <a:pt x="42" y="254"/>
                </a:lnTo>
                <a:lnTo>
                  <a:pt x="44" y="260"/>
                </a:lnTo>
                <a:lnTo>
                  <a:pt x="44" y="268"/>
                </a:lnTo>
                <a:lnTo>
                  <a:pt x="42" y="272"/>
                </a:lnTo>
                <a:lnTo>
                  <a:pt x="38" y="276"/>
                </a:lnTo>
                <a:lnTo>
                  <a:pt x="34" y="278"/>
                </a:lnTo>
                <a:lnTo>
                  <a:pt x="28" y="280"/>
                </a:lnTo>
                <a:lnTo>
                  <a:pt x="24" y="280"/>
                </a:lnTo>
                <a:lnTo>
                  <a:pt x="18" y="282"/>
                </a:lnTo>
                <a:lnTo>
                  <a:pt x="24" y="284"/>
                </a:lnTo>
                <a:lnTo>
                  <a:pt x="26" y="288"/>
                </a:lnTo>
                <a:lnTo>
                  <a:pt x="26" y="292"/>
                </a:lnTo>
                <a:lnTo>
                  <a:pt x="24" y="296"/>
                </a:lnTo>
                <a:lnTo>
                  <a:pt x="18" y="300"/>
                </a:lnTo>
                <a:lnTo>
                  <a:pt x="28" y="302"/>
                </a:lnTo>
                <a:lnTo>
                  <a:pt x="38" y="306"/>
                </a:lnTo>
                <a:lnTo>
                  <a:pt x="38" y="312"/>
                </a:lnTo>
                <a:lnTo>
                  <a:pt x="34" y="316"/>
                </a:lnTo>
                <a:lnTo>
                  <a:pt x="28" y="320"/>
                </a:lnTo>
                <a:lnTo>
                  <a:pt x="24" y="322"/>
                </a:lnTo>
                <a:lnTo>
                  <a:pt x="18" y="326"/>
                </a:lnTo>
                <a:lnTo>
                  <a:pt x="12" y="330"/>
                </a:lnTo>
                <a:lnTo>
                  <a:pt x="8" y="334"/>
                </a:lnTo>
                <a:lnTo>
                  <a:pt x="12" y="336"/>
                </a:lnTo>
                <a:lnTo>
                  <a:pt x="18" y="338"/>
                </a:lnTo>
                <a:lnTo>
                  <a:pt x="22" y="338"/>
                </a:lnTo>
                <a:lnTo>
                  <a:pt x="20" y="342"/>
                </a:lnTo>
                <a:lnTo>
                  <a:pt x="18" y="344"/>
                </a:lnTo>
                <a:lnTo>
                  <a:pt x="14" y="348"/>
                </a:lnTo>
                <a:lnTo>
                  <a:pt x="12" y="350"/>
                </a:lnTo>
                <a:lnTo>
                  <a:pt x="16" y="352"/>
                </a:lnTo>
                <a:lnTo>
                  <a:pt x="22" y="354"/>
                </a:lnTo>
                <a:lnTo>
                  <a:pt x="26" y="356"/>
                </a:lnTo>
                <a:lnTo>
                  <a:pt x="24" y="358"/>
                </a:lnTo>
                <a:lnTo>
                  <a:pt x="22" y="362"/>
                </a:lnTo>
                <a:lnTo>
                  <a:pt x="32" y="364"/>
                </a:lnTo>
                <a:lnTo>
                  <a:pt x="44" y="368"/>
                </a:lnTo>
                <a:lnTo>
                  <a:pt x="22" y="382"/>
                </a:lnTo>
                <a:lnTo>
                  <a:pt x="0" y="394"/>
                </a:lnTo>
                <a:lnTo>
                  <a:pt x="6" y="396"/>
                </a:lnTo>
                <a:lnTo>
                  <a:pt x="14" y="398"/>
                </a:lnTo>
                <a:lnTo>
                  <a:pt x="20" y="402"/>
                </a:lnTo>
                <a:lnTo>
                  <a:pt x="24" y="406"/>
                </a:lnTo>
                <a:lnTo>
                  <a:pt x="22" y="408"/>
                </a:lnTo>
                <a:lnTo>
                  <a:pt x="20" y="410"/>
                </a:lnTo>
                <a:lnTo>
                  <a:pt x="16" y="412"/>
                </a:lnTo>
                <a:lnTo>
                  <a:pt x="22" y="414"/>
                </a:lnTo>
                <a:lnTo>
                  <a:pt x="28" y="416"/>
                </a:lnTo>
                <a:lnTo>
                  <a:pt x="30" y="420"/>
                </a:lnTo>
                <a:lnTo>
                  <a:pt x="32" y="424"/>
                </a:lnTo>
                <a:lnTo>
                  <a:pt x="32" y="428"/>
                </a:lnTo>
                <a:lnTo>
                  <a:pt x="28" y="434"/>
                </a:lnTo>
                <a:lnTo>
                  <a:pt x="32" y="434"/>
                </a:lnTo>
                <a:lnTo>
                  <a:pt x="34" y="434"/>
                </a:lnTo>
                <a:lnTo>
                  <a:pt x="34" y="440"/>
                </a:lnTo>
                <a:lnTo>
                  <a:pt x="30" y="442"/>
                </a:lnTo>
                <a:lnTo>
                  <a:pt x="26" y="446"/>
                </a:lnTo>
                <a:lnTo>
                  <a:pt x="22" y="448"/>
                </a:lnTo>
                <a:lnTo>
                  <a:pt x="20" y="452"/>
                </a:lnTo>
                <a:lnTo>
                  <a:pt x="16" y="456"/>
                </a:lnTo>
                <a:lnTo>
                  <a:pt x="22" y="454"/>
                </a:lnTo>
                <a:lnTo>
                  <a:pt x="28" y="456"/>
                </a:lnTo>
                <a:lnTo>
                  <a:pt x="34" y="458"/>
                </a:lnTo>
                <a:lnTo>
                  <a:pt x="40" y="460"/>
                </a:lnTo>
                <a:lnTo>
                  <a:pt x="44" y="464"/>
                </a:lnTo>
                <a:lnTo>
                  <a:pt x="40" y="468"/>
                </a:lnTo>
                <a:lnTo>
                  <a:pt x="38" y="472"/>
                </a:lnTo>
                <a:lnTo>
                  <a:pt x="34" y="476"/>
                </a:lnTo>
                <a:lnTo>
                  <a:pt x="40" y="478"/>
                </a:lnTo>
                <a:lnTo>
                  <a:pt x="44" y="482"/>
                </a:lnTo>
                <a:lnTo>
                  <a:pt x="48" y="486"/>
                </a:lnTo>
                <a:lnTo>
                  <a:pt x="48" y="490"/>
                </a:lnTo>
                <a:lnTo>
                  <a:pt x="48" y="496"/>
                </a:lnTo>
                <a:lnTo>
                  <a:pt x="54" y="496"/>
                </a:lnTo>
                <a:lnTo>
                  <a:pt x="60" y="498"/>
                </a:lnTo>
                <a:lnTo>
                  <a:pt x="64" y="500"/>
                </a:lnTo>
                <a:lnTo>
                  <a:pt x="66" y="504"/>
                </a:lnTo>
                <a:lnTo>
                  <a:pt x="66" y="508"/>
                </a:lnTo>
                <a:lnTo>
                  <a:pt x="66" y="514"/>
                </a:lnTo>
                <a:lnTo>
                  <a:pt x="62" y="520"/>
                </a:lnTo>
                <a:lnTo>
                  <a:pt x="68" y="524"/>
                </a:lnTo>
                <a:lnTo>
                  <a:pt x="72" y="528"/>
                </a:lnTo>
                <a:lnTo>
                  <a:pt x="74" y="534"/>
                </a:lnTo>
                <a:lnTo>
                  <a:pt x="76" y="540"/>
                </a:lnTo>
                <a:lnTo>
                  <a:pt x="76" y="546"/>
                </a:lnTo>
                <a:lnTo>
                  <a:pt x="96" y="546"/>
                </a:lnTo>
                <a:lnTo>
                  <a:pt x="118" y="544"/>
                </a:lnTo>
                <a:lnTo>
                  <a:pt x="114" y="552"/>
                </a:lnTo>
                <a:lnTo>
                  <a:pt x="112" y="558"/>
                </a:lnTo>
                <a:lnTo>
                  <a:pt x="110" y="566"/>
                </a:lnTo>
                <a:lnTo>
                  <a:pt x="108" y="572"/>
                </a:lnTo>
                <a:lnTo>
                  <a:pt x="114" y="572"/>
                </a:lnTo>
                <a:lnTo>
                  <a:pt x="120" y="572"/>
                </a:lnTo>
                <a:lnTo>
                  <a:pt x="126" y="572"/>
                </a:lnTo>
                <a:lnTo>
                  <a:pt x="122" y="578"/>
                </a:lnTo>
                <a:lnTo>
                  <a:pt x="118" y="584"/>
                </a:lnTo>
                <a:lnTo>
                  <a:pt x="116" y="592"/>
                </a:lnTo>
                <a:lnTo>
                  <a:pt x="122" y="592"/>
                </a:lnTo>
                <a:lnTo>
                  <a:pt x="128" y="592"/>
                </a:lnTo>
                <a:lnTo>
                  <a:pt x="136" y="592"/>
                </a:lnTo>
                <a:lnTo>
                  <a:pt x="134" y="594"/>
                </a:lnTo>
                <a:lnTo>
                  <a:pt x="132" y="598"/>
                </a:lnTo>
                <a:lnTo>
                  <a:pt x="130" y="602"/>
                </a:lnTo>
                <a:lnTo>
                  <a:pt x="128" y="604"/>
                </a:lnTo>
                <a:lnTo>
                  <a:pt x="144" y="606"/>
                </a:lnTo>
                <a:lnTo>
                  <a:pt x="156" y="610"/>
                </a:lnTo>
                <a:lnTo>
                  <a:pt x="164" y="622"/>
                </a:lnTo>
                <a:lnTo>
                  <a:pt x="162" y="620"/>
                </a:lnTo>
                <a:lnTo>
                  <a:pt x="160" y="618"/>
                </a:lnTo>
                <a:lnTo>
                  <a:pt x="164" y="614"/>
                </a:lnTo>
                <a:lnTo>
                  <a:pt x="168" y="614"/>
                </a:lnTo>
                <a:lnTo>
                  <a:pt x="170" y="614"/>
                </a:lnTo>
                <a:lnTo>
                  <a:pt x="172" y="614"/>
                </a:lnTo>
                <a:lnTo>
                  <a:pt x="174" y="618"/>
                </a:lnTo>
                <a:lnTo>
                  <a:pt x="174" y="620"/>
                </a:lnTo>
                <a:lnTo>
                  <a:pt x="176" y="624"/>
                </a:lnTo>
                <a:lnTo>
                  <a:pt x="178" y="628"/>
                </a:lnTo>
                <a:lnTo>
                  <a:pt x="178" y="630"/>
                </a:lnTo>
                <a:lnTo>
                  <a:pt x="180" y="632"/>
                </a:lnTo>
                <a:lnTo>
                  <a:pt x="184" y="634"/>
                </a:lnTo>
                <a:lnTo>
                  <a:pt x="188" y="636"/>
                </a:lnTo>
                <a:lnTo>
                  <a:pt x="190" y="636"/>
                </a:lnTo>
                <a:lnTo>
                  <a:pt x="194" y="638"/>
                </a:lnTo>
                <a:lnTo>
                  <a:pt x="198" y="638"/>
                </a:lnTo>
                <a:lnTo>
                  <a:pt x="200" y="640"/>
                </a:lnTo>
                <a:lnTo>
                  <a:pt x="202" y="644"/>
                </a:lnTo>
                <a:lnTo>
                  <a:pt x="204" y="648"/>
                </a:lnTo>
                <a:lnTo>
                  <a:pt x="206" y="646"/>
                </a:lnTo>
                <a:lnTo>
                  <a:pt x="210" y="646"/>
                </a:lnTo>
                <a:lnTo>
                  <a:pt x="212" y="644"/>
                </a:lnTo>
                <a:lnTo>
                  <a:pt x="216" y="648"/>
                </a:lnTo>
                <a:lnTo>
                  <a:pt x="220" y="654"/>
                </a:lnTo>
                <a:lnTo>
                  <a:pt x="222" y="658"/>
                </a:lnTo>
                <a:lnTo>
                  <a:pt x="224" y="654"/>
                </a:lnTo>
                <a:lnTo>
                  <a:pt x="228" y="650"/>
                </a:lnTo>
                <a:lnTo>
                  <a:pt x="232" y="652"/>
                </a:lnTo>
                <a:lnTo>
                  <a:pt x="234" y="654"/>
                </a:lnTo>
                <a:lnTo>
                  <a:pt x="238" y="656"/>
                </a:lnTo>
                <a:lnTo>
                  <a:pt x="238" y="662"/>
                </a:lnTo>
                <a:lnTo>
                  <a:pt x="240" y="666"/>
                </a:lnTo>
                <a:lnTo>
                  <a:pt x="252" y="662"/>
                </a:lnTo>
                <a:lnTo>
                  <a:pt x="262" y="666"/>
                </a:lnTo>
                <a:lnTo>
                  <a:pt x="270" y="674"/>
                </a:lnTo>
                <a:lnTo>
                  <a:pt x="276" y="686"/>
                </a:lnTo>
                <a:lnTo>
                  <a:pt x="274" y="678"/>
                </a:lnTo>
                <a:lnTo>
                  <a:pt x="276" y="674"/>
                </a:lnTo>
                <a:lnTo>
                  <a:pt x="278" y="670"/>
                </a:lnTo>
                <a:lnTo>
                  <a:pt x="280" y="668"/>
                </a:lnTo>
                <a:lnTo>
                  <a:pt x="284" y="666"/>
                </a:lnTo>
                <a:lnTo>
                  <a:pt x="288" y="668"/>
                </a:lnTo>
                <a:lnTo>
                  <a:pt x="292" y="672"/>
                </a:lnTo>
                <a:lnTo>
                  <a:pt x="296" y="678"/>
                </a:lnTo>
                <a:lnTo>
                  <a:pt x="294" y="674"/>
                </a:lnTo>
                <a:lnTo>
                  <a:pt x="296" y="674"/>
                </a:lnTo>
                <a:lnTo>
                  <a:pt x="298" y="674"/>
                </a:lnTo>
                <a:lnTo>
                  <a:pt x="300" y="676"/>
                </a:lnTo>
                <a:lnTo>
                  <a:pt x="302" y="680"/>
                </a:lnTo>
                <a:lnTo>
                  <a:pt x="304" y="682"/>
                </a:lnTo>
                <a:lnTo>
                  <a:pt x="304" y="686"/>
                </a:lnTo>
                <a:lnTo>
                  <a:pt x="310" y="682"/>
                </a:lnTo>
                <a:lnTo>
                  <a:pt x="318" y="680"/>
                </a:lnTo>
                <a:lnTo>
                  <a:pt x="324" y="678"/>
                </a:lnTo>
                <a:lnTo>
                  <a:pt x="326" y="682"/>
                </a:lnTo>
                <a:lnTo>
                  <a:pt x="328" y="684"/>
                </a:lnTo>
                <a:lnTo>
                  <a:pt x="330" y="688"/>
                </a:lnTo>
                <a:lnTo>
                  <a:pt x="330" y="692"/>
                </a:lnTo>
                <a:lnTo>
                  <a:pt x="332" y="686"/>
                </a:lnTo>
                <a:lnTo>
                  <a:pt x="332" y="684"/>
                </a:lnTo>
                <a:lnTo>
                  <a:pt x="334" y="682"/>
                </a:lnTo>
                <a:lnTo>
                  <a:pt x="338" y="684"/>
                </a:lnTo>
                <a:lnTo>
                  <a:pt x="340" y="684"/>
                </a:lnTo>
                <a:lnTo>
                  <a:pt x="344" y="688"/>
                </a:lnTo>
                <a:lnTo>
                  <a:pt x="346" y="690"/>
                </a:lnTo>
                <a:lnTo>
                  <a:pt x="350" y="694"/>
                </a:lnTo>
                <a:lnTo>
                  <a:pt x="352" y="698"/>
                </a:lnTo>
                <a:lnTo>
                  <a:pt x="356" y="702"/>
                </a:lnTo>
                <a:lnTo>
                  <a:pt x="358" y="706"/>
                </a:lnTo>
                <a:lnTo>
                  <a:pt x="360" y="708"/>
                </a:lnTo>
                <a:lnTo>
                  <a:pt x="364" y="700"/>
                </a:lnTo>
                <a:lnTo>
                  <a:pt x="370" y="700"/>
                </a:lnTo>
                <a:lnTo>
                  <a:pt x="378" y="704"/>
                </a:lnTo>
                <a:lnTo>
                  <a:pt x="386" y="712"/>
                </a:lnTo>
                <a:lnTo>
                  <a:pt x="392" y="718"/>
                </a:lnTo>
                <a:lnTo>
                  <a:pt x="386" y="714"/>
                </a:lnTo>
                <a:lnTo>
                  <a:pt x="384" y="710"/>
                </a:lnTo>
                <a:lnTo>
                  <a:pt x="382" y="706"/>
                </a:lnTo>
                <a:lnTo>
                  <a:pt x="382" y="702"/>
                </a:lnTo>
                <a:lnTo>
                  <a:pt x="384" y="696"/>
                </a:lnTo>
                <a:lnTo>
                  <a:pt x="386" y="692"/>
                </a:lnTo>
                <a:lnTo>
                  <a:pt x="390" y="690"/>
                </a:lnTo>
                <a:lnTo>
                  <a:pt x="394" y="686"/>
                </a:lnTo>
                <a:lnTo>
                  <a:pt x="398" y="686"/>
                </a:lnTo>
                <a:lnTo>
                  <a:pt x="404" y="688"/>
                </a:lnTo>
                <a:lnTo>
                  <a:pt x="408" y="690"/>
                </a:lnTo>
                <a:lnTo>
                  <a:pt x="412" y="696"/>
                </a:lnTo>
                <a:lnTo>
                  <a:pt x="414" y="692"/>
                </a:lnTo>
                <a:lnTo>
                  <a:pt x="414" y="690"/>
                </a:lnTo>
                <a:lnTo>
                  <a:pt x="418" y="688"/>
                </a:lnTo>
                <a:lnTo>
                  <a:pt x="420" y="686"/>
                </a:lnTo>
                <a:lnTo>
                  <a:pt x="424" y="686"/>
                </a:lnTo>
                <a:lnTo>
                  <a:pt x="428" y="688"/>
                </a:lnTo>
                <a:lnTo>
                  <a:pt x="432" y="690"/>
                </a:lnTo>
                <a:lnTo>
                  <a:pt x="434" y="694"/>
                </a:lnTo>
                <a:lnTo>
                  <a:pt x="438" y="682"/>
                </a:lnTo>
                <a:lnTo>
                  <a:pt x="450" y="676"/>
                </a:lnTo>
                <a:lnTo>
                  <a:pt x="462" y="674"/>
                </a:lnTo>
                <a:lnTo>
                  <a:pt x="472" y="680"/>
                </a:lnTo>
                <a:lnTo>
                  <a:pt x="482" y="672"/>
                </a:lnTo>
                <a:lnTo>
                  <a:pt x="494" y="666"/>
                </a:lnTo>
                <a:lnTo>
                  <a:pt x="504" y="660"/>
                </a:lnTo>
                <a:lnTo>
                  <a:pt x="506" y="658"/>
                </a:lnTo>
                <a:lnTo>
                  <a:pt x="508" y="656"/>
                </a:lnTo>
                <a:lnTo>
                  <a:pt x="508" y="654"/>
                </a:lnTo>
                <a:lnTo>
                  <a:pt x="510" y="654"/>
                </a:lnTo>
                <a:lnTo>
                  <a:pt x="514" y="652"/>
                </a:lnTo>
                <a:lnTo>
                  <a:pt x="520" y="652"/>
                </a:lnTo>
                <a:lnTo>
                  <a:pt x="524" y="652"/>
                </a:lnTo>
                <a:lnTo>
                  <a:pt x="528" y="654"/>
                </a:lnTo>
                <a:lnTo>
                  <a:pt x="534" y="656"/>
                </a:lnTo>
                <a:lnTo>
                  <a:pt x="540" y="658"/>
                </a:lnTo>
                <a:lnTo>
                  <a:pt x="538" y="654"/>
                </a:lnTo>
                <a:lnTo>
                  <a:pt x="538" y="652"/>
                </a:lnTo>
                <a:lnTo>
                  <a:pt x="538" y="648"/>
                </a:lnTo>
                <a:lnTo>
                  <a:pt x="550" y="648"/>
                </a:lnTo>
                <a:lnTo>
                  <a:pt x="562" y="650"/>
                </a:lnTo>
                <a:lnTo>
                  <a:pt x="558" y="648"/>
                </a:lnTo>
                <a:lnTo>
                  <a:pt x="552" y="646"/>
                </a:lnTo>
                <a:lnTo>
                  <a:pt x="550" y="644"/>
                </a:lnTo>
                <a:lnTo>
                  <a:pt x="546" y="640"/>
                </a:lnTo>
                <a:lnTo>
                  <a:pt x="544" y="634"/>
                </a:lnTo>
                <a:lnTo>
                  <a:pt x="544" y="628"/>
                </a:lnTo>
                <a:lnTo>
                  <a:pt x="546" y="622"/>
                </a:lnTo>
                <a:lnTo>
                  <a:pt x="548" y="616"/>
                </a:lnTo>
                <a:lnTo>
                  <a:pt x="552" y="614"/>
                </a:lnTo>
                <a:lnTo>
                  <a:pt x="558" y="612"/>
                </a:lnTo>
                <a:lnTo>
                  <a:pt x="564" y="612"/>
                </a:lnTo>
                <a:lnTo>
                  <a:pt x="570" y="612"/>
                </a:lnTo>
                <a:lnTo>
                  <a:pt x="576" y="612"/>
                </a:lnTo>
                <a:lnTo>
                  <a:pt x="572" y="608"/>
                </a:lnTo>
                <a:lnTo>
                  <a:pt x="572" y="606"/>
                </a:lnTo>
                <a:lnTo>
                  <a:pt x="570" y="602"/>
                </a:lnTo>
                <a:lnTo>
                  <a:pt x="570" y="598"/>
                </a:lnTo>
                <a:lnTo>
                  <a:pt x="584" y="600"/>
                </a:lnTo>
                <a:lnTo>
                  <a:pt x="592" y="598"/>
                </a:lnTo>
                <a:lnTo>
                  <a:pt x="600" y="594"/>
                </a:lnTo>
                <a:lnTo>
                  <a:pt x="612" y="586"/>
                </a:lnTo>
                <a:lnTo>
                  <a:pt x="614" y="582"/>
                </a:lnTo>
                <a:lnTo>
                  <a:pt x="620" y="580"/>
                </a:lnTo>
                <a:lnTo>
                  <a:pt x="624" y="580"/>
                </a:lnTo>
                <a:lnTo>
                  <a:pt x="626" y="576"/>
                </a:lnTo>
                <a:lnTo>
                  <a:pt x="628" y="572"/>
                </a:lnTo>
                <a:lnTo>
                  <a:pt x="628" y="568"/>
                </a:lnTo>
                <a:lnTo>
                  <a:pt x="628" y="562"/>
                </a:lnTo>
                <a:lnTo>
                  <a:pt x="628" y="558"/>
                </a:lnTo>
                <a:lnTo>
                  <a:pt x="630" y="554"/>
                </a:lnTo>
                <a:lnTo>
                  <a:pt x="626" y="552"/>
                </a:lnTo>
                <a:lnTo>
                  <a:pt x="622" y="548"/>
                </a:lnTo>
                <a:lnTo>
                  <a:pt x="620" y="548"/>
                </a:lnTo>
                <a:lnTo>
                  <a:pt x="630" y="536"/>
                </a:lnTo>
                <a:lnTo>
                  <a:pt x="642" y="532"/>
                </a:lnTo>
                <a:lnTo>
                  <a:pt x="656" y="534"/>
                </a:lnTo>
                <a:lnTo>
                  <a:pt x="656" y="530"/>
                </a:lnTo>
                <a:lnTo>
                  <a:pt x="656" y="524"/>
                </a:lnTo>
                <a:lnTo>
                  <a:pt x="656" y="520"/>
                </a:lnTo>
                <a:lnTo>
                  <a:pt x="658" y="516"/>
                </a:lnTo>
                <a:lnTo>
                  <a:pt x="658" y="512"/>
                </a:lnTo>
                <a:lnTo>
                  <a:pt x="662" y="510"/>
                </a:lnTo>
                <a:lnTo>
                  <a:pt x="666" y="508"/>
                </a:lnTo>
                <a:lnTo>
                  <a:pt x="672" y="508"/>
                </a:lnTo>
                <a:lnTo>
                  <a:pt x="674" y="502"/>
                </a:lnTo>
                <a:lnTo>
                  <a:pt x="676" y="498"/>
                </a:lnTo>
                <a:lnTo>
                  <a:pt x="678" y="494"/>
                </a:lnTo>
                <a:lnTo>
                  <a:pt x="682" y="492"/>
                </a:lnTo>
                <a:lnTo>
                  <a:pt x="684" y="490"/>
                </a:lnTo>
                <a:lnTo>
                  <a:pt x="688" y="490"/>
                </a:lnTo>
                <a:lnTo>
                  <a:pt x="692" y="488"/>
                </a:lnTo>
                <a:lnTo>
                  <a:pt x="696" y="484"/>
                </a:lnTo>
                <a:lnTo>
                  <a:pt x="698" y="482"/>
                </a:lnTo>
                <a:lnTo>
                  <a:pt x="694" y="478"/>
                </a:lnTo>
                <a:lnTo>
                  <a:pt x="690" y="476"/>
                </a:lnTo>
                <a:lnTo>
                  <a:pt x="688" y="472"/>
                </a:lnTo>
                <a:lnTo>
                  <a:pt x="692" y="466"/>
                </a:lnTo>
                <a:lnTo>
                  <a:pt x="700" y="462"/>
                </a:lnTo>
                <a:lnTo>
                  <a:pt x="708" y="458"/>
                </a:lnTo>
                <a:lnTo>
                  <a:pt x="714" y="452"/>
                </a:lnTo>
                <a:lnTo>
                  <a:pt x="704" y="446"/>
                </a:lnTo>
                <a:lnTo>
                  <a:pt x="700" y="436"/>
                </a:lnTo>
                <a:lnTo>
                  <a:pt x="700" y="424"/>
                </a:lnTo>
                <a:lnTo>
                  <a:pt x="708" y="414"/>
                </a:lnTo>
                <a:lnTo>
                  <a:pt x="702" y="412"/>
                </a:lnTo>
                <a:lnTo>
                  <a:pt x="696" y="410"/>
                </a:lnTo>
                <a:lnTo>
                  <a:pt x="692" y="408"/>
                </a:lnTo>
                <a:lnTo>
                  <a:pt x="706" y="402"/>
                </a:lnTo>
                <a:lnTo>
                  <a:pt x="712" y="398"/>
                </a:lnTo>
                <a:lnTo>
                  <a:pt x="714" y="392"/>
                </a:lnTo>
                <a:lnTo>
                  <a:pt x="716" y="382"/>
                </a:lnTo>
                <a:lnTo>
                  <a:pt x="718" y="370"/>
                </a:lnTo>
                <a:lnTo>
                  <a:pt x="724" y="362"/>
                </a:lnTo>
                <a:lnTo>
                  <a:pt x="728" y="356"/>
                </a:lnTo>
                <a:lnTo>
                  <a:pt x="734" y="352"/>
                </a:lnTo>
                <a:lnTo>
                  <a:pt x="736" y="348"/>
                </a:lnTo>
                <a:lnTo>
                  <a:pt x="736" y="342"/>
                </a:lnTo>
                <a:lnTo>
                  <a:pt x="732" y="332"/>
                </a:lnTo>
                <a:lnTo>
                  <a:pt x="736" y="330"/>
                </a:lnTo>
                <a:lnTo>
                  <a:pt x="742" y="328"/>
                </a:lnTo>
                <a:lnTo>
                  <a:pt x="736" y="326"/>
                </a:lnTo>
                <a:lnTo>
                  <a:pt x="730" y="322"/>
                </a:lnTo>
                <a:lnTo>
                  <a:pt x="722" y="320"/>
                </a:lnTo>
                <a:lnTo>
                  <a:pt x="718" y="316"/>
                </a:lnTo>
                <a:lnTo>
                  <a:pt x="714" y="312"/>
                </a:lnTo>
                <a:lnTo>
                  <a:pt x="710" y="306"/>
                </a:lnTo>
                <a:lnTo>
                  <a:pt x="716" y="306"/>
                </a:lnTo>
                <a:lnTo>
                  <a:pt x="720" y="302"/>
                </a:lnTo>
                <a:lnTo>
                  <a:pt x="726" y="302"/>
                </a:lnTo>
                <a:lnTo>
                  <a:pt x="722" y="298"/>
                </a:lnTo>
                <a:lnTo>
                  <a:pt x="718" y="296"/>
                </a:lnTo>
                <a:lnTo>
                  <a:pt x="714" y="294"/>
                </a:lnTo>
                <a:lnTo>
                  <a:pt x="710" y="292"/>
                </a:lnTo>
                <a:lnTo>
                  <a:pt x="706" y="290"/>
                </a:lnTo>
                <a:lnTo>
                  <a:pt x="702" y="286"/>
                </a:lnTo>
                <a:lnTo>
                  <a:pt x="706" y="284"/>
                </a:lnTo>
                <a:lnTo>
                  <a:pt x="708" y="282"/>
                </a:lnTo>
                <a:lnTo>
                  <a:pt x="708" y="276"/>
                </a:lnTo>
                <a:lnTo>
                  <a:pt x="704" y="272"/>
                </a:lnTo>
                <a:lnTo>
                  <a:pt x="700" y="268"/>
                </a:lnTo>
                <a:lnTo>
                  <a:pt x="694" y="268"/>
                </a:lnTo>
                <a:lnTo>
                  <a:pt x="698" y="258"/>
                </a:lnTo>
                <a:lnTo>
                  <a:pt x="704" y="248"/>
                </a:lnTo>
                <a:lnTo>
                  <a:pt x="710" y="238"/>
                </a:lnTo>
                <a:lnTo>
                  <a:pt x="700" y="250"/>
                </a:lnTo>
                <a:lnTo>
                  <a:pt x="694" y="252"/>
                </a:lnTo>
                <a:lnTo>
                  <a:pt x="690" y="250"/>
                </a:lnTo>
                <a:lnTo>
                  <a:pt x="682" y="244"/>
                </a:lnTo>
                <a:lnTo>
                  <a:pt x="672" y="234"/>
                </a:lnTo>
                <a:lnTo>
                  <a:pt x="680" y="222"/>
                </a:lnTo>
                <a:lnTo>
                  <a:pt x="678" y="212"/>
                </a:lnTo>
                <a:lnTo>
                  <a:pt x="672" y="206"/>
                </a:lnTo>
                <a:lnTo>
                  <a:pt x="662" y="202"/>
                </a:lnTo>
                <a:lnTo>
                  <a:pt x="650" y="202"/>
                </a:lnTo>
                <a:lnTo>
                  <a:pt x="654" y="198"/>
                </a:lnTo>
                <a:lnTo>
                  <a:pt x="658" y="196"/>
                </a:lnTo>
                <a:lnTo>
                  <a:pt x="662" y="192"/>
                </a:lnTo>
                <a:lnTo>
                  <a:pt x="664" y="188"/>
                </a:lnTo>
                <a:lnTo>
                  <a:pt x="660" y="184"/>
                </a:lnTo>
                <a:lnTo>
                  <a:pt x="654" y="182"/>
                </a:lnTo>
                <a:lnTo>
                  <a:pt x="650" y="180"/>
                </a:lnTo>
                <a:lnTo>
                  <a:pt x="648" y="184"/>
                </a:lnTo>
                <a:lnTo>
                  <a:pt x="646" y="190"/>
                </a:lnTo>
                <a:lnTo>
                  <a:pt x="644" y="192"/>
                </a:lnTo>
                <a:lnTo>
                  <a:pt x="640" y="196"/>
                </a:lnTo>
                <a:lnTo>
                  <a:pt x="640" y="184"/>
                </a:lnTo>
                <a:lnTo>
                  <a:pt x="640" y="172"/>
                </a:lnTo>
                <a:lnTo>
                  <a:pt x="638" y="162"/>
                </a:lnTo>
                <a:lnTo>
                  <a:pt x="632" y="154"/>
                </a:lnTo>
                <a:lnTo>
                  <a:pt x="622" y="152"/>
                </a:lnTo>
                <a:lnTo>
                  <a:pt x="622" y="146"/>
                </a:lnTo>
                <a:lnTo>
                  <a:pt x="622" y="140"/>
                </a:lnTo>
                <a:lnTo>
                  <a:pt x="622" y="134"/>
                </a:lnTo>
                <a:lnTo>
                  <a:pt x="622" y="128"/>
                </a:lnTo>
                <a:lnTo>
                  <a:pt x="618" y="110"/>
                </a:lnTo>
                <a:lnTo>
                  <a:pt x="614" y="94"/>
                </a:lnTo>
                <a:lnTo>
                  <a:pt x="612" y="98"/>
                </a:lnTo>
                <a:lnTo>
                  <a:pt x="612" y="104"/>
                </a:lnTo>
                <a:lnTo>
                  <a:pt x="610" y="108"/>
                </a:lnTo>
                <a:lnTo>
                  <a:pt x="608" y="114"/>
                </a:lnTo>
                <a:lnTo>
                  <a:pt x="606" y="118"/>
                </a:lnTo>
                <a:lnTo>
                  <a:pt x="602" y="120"/>
                </a:lnTo>
                <a:lnTo>
                  <a:pt x="598" y="122"/>
                </a:lnTo>
                <a:lnTo>
                  <a:pt x="592" y="122"/>
                </a:lnTo>
                <a:lnTo>
                  <a:pt x="592" y="118"/>
                </a:lnTo>
                <a:lnTo>
                  <a:pt x="592" y="114"/>
                </a:lnTo>
                <a:lnTo>
                  <a:pt x="592" y="108"/>
                </a:lnTo>
                <a:lnTo>
                  <a:pt x="590" y="112"/>
                </a:lnTo>
                <a:lnTo>
                  <a:pt x="586" y="114"/>
                </a:lnTo>
                <a:lnTo>
                  <a:pt x="582" y="116"/>
                </a:lnTo>
                <a:lnTo>
                  <a:pt x="574" y="100"/>
                </a:lnTo>
                <a:lnTo>
                  <a:pt x="568" y="80"/>
                </a:lnTo>
                <a:lnTo>
                  <a:pt x="564" y="90"/>
                </a:lnTo>
                <a:lnTo>
                  <a:pt x="558" y="96"/>
                </a:lnTo>
                <a:lnTo>
                  <a:pt x="552" y="104"/>
                </a:lnTo>
                <a:lnTo>
                  <a:pt x="548" y="100"/>
                </a:lnTo>
                <a:lnTo>
                  <a:pt x="544" y="94"/>
                </a:lnTo>
                <a:lnTo>
                  <a:pt x="542" y="90"/>
                </a:lnTo>
                <a:lnTo>
                  <a:pt x="540" y="82"/>
                </a:lnTo>
                <a:lnTo>
                  <a:pt x="540" y="76"/>
                </a:lnTo>
                <a:lnTo>
                  <a:pt x="536" y="80"/>
                </a:lnTo>
                <a:lnTo>
                  <a:pt x="534" y="82"/>
                </a:lnTo>
                <a:lnTo>
                  <a:pt x="530" y="84"/>
                </a:lnTo>
                <a:lnTo>
                  <a:pt x="520" y="52"/>
                </a:lnTo>
                <a:lnTo>
                  <a:pt x="508" y="22"/>
                </a:lnTo>
                <a:lnTo>
                  <a:pt x="504" y="30"/>
                </a:lnTo>
                <a:lnTo>
                  <a:pt x="498" y="40"/>
                </a:lnTo>
                <a:lnTo>
                  <a:pt x="490" y="48"/>
                </a:lnTo>
                <a:lnTo>
                  <a:pt x="482" y="52"/>
                </a:lnTo>
                <a:lnTo>
                  <a:pt x="472" y="50"/>
                </a:lnTo>
                <a:lnTo>
                  <a:pt x="468" y="52"/>
                </a:lnTo>
                <a:lnTo>
                  <a:pt x="464" y="54"/>
                </a:lnTo>
                <a:lnTo>
                  <a:pt x="460" y="58"/>
                </a:lnTo>
                <a:lnTo>
                  <a:pt x="456" y="48"/>
                </a:lnTo>
                <a:lnTo>
                  <a:pt x="450" y="38"/>
                </a:lnTo>
                <a:lnTo>
                  <a:pt x="448" y="30"/>
                </a:lnTo>
                <a:lnTo>
                  <a:pt x="444" y="28"/>
                </a:lnTo>
                <a:lnTo>
                  <a:pt x="440" y="28"/>
                </a:lnTo>
                <a:lnTo>
                  <a:pt x="440" y="36"/>
                </a:lnTo>
                <a:lnTo>
                  <a:pt x="438" y="40"/>
                </a:lnTo>
                <a:lnTo>
                  <a:pt x="436" y="44"/>
                </a:lnTo>
                <a:lnTo>
                  <a:pt x="432" y="46"/>
                </a:lnTo>
                <a:lnTo>
                  <a:pt x="430" y="46"/>
                </a:lnTo>
                <a:lnTo>
                  <a:pt x="424" y="44"/>
                </a:lnTo>
                <a:lnTo>
                  <a:pt x="420" y="40"/>
                </a:lnTo>
                <a:lnTo>
                  <a:pt x="416" y="34"/>
                </a:lnTo>
                <a:lnTo>
                  <a:pt x="412" y="38"/>
                </a:lnTo>
                <a:lnTo>
                  <a:pt x="408" y="40"/>
                </a:lnTo>
                <a:lnTo>
                  <a:pt x="404" y="44"/>
                </a:lnTo>
                <a:lnTo>
                  <a:pt x="386" y="22"/>
                </a:lnTo>
                <a:lnTo>
                  <a:pt x="368" y="0"/>
                </a:lnTo>
                <a:lnTo>
                  <a:pt x="370" y="10"/>
                </a:lnTo>
                <a:lnTo>
                  <a:pt x="372" y="18"/>
                </a:lnTo>
                <a:lnTo>
                  <a:pt x="372" y="28"/>
                </a:lnTo>
                <a:lnTo>
                  <a:pt x="364" y="26"/>
                </a:lnTo>
                <a:lnTo>
                  <a:pt x="360" y="22"/>
                </a:lnTo>
                <a:lnTo>
                  <a:pt x="354" y="16"/>
                </a:lnTo>
                <a:lnTo>
                  <a:pt x="352" y="10"/>
                </a:lnTo>
                <a:lnTo>
                  <a:pt x="350" y="2"/>
                </a:lnTo>
                <a:lnTo>
                  <a:pt x="350" y="6"/>
                </a:lnTo>
                <a:lnTo>
                  <a:pt x="348" y="10"/>
                </a:lnTo>
                <a:lnTo>
                  <a:pt x="348" y="14"/>
                </a:lnTo>
                <a:lnTo>
                  <a:pt x="346" y="20"/>
                </a:lnTo>
                <a:lnTo>
                  <a:pt x="344" y="24"/>
                </a:lnTo>
                <a:lnTo>
                  <a:pt x="342" y="28"/>
                </a:lnTo>
                <a:lnTo>
                  <a:pt x="340" y="32"/>
                </a:lnTo>
                <a:lnTo>
                  <a:pt x="338" y="34"/>
                </a:lnTo>
                <a:lnTo>
                  <a:pt x="334" y="34"/>
                </a:lnTo>
                <a:lnTo>
                  <a:pt x="330" y="32"/>
                </a:lnTo>
                <a:lnTo>
                  <a:pt x="326" y="28"/>
                </a:lnTo>
                <a:lnTo>
                  <a:pt x="326" y="32"/>
                </a:lnTo>
                <a:lnTo>
                  <a:pt x="328" y="38"/>
                </a:lnTo>
                <a:lnTo>
                  <a:pt x="324" y="36"/>
                </a:lnTo>
                <a:lnTo>
                  <a:pt x="320" y="34"/>
                </a:lnTo>
                <a:lnTo>
                  <a:pt x="316" y="32"/>
                </a:lnTo>
                <a:lnTo>
                  <a:pt x="314" y="36"/>
                </a:lnTo>
                <a:lnTo>
                  <a:pt x="314" y="40"/>
                </a:lnTo>
                <a:lnTo>
                  <a:pt x="312" y="44"/>
                </a:lnTo>
                <a:lnTo>
                  <a:pt x="294" y="42"/>
                </a:lnTo>
                <a:lnTo>
                  <a:pt x="278" y="32"/>
                </a:lnTo>
                <a:lnTo>
                  <a:pt x="264" y="18"/>
                </a:lnTo>
                <a:lnTo>
                  <a:pt x="250" y="4"/>
                </a:lnTo>
                <a:lnTo>
                  <a:pt x="260" y="6"/>
                </a:lnTo>
                <a:lnTo>
                  <a:pt x="266" y="14"/>
                </a:lnTo>
                <a:lnTo>
                  <a:pt x="270" y="24"/>
                </a:lnTo>
                <a:lnTo>
                  <a:pt x="274" y="34"/>
                </a:lnTo>
                <a:lnTo>
                  <a:pt x="282" y="40"/>
                </a:lnTo>
                <a:lnTo>
                  <a:pt x="256" y="12"/>
                </a:lnTo>
                <a:close/>
              </a:path>
            </a:pathLst>
          </a:custGeom>
          <a:solidFill>
            <a:srgbClr val="C10009"/>
          </a:solidFill>
          <a:ln w="9525">
            <a:noFill/>
          </a:ln>
        </p:spPr>
        <p:txBody>
          <a:bodyPr lIns="0" tIns="0" rIns="0" bIns="72000" anchor="ctr" anchorCtr="0"/>
          <a:p>
            <a:pPr algn="ctr" eaLnBrk="0" hangingPunct="0">
              <a:lnSpc>
                <a:spcPct val="120000"/>
              </a:lnSpc>
            </a:pPr>
            <a:r>
              <a:rPr lang="zh-CN" altLang="en-US" sz="3600" dirty="0">
                <a:solidFill>
                  <a:srgbClr val="FFFFFF"/>
                </a:solidFill>
                <a:latin typeface="华文新魏" pitchFamily="2" charset="-122"/>
                <a:ea typeface="华文新魏" pitchFamily="2" charset="-122"/>
              </a:rPr>
              <a:t>叁</a:t>
            </a:r>
            <a:endParaRPr lang="zh-CN" altLang="en-US" sz="3600" dirty="0">
              <a:solidFill>
                <a:srgbClr val="FFFFFF"/>
              </a:solidFill>
              <a:latin typeface="华文新魏" pitchFamily="2" charset="-122"/>
              <a:ea typeface="华文新魏" pitchFamily="2" charset="-122"/>
            </a:endParaRPr>
          </a:p>
        </p:txBody>
      </p:sp>
      <p:sp>
        <p:nvSpPr>
          <p:cNvPr id="5127" name="文本框 47"/>
          <p:cNvSpPr txBox="1"/>
          <p:nvPr/>
        </p:nvSpPr>
        <p:spPr>
          <a:xfrm>
            <a:off x="5148263" y="2781300"/>
            <a:ext cx="3603625" cy="696913"/>
          </a:xfrm>
          <a:prstGeom prst="rect">
            <a:avLst/>
          </a:prstGeom>
          <a:noFill/>
          <a:ln w="9525">
            <a:noFill/>
          </a:ln>
        </p:spPr>
        <p:txBody>
          <a:bodyPr anchor="ctr" anchorCtr="0"/>
          <a:p>
            <a:pPr eaLnBrk="0" hangingPunct="0"/>
            <a:r>
              <a:rPr lang="zh-CN" altLang="en-US" sz="2400" b="1" dirty="0">
                <a:solidFill>
                  <a:srgbClr val="333333"/>
                </a:solidFill>
                <a:latin typeface="华文新魏" pitchFamily="2" charset="-122"/>
                <a:ea typeface="华文新魏" pitchFamily="2" charset="-122"/>
              </a:rPr>
              <a:t>UPS后备时间的计算</a:t>
            </a:r>
            <a:endParaRPr lang="zh-CN" altLang="en-US" sz="2400" b="1" dirty="0">
              <a:solidFill>
                <a:srgbClr val="333333"/>
              </a:solidFill>
              <a:latin typeface="华文新魏" pitchFamily="2" charset="-122"/>
              <a:ea typeface="华文新魏" pitchFamily="2" charset="-122"/>
            </a:endParaRPr>
          </a:p>
        </p:txBody>
      </p:sp>
      <p:sp>
        <p:nvSpPr>
          <p:cNvPr id="5128" name="KSO_GT1"/>
          <p:cNvSpPr/>
          <p:nvPr/>
        </p:nvSpPr>
        <p:spPr>
          <a:xfrm>
            <a:off x="3419475" y="3729038"/>
            <a:ext cx="676275" cy="696912"/>
          </a:xfrm>
          <a:custGeom>
            <a:avLst/>
            <a:gdLst>
              <a:gd name="txL" fmla="*/ 0 w 742"/>
              <a:gd name="txT" fmla="*/ 0 h 718"/>
              <a:gd name="txR" fmla="*/ 742 w 742"/>
              <a:gd name="txB" fmla="*/ 718 h 71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742" h="718">
                <a:moveTo>
                  <a:pt x="256" y="12"/>
                </a:moveTo>
                <a:lnTo>
                  <a:pt x="252" y="8"/>
                </a:lnTo>
                <a:lnTo>
                  <a:pt x="252" y="6"/>
                </a:lnTo>
                <a:lnTo>
                  <a:pt x="250" y="6"/>
                </a:lnTo>
                <a:lnTo>
                  <a:pt x="252" y="8"/>
                </a:lnTo>
                <a:lnTo>
                  <a:pt x="254" y="10"/>
                </a:lnTo>
                <a:lnTo>
                  <a:pt x="256" y="12"/>
                </a:lnTo>
                <a:lnTo>
                  <a:pt x="260" y="16"/>
                </a:lnTo>
                <a:lnTo>
                  <a:pt x="264" y="20"/>
                </a:lnTo>
                <a:lnTo>
                  <a:pt x="268" y="24"/>
                </a:lnTo>
                <a:lnTo>
                  <a:pt x="270" y="28"/>
                </a:lnTo>
                <a:lnTo>
                  <a:pt x="274" y="32"/>
                </a:lnTo>
                <a:lnTo>
                  <a:pt x="278" y="34"/>
                </a:lnTo>
                <a:lnTo>
                  <a:pt x="280" y="36"/>
                </a:lnTo>
                <a:lnTo>
                  <a:pt x="280" y="38"/>
                </a:lnTo>
                <a:lnTo>
                  <a:pt x="282" y="38"/>
                </a:lnTo>
                <a:lnTo>
                  <a:pt x="288" y="48"/>
                </a:lnTo>
                <a:lnTo>
                  <a:pt x="286" y="52"/>
                </a:lnTo>
                <a:lnTo>
                  <a:pt x="278" y="56"/>
                </a:lnTo>
                <a:lnTo>
                  <a:pt x="268" y="58"/>
                </a:lnTo>
                <a:lnTo>
                  <a:pt x="256" y="58"/>
                </a:lnTo>
                <a:lnTo>
                  <a:pt x="246" y="56"/>
                </a:lnTo>
                <a:lnTo>
                  <a:pt x="238" y="54"/>
                </a:lnTo>
                <a:lnTo>
                  <a:pt x="242" y="58"/>
                </a:lnTo>
                <a:lnTo>
                  <a:pt x="246" y="62"/>
                </a:lnTo>
                <a:lnTo>
                  <a:pt x="244" y="64"/>
                </a:lnTo>
                <a:lnTo>
                  <a:pt x="242" y="68"/>
                </a:lnTo>
                <a:lnTo>
                  <a:pt x="238" y="70"/>
                </a:lnTo>
                <a:lnTo>
                  <a:pt x="232" y="72"/>
                </a:lnTo>
                <a:lnTo>
                  <a:pt x="228" y="72"/>
                </a:lnTo>
                <a:lnTo>
                  <a:pt x="222" y="70"/>
                </a:lnTo>
                <a:lnTo>
                  <a:pt x="216" y="68"/>
                </a:lnTo>
                <a:lnTo>
                  <a:pt x="212" y="64"/>
                </a:lnTo>
                <a:lnTo>
                  <a:pt x="206" y="64"/>
                </a:lnTo>
                <a:lnTo>
                  <a:pt x="204" y="68"/>
                </a:lnTo>
                <a:lnTo>
                  <a:pt x="202" y="72"/>
                </a:lnTo>
                <a:lnTo>
                  <a:pt x="200" y="76"/>
                </a:lnTo>
                <a:lnTo>
                  <a:pt x="196" y="78"/>
                </a:lnTo>
                <a:lnTo>
                  <a:pt x="190" y="80"/>
                </a:lnTo>
                <a:lnTo>
                  <a:pt x="196" y="82"/>
                </a:lnTo>
                <a:lnTo>
                  <a:pt x="198" y="86"/>
                </a:lnTo>
                <a:lnTo>
                  <a:pt x="200" y="90"/>
                </a:lnTo>
                <a:lnTo>
                  <a:pt x="200" y="94"/>
                </a:lnTo>
                <a:lnTo>
                  <a:pt x="198" y="98"/>
                </a:lnTo>
                <a:lnTo>
                  <a:pt x="194" y="102"/>
                </a:lnTo>
                <a:lnTo>
                  <a:pt x="186" y="102"/>
                </a:lnTo>
                <a:lnTo>
                  <a:pt x="172" y="100"/>
                </a:lnTo>
                <a:lnTo>
                  <a:pt x="162" y="100"/>
                </a:lnTo>
                <a:lnTo>
                  <a:pt x="164" y="102"/>
                </a:lnTo>
                <a:lnTo>
                  <a:pt x="166" y="106"/>
                </a:lnTo>
                <a:lnTo>
                  <a:pt x="168" y="110"/>
                </a:lnTo>
                <a:lnTo>
                  <a:pt x="154" y="110"/>
                </a:lnTo>
                <a:lnTo>
                  <a:pt x="140" y="110"/>
                </a:lnTo>
                <a:lnTo>
                  <a:pt x="140" y="114"/>
                </a:lnTo>
                <a:lnTo>
                  <a:pt x="142" y="116"/>
                </a:lnTo>
                <a:lnTo>
                  <a:pt x="136" y="118"/>
                </a:lnTo>
                <a:lnTo>
                  <a:pt x="130" y="118"/>
                </a:lnTo>
                <a:lnTo>
                  <a:pt x="124" y="118"/>
                </a:lnTo>
                <a:lnTo>
                  <a:pt x="126" y="122"/>
                </a:lnTo>
                <a:lnTo>
                  <a:pt x="126" y="126"/>
                </a:lnTo>
                <a:lnTo>
                  <a:pt x="126" y="130"/>
                </a:lnTo>
                <a:lnTo>
                  <a:pt x="128" y="134"/>
                </a:lnTo>
                <a:lnTo>
                  <a:pt x="116" y="136"/>
                </a:lnTo>
                <a:lnTo>
                  <a:pt x="106" y="140"/>
                </a:lnTo>
                <a:lnTo>
                  <a:pt x="96" y="144"/>
                </a:lnTo>
                <a:lnTo>
                  <a:pt x="82" y="142"/>
                </a:lnTo>
                <a:lnTo>
                  <a:pt x="88" y="146"/>
                </a:lnTo>
                <a:lnTo>
                  <a:pt x="92" y="148"/>
                </a:lnTo>
                <a:lnTo>
                  <a:pt x="92" y="152"/>
                </a:lnTo>
                <a:lnTo>
                  <a:pt x="92" y="156"/>
                </a:lnTo>
                <a:lnTo>
                  <a:pt x="88" y="160"/>
                </a:lnTo>
                <a:lnTo>
                  <a:pt x="84" y="164"/>
                </a:lnTo>
                <a:lnTo>
                  <a:pt x="78" y="166"/>
                </a:lnTo>
                <a:lnTo>
                  <a:pt x="74" y="168"/>
                </a:lnTo>
                <a:lnTo>
                  <a:pt x="68" y="170"/>
                </a:lnTo>
                <a:lnTo>
                  <a:pt x="62" y="172"/>
                </a:lnTo>
                <a:lnTo>
                  <a:pt x="58" y="172"/>
                </a:lnTo>
                <a:lnTo>
                  <a:pt x="64" y="174"/>
                </a:lnTo>
                <a:lnTo>
                  <a:pt x="68" y="176"/>
                </a:lnTo>
                <a:lnTo>
                  <a:pt x="72" y="180"/>
                </a:lnTo>
                <a:lnTo>
                  <a:pt x="76" y="182"/>
                </a:lnTo>
                <a:lnTo>
                  <a:pt x="78" y="184"/>
                </a:lnTo>
                <a:lnTo>
                  <a:pt x="78" y="190"/>
                </a:lnTo>
                <a:lnTo>
                  <a:pt x="78" y="194"/>
                </a:lnTo>
                <a:lnTo>
                  <a:pt x="76" y="202"/>
                </a:lnTo>
                <a:lnTo>
                  <a:pt x="70" y="204"/>
                </a:lnTo>
                <a:lnTo>
                  <a:pt x="62" y="204"/>
                </a:lnTo>
                <a:lnTo>
                  <a:pt x="54" y="204"/>
                </a:lnTo>
                <a:lnTo>
                  <a:pt x="60" y="214"/>
                </a:lnTo>
                <a:lnTo>
                  <a:pt x="60" y="224"/>
                </a:lnTo>
                <a:lnTo>
                  <a:pt x="56" y="236"/>
                </a:lnTo>
                <a:lnTo>
                  <a:pt x="56" y="248"/>
                </a:lnTo>
                <a:lnTo>
                  <a:pt x="46" y="248"/>
                </a:lnTo>
                <a:lnTo>
                  <a:pt x="34" y="248"/>
                </a:lnTo>
                <a:lnTo>
                  <a:pt x="38" y="250"/>
                </a:lnTo>
                <a:lnTo>
                  <a:pt x="42" y="254"/>
                </a:lnTo>
                <a:lnTo>
                  <a:pt x="44" y="260"/>
                </a:lnTo>
                <a:lnTo>
                  <a:pt x="44" y="268"/>
                </a:lnTo>
                <a:lnTo>
                  <a:pt x="42" y="272"/>
                </a:lnTo>
                <a:lnTo>
                  <a:pt x="38" y="276"/>
                </a:lnTo>
                <a:lnTo>
                  <a:pt x="34" y="278"/>
                </a:lnTo>
                <a:lnTo>
                  <a:pt x="28" y="280"/>
                </a:lnTo>
                <a:lnTo>
                  <a:pt x="24" y="280"/>
                </a:lnTo>
                <a:lnTo>
                  <a:pt x="18" y="282"/>
                </a:lnTo>
                <a:lnTo>
                  <a:pt x="24" y="284"/>
                </a:lnTo>
                <a:lnTo>
                  <a:pt x="26" y="288"/>
                </a:lnTo>
                <a:lnTo>
                  <a:pt x="26" y="292"/>
                </a:lnTo>
                <a:lnTo>
                  <a:pt x="24" y="296"/>
                </a:lnTo>
                <a:lnTo>
                  <a:pt x="18" y="300"/>
                </a:lnTo>
                <a:lnTo>
                  <a:pt x="28" y="302"/>
                </a:lnTo>
                <a:lnTo>
                  <a:pt x="38" y="306"/>
                </a:lnTo>
                <a:lnTo>
                  <a:pt x="38" y="312"/>
                </a:lnTo>
                <a:lnTo>
                  <a:pt x="34" y="316"/>
                </a:lnTo>
                <a:lnTo>
                  <a:pt x="28" y="320"/>
                </a:lnTo>
                <a:lnTo>
                  <a:pt x="24" y="322"/>
                </a:lnTo>
                <a:lnTo>
                  <a:pt x="18" y="326"/>
                </a:lnTo>
                <a:lnTo>
                  <a:pt x="12" y="330"/>
                </a:lnTo>
                <a:lnTo>
                  <a:pt x="8" y="334"/>
                </a:lnTo>
                <a:lnTo>
                  <a:pt x="12" y="336"/>
                </a:lnTo>
                <a:lnTo>
                  <a:pt x="18" y="338"/>
                </a:lnTo>
                <a:lnTo>
                  <a:pt x="22" y="338"/>
                </a:lnTo>
                <a:lnTo>
                  <a:pt x="20" y="342"/>
                </a:lnTo>
                <a:lnTo>
                  <a:pt x="18" y="344"/>
                </a:lnTo>
                <a:lnTo>
                  <a:pt x="14" y="348"/>
                </a:lnTo>
                <a:lnTo>
                  <a:pt x="12" y="350"/>
                </a:lnTo>
                <a:lnTo>
                  <a:pt x="16" y="352"/>
                </a:lnTo>
                <a:lnTo>
                  <a:pt x="22" y="354"/>
                </a:lnTo>
                <a:lnTo>
                  <a:pt x="26" y="356"/>
                </a:lnTo>
                <a:lnTo>
                  <a:pt x="24" y="358"/>
                </a:lnTo>
                <a:lnTo>
                  <a:pt x="22" y="362"/>
                </a:lnTo>
                <a:lnTo>
                  <a:pt x="32" y="364"/>
                </a:lnTo>
                <a:lnTo>
                  <a:pt x="44" y="368"/>
                </a:lnTo>
                <a:lnTo>
                  <a:pt x="22" y="382"/>
                </a:lnTo>
                <a:lnTo>
                  <a:pt x="0" y="394"/>
                </a:lnTo>
                <a:lnTo>
                  <a:pt x="6" y="396"/>
                </a:lnTo>
                <a:lnTo>
                  <a:pt x="14" y="398"/>
                </a:lnTo>
                <a:lnTo>
                  <a:pt x="20" y="402"/>
                </a:lnTo>
                <a:lnTo>
                  <a:pt x="24" y="406"/>
                </a:lnTo>
                <a:lnTo>
                  <a:pt x="22" y="408"/>
                </a:lnTo>
                <a:lnTo>
                  <a:pt x="20" y="410"/>
                </a:lnTo>
                <a:lnTo>
                  <a:pt x="16" y="412"/>
                </a:lnTo>
                <a:lnTo>
                  <a:pt x="22" y="414"/>
                </a:lnTo>
                <a:lnTo>
                  <a:pt x="28" y="416"/>
                </a:lnTo>
                <a:lnTo>
                  <a:pt x="30" y="420"/>
                </a:lnTo>
                <a:lnTo>
                  <a:pt x="32" y="424"/>
                </a:lnTo>
                <a:lnTo>
                  <a:pt x="32" y="428"/>
                </a:lnTo>
                <a:lnTo>
                  <a:pt x="28" y="434"/>
                </a:lnTo>
                <a:lnTo>
                  <a:pt x="32" y="434"/>
                </a:lnTo>
                <a:lnTo>
                  <a:pt x="34" y="434"/>
                </a:lnTo>
                <a:lnTo>
                  <a:pt x="34" y="440"/>
                </a:lnTo>
                <a:lnTo>
                  <a:pt x="30" y="442"/>
                </a:lnTo>
                <a:lnTo>
                  <a:pt x="26" y="446"/>
                </a:lnTo>
                <a:lnTo>
                  <a:pt x="22" y="448"/>
                </a:lnTo>
                <a:lnTo>
                  <a:pt x="20" y="452"/>
                </a:lnTo>
                <a:lnTo>
                  <a:pt x="16" y="456"/>
                </a:lnTo>
                <a:lnTo>
                  <a:pt x="22" y="454"/>
                </a:lnTo>
                <a:lnTo>
                  <a:pt x="28" y="456"/>
                </a:lnTo>
                <a:lnTo>
                  <a:pt x="34" y="458"/>
                </a:lnTo>
                <a:lnTo>
                  <a:pt x="40" y="460"/>
                </a:lnTo>
                <a:lnTo>
                  <a:pt x="44" y="464"/>
                </a:lnTo>
                <a:lnTo>
                  <a:pt x="40" y="468"/>
                </a:lnTo>
                <a:lnTo>
                  <a:pt x="38" y="472"/>
                </a:lnTo>
                <a:lnTo>
                  <a:pt x="34" y="476"/>
                </a:lnTo>
                <a:lnTo>
                  <a:pt x="40" y="478"/>
                </a:lnTo>
                <a:lnTo>
                  <a:pt x="44" y="482"/>
                </a:lnTo>
                <a:lnTo>
                  <a:pt x="48" y="486"/>
                </a:lnTo>
                <a:lnTo>
                  <a:pt x="48" y="490"/>
                </a:lnTo>
                <a:lnTo>
                  <a:pt x="48" y="496"/>
                </a:lnTo>
                <a:lnTo>
                  <a:pt x="54" y="496"/>
                </a:lnTo>
                <a:lnTo>
                  <a:pt x="60" y="498"/>
                </a:lnTo>
                <a:lnTo>
                  <a:pt x="64" y="500"/>
                </a:lnTo>
                <a:lnTo>
                  <a:pt x="66" y="504"/>
                </a:lnTo>
                <a:lnTo>
                  <a:pt x="66" y="508"/>
                </a:lnTo>
                <a:lnTo>
                  <a:pt x="66" y="514"/>
                </a:lnTo>
                <a:lnTo>
                  <a:pt x="62" y="520"/>
                </a:lnTo>
                <a:lnTo>
                  <a:pt x="68" y="524"/>
                </a:lnTo>
                <a:lnTo>
                  <a:pt x="72" y="528"/>
                </a:lnTo>
                <a:lnTo>
                  <a:pt x="74" y="534"/>
                </a:lnTo>
                <a:lnTo>
                  <a:pt x="76" y="540"/>
                </a:lnTo>
                <a:lnTo>
                  <a:pt x="76" y="546"/>
                </a:lnTo>
                <a:lnTo>
                  <a:pt x="96" y="546"/>
                </a:lnTo>
                <a:lnTo>
                  <a:pt x="118" y="544"/>
                </a:lnTo>
                <a:lnTo>
                  <a:pt x="114" y="552"/>
                </a:lnTo>
                <a:lnTo>
                  <a:pt x="112" y="558"/>
                </a:lnTo>
                <a:lnTo>
                  <a:pt x="110" y="566"/>
                </a:lnTo>
                <a:lnTo>
                  <a:pt x="108" y="572"/>
                </a:lnTo>
                <a:lnTo>
                  <a:pt x="114" y="572"/>
                </a:lnTo>
                <a:lnTo>
                  <a:pt x="120" y="572"/>
                </a:lnTo>
                <a:lnTo>
                  <a:pt x="126" y="572"/>
                </a:lnTo>
                <a:lnTo>
                  <a:pt x="122" y="578"/>
                </a:lnTo>
                <a:lnTo>
                  <a:pt x="118" y="584"/>
                </a:lnTo>
                <a:lnTo>
                  <a:pt x="116" y="592"/>
                </a:lnTo>
                <a:lnTo>
                  <a:pt x="122" y="592"/>
                </a:lnTo>
                <a:lnTo>
                  <a:pt x="128" y="592"/>
                </a:lnTo>
                <a:lnTo>
                  <a:pt x="136" y="592"/>
                </a:lnTo>
                <a:lnTo>
                  <a:pt x="134" y="594"/>
                </a:lnTo>
                <a:lnTo>
                  <a:pt x="132" y="598"/>
                </a:lnTo>
                <a:lnTo>
                  <a:pt x="130" y="602"/>
                </a:lnTo>
                <a:lnTo>
                  <a:pt x="128" y="604"/>
                </a:lnTo>
                <a:lnTo>
                  <a:pt x="144" y="606"/>
                </a:lnTo>
                <a:lnTo>
                  <a:pt x="156" y="610"/>
                </a:lnTo>
                <a:lnTo>
                  <a:pt x="164" y="622"/>
                </a:lnTo>
                <a:lnTo>
                  <a:pt x="162" y="620"/>
                </a:lnTo>
                <a:lnTo>
                  <a:pt x="160" y="618"/>
                </a:lnTo>
                <a:lnTo>
                  <a:pt x="164" y="614"/>
                </a:lnTo>
                <a:lnTo>
                  <a:pt x="168" y="614"/>
                </a:lnTo>
                <a:lnTo>
                  <a:pt x="170" y="614"/>
                </a:lnTo>
                <a:lnTo>
                  <a:pt x="172" y="614"/>
                </a:lnTo>
                <a:lnTo>
                  <a:pt x="174" y="618"/>
                </a:lnTo>
                <a:lnTo>
                  <a:pt x="174" y="620"/>
                </a:lnTo>
                <a:lnTo>
                  <a:pt x="176" y="624"/>
                </a:lnTo>
                <a:lnTo>
                  <a:pt x="178" y="628"/>
                </a:lnTo>
                <a:lnTo>
                  <a:pt x="178" y="630"/>
                </a:lnTo>
                <a:lnTo>
                  <a:pt x="180" y="632"/>
                </a:lnTo>
                <a:lnTo>
                  <a:pt x="184" y="634"/>
                </a:lnTo>
                <a:lnTo>
                  <a:pt x="188" y="636"/>
                </a:lnTo>
                <a:lnTo>
                  <a:pt x="190" y="636"/>
                </a:lnTo>
                <a:lnTo>
                  <a:pt x="194" y="638"/>
                </a:lnTo>
                <a:lnTo>
                  <a:pt x="198" y="638"/>
                </a:lnTo>
                <a:lnTo>
                  <a:pt x="200" y="640"/>
                </a:lnTo>
                <a:lnTo>
                  <a:pt x="202" y="644"/>
                </a:lnTo>
                <a:lnTo>
                  <a:pt x="204" y="648"/>
                </a:lnTo>
                <a:lnTo>
                  <a:pt x="206" y="646"/>
                </a:lnTo>
                <a:lnTo>
                  <a:pt x="210" y="646"/>
                </a:lnTo>
                <a:lnTo>
                  <a:pt x="212" y="644"/>
                </a:lnTo>
                <a:lnTo>
                  <a:pt x="216" y="648"/>
                </a:lnTo>
                <a:lnTo>
                  <a:pt x="220" y="654"/>
                </a:lnTo>
                <a:lnTo>
                  <a:pt x="222" y="658"/>
                </a:lnTo>
                <a:lnTo>
                  <a:pt x="224" y="654"/>
                </a:lnTo>
                <a:lnTo>
                  <a:pt x="228" y="650"/>
                </a:lnTo>
                <a:lnTo>
                  <a:pt x="232" y="652"/>
                </a:lnTo>
                <a:lnTo>
                  <a:pt x="234" y="654"/>
                </a:lnTo>
                <a:lnTo>
                  <a:pt x="238" y="656"/>
                </a:lnTo>
                <a:lnTo>
                  <a:pt x="238" y="662"/>
                </a:lnTo>
                <a:lnTo>
                  <a:pt x="240" y="666"/>
                </a:lnTo>
                <a:lnTo>
                  <a:pt x="252" y="662"/>
                </a:lnTo>
                <a:lnTo>
                  <a:pt x="262" y="666"/>
                </a:lnTo>
                <a:lnTo>
                  <a:pt x="270" y="674"/>
                </a:lnTo>
                <a:lnTo>
                  <a:pt x="276" y="686"/>
                </a:lnTo>
                <a:lnTo>
                  <a:pt x="274" y="678"/>
                </a:lnTo>
                <a:lnTo>
                  <a:pt x="276" y="674"/>
                </a:lnTo>
                <a:lnTo>
                  <a:pt x="278" y="670"/>
                </a:lnTo>
                <a:lnTo>
                  <a:pt x="280" y="668"/>
                </a:lnTo>
                <a:lnTo>
                  <a:pt x="284" y="666"/>
                </a:lnTo>
                <a:lnTo>
                  <a:pt x="288" y="668"/>
                </a:lnTo>
                <a:lnTo>
                  <a:pt x="292" y="672"/>
                </a:lnTo>
                <a:lnTo>
                  <a:pt x="296" y="678"/>
                </a:lnTo>
                <a:lnTo>
                  <a:pt x="294" y="674"/>
                </a:lnTo>
                <a:lnTo>
                  <a:pt x="296" y="674"/>
                </a:lnTo>
                <a:lnTo>
                  <a:pt x="298" y="674"/>
                </a:lnTo>
                <a:lnTo>
                  <a:pt x="300" y="676"/>
                </a:lnTo>
                <a:lnTo>
                  <a:pt x="302" y="680"/>
                </a:lnTo>
                <a:lnTo>
                  <a:pt x="304" y="682"/>
                </a:lnTo>
                <a:lnTo>
                  <a:pt x="304" y="686"/>
                </a:lnTo>
                <a:lnTo>
                  <a:pt x="310" y="682"/>
                </a:lnTo>
                <a:lnTo>
                  <a:pt x="318" y="680"/>
                </a:lnTo>
                <a:lnTo>
                  <a:pt x="324" y="678"/>
                </a:lnTo>
                <a:lnTo>
                  <a:pt x="326" y="682"/>
                </a:lnTo>
                <a:lnTo>
                  <a:pt x="328" y="684"/>
                </a:lnTo>
                <a:lnTo>
                  <a:pt x="330" y="688"/>
                </a:lnTo>
                <a:lnTo>
                  <a:pt x="330" y="692"/>
                </a:lnTo>
                <a:lnTo>
                  <a:pt x="332" y="686"/>
                </a:lnTo>
                <a:lnTo>
                  <a:pt x="332" y="684"/>
                </a:lnTo>
                <a:lnTo>
                  <a:pt x="334" y="682"/>
                </a:lnTo>
                <a:lnTo>
                  <a:pt x="338" y="684"/>
                </a:lnTo>
                <a:lnTo>
                  <a:pt x="340" y="684"/>
                </a:lnTo>
                <a:lnTo>
                  <a:pt x="344" y="688"/>
                </a:lnTo>
                <a:lnTo>
                  <a:pt x="346" y="690"/>
                </a:lnTo>
                <a:lnTo>
                  <a:pt x="350" y="694"/>
                </a:lnTo>
                <a:lnTo>
                  <a:pt x="352" y="698"/>
                </a:lnTo>
                <a:lnTo>
                  <a:pt x="356" y="702"/>
                </a:lnTo>
                <a:lnTo>
                  <a:pt x="358" y="706"/>
                </a:lnTo>
                <a:lnTo>
                  <a:pt x="360" y="708"/>
                </a:lnTo>
                <a:lnTo>
                  <a:pt x="364" y="700"/>
                </a:lnTo>
                <a:lnTo>
                  <a:pt x="370" y="700"/>
                </a:lnTo>
                <a:lnTo>
                  <a:pt x="378" y="704"/>
                </a:lnTo>
                <a:lnTo>
                  <a:pt x="386" y="712"/>
                </a:lnTo>
                <a:lnTo>
                  <a:pt x="392" y="718"/>
                </a:lnTo>
                <a:lnTo>
                  <a:pt x="386" y="714"/>
                </a:lnTo>
                <a:lnTo>
                  <a:pt x="384" y="710"/>
                </a:lnTo>
                <a:lnTo>
                  <a:pt x="382" y="706"/>
                </a:lnTo>
                <a:lnTo>
                  <a:pt x="382" y="702"/>
                </a:lnTo>
                <a:lnTo>
                  <a:pt x="384" y="696"/>
                </a:lnTo>
                <a:lnTo>
                  <a:pt x="386" y="692"/>
                </a:lnTo>
                <a:lnTo>
                  <a:pt x="390" y="690"/>
                </a:lnTo>
                <a:lnTo>
                  <a:pt x="394" y="686"/>
                </a:lnTo>
                <a:lnTo>
                  <a:pt x="398" y="686"/>
                </a:lnTo>
                <a:lnTo>
                  <a:pt x="404" y="688"/>
                </a:lnTo>
                <a:lnTo>
                  <a:pt x="408" y="690"/>
                </a:lnTo>
                <a:lnTo>
                  <a:pt x="412" y="696"/>
                </a:lnTo>
                <a:lnTo>
                  <a:pt x="414" y="692"/>
                </a:lnTo>
                <a:lnTo>
                  <a:pt x="414" y="690"/>
                </a:lnTo>
                <a:lnTo>
                  <a:pt x="418" y="688"/>
                </a:lnTo>
                <a:lnTo>
                  <a:pt x="420" y="686"/>
                </a:lnTo>
                <a:lnTo>
                  <a:pt x="424" y="686"/>
                </a:lnTo>
                <a:lnTo>
                  <a:pt x="428" y="688"/>
                </a:lnTo>
                <a:lnTo>
                  <a:pt x="432" y="690"/>
                </a:lnTo>
                <a:lnTo>
                  <a:pt x="434" y="694"/>
                </a:lnTo>
                <a:lnTo>
                  <a:pt x="438" y="682"/>
                </a:lnTo>
                <a:lnTo>
                  <a:pt x="450" y="676"/>
                </a:lnTo>
                <a:lnTo>
                  <a:pt x="462" y="674"/>
                </a:lnTo>
                <a:lnTo>
                  <a:pt x="472" y="680"/>
                </a:lnTo>
                <a:lnTo>
                  <a:pt x="482" y="672"/>
                </a:lnTo>
                <a:lnTo>
                  <a:pt x="494" y="666"/>
                </a:lnTo>
                <a:lnTo>
                  <a:pt x="504" y="660"/>
                </a:lnTo>
                <a:lnTo>
                  <a:pt x="506" y="658"/>
                </a:lnTo>
                <a:lnTo>
                  <a:pt x="508" y="656"/>
                </a:lnTo>
                <a:lnTo>
                  <a:pt x="508" y="654"/>
                </a:lnTo>
                <a:lnTo>
                  <a:pt x="510" y="654"/>
                </a:lnTo>
                <a:lnTo>
                  <a:pt x="514" y="652"/>
                </a:lnTo>
                <a:lnTo>
                  <a:pt x="520" y="652"/>
                </a:lnTo>
                <a:lnTo>
                  <a:pt x="524" y="652"/>
                </a:lnTo>
                <a:lnTo>
                  <a:pt x="528" y="654"/>
                </a:lnTo>
                <a:lnTo>
                  <a:pt x="534" y="656"/>
                </a:lnTo>
                <a:lnTo>
                  <a:pt x="540" y="658"/>
                </a:lnTo>
                <a:lnTo>
                  <a:pt x="538" y="654"/>
                </a:lnTo>
                <a:lnTo>
                  <a:pt x="538" y="652"/>
                </a:lnTo>
                <a:lnTo>
                  <a:pt x="538" y="648"/>
                </a:lnTo>
                <a:lnTo>
                  <a:pt x="550" y="648"/>
                </a:lnTo>
                <a:lnTo>
                  <a:pt x="562" y="650"/>
                </a:lnTo>
                <a:lnTo>
                  <a:pt x="558" y="648"/>
                </a:lnTo>
                <a:lnTo>
                  <a:pt x="552" y="646"/>
                </a:lnTo>
                <a:lnTo>
                  <a:pt x="550" y="644"/>
                </a:lnTo>
                <a:lnTo>
                  <a:pt x="546" y="640"/>
                </a:lnTo>
                <a:lnTo>
                  <a:pt x="544" y="634"/>
                </a:lnTo>
                <a:lnTo>
                  <a:pt x="544" y="628"/>
                </a:lnTo>
                <a:lnTo>
                  <a:pt x="546" y="622"/>
                </a:lnTo>
                <a:lnTo>
                  <a:pt x="548" y="616"/>
                </a:lnTo>
                <a:lnTo>
                  <a:pt x="552" y="614"/>
                </a:lnTo>
                <a:lnTo>
                  <a:pt x="558" y="612"/>
                </a:lnTo>
                <a:lnTo>
                  <a:pt x="564" y="612"/>
                </a:lnTo>
                <a:lnTo>
                  <a:pt x="570" y="612"/>
                </a:lnTo>
                <a:lnTo>
                  <a:pt x="576" y="612"/>
                </a:lnTo>
                <a:lnTo>
                  <a:pt x="572" y="608"/>
                </a:lnTo>
                <a:lnTo>
                  <a:pt x="572" y="606"/>
                </a:lnTo>
                <a:lnTo>
                  <a:pt x="570" y="602"/>
                </a:lnTo>
                <a:lnTo>
                  <a:pt x="570" y="598"/>
                </a:lnTo>
                <a:lnTo>
                  <a:pt x="584" y="600"/>
                </a:lnTo>
                <a:lnTo>
                  <a:pt x="592" y="598"/>
                </a:lnTo>
                <a:lnTo>
                  <a:pt x="600" y="594"/>
                </a:lnTo>
                <a:lnTo>
                  <a:pt x="612" y="586"/>
                </a:lnTo>
                <a:lnTo>
                  <a:pt x="614" y="582"/>
                </a:lnTo>
                <a:lnTo>
                  <a:pt x="620" y="580"/>
                </a:lnTo>
                <a:lnTo>
                  <a:pt x="624" y="580"/>
                </a:lnTo>
                <a:lnTo>
                  <a:pt x="626" y="576"/>
                </a:lnTo>
                <a:lnTo>
                  <a:pt x="628" y="572"/>
                </a:lnTo>
                <a:lnTo>
                  <a:pt x="628" y="568"/>
                </a:lnTo>
                <a:lnTo>
                  <a:pt x="628" y="562"/>
                </a:lnTo>
                <a:lnTo>
                  <a:pt x="628" y="558"/>
                </a:lnTo>
                <a:lnTo>
                  <a:pt x="630" y="554"/>
                </a:lnTo>
                <a:lnTo>
                  <a:pt x="626" y="552"/>
                </a:lnTo>
                <a:lnTo>
                  <a:pt x="622" y="548"/>
                </a:lnTo>
                <a:lnTo>
                  <a:pt x="620" y="548"/>
                </a:lnTo>
                <a:lnTo>
                  <a:pt x="630" y="536"/>
                </a:lnTo>
                <a:lnTo>
                  <a:pt x="642" y="532"/>
                </a:lnTo>
                <a:lnTo>
                  <a:pt x="656" y="534"/>
                </a:lnTo>
                <a:lnTo>
                  <a:pt x="656" y="530"/>
                </a:lnTo>
                <a:lnTo>
                  <a:pt x="656" y="524"/>
                </a:lnTo>
                <a:lnTo>
                  <a:pt x="656" y="520"/>
                </a:lnTo>
                <a:lnTo>
                  <a:pt x="658" y="516"/>
                </a:lnTo>
                <a:lnTo>
                  <a:pt x="658" y="512"/>
                </a:lnTo>
                <a:lnTo>
                  <a:pt x="662" y="510"/>
                </a:lnTo>
                <a:lnTo>
                  <a:pt x="666" y="508"/>
                </a:lnTo>
                <a:lnTo>
                  <a:pt x="672" y="508"/>
                </a:lnTo>
                <a:lnTo>
                  <a:pt x="674" y="502"/>
                </a:lnTo>
                <a:lnTo>
                  <a:pt x="676" y="498"/>
                </a:lnTo>
                <a:lnTo>
                  <a:pt x="678" y="494"/>
                </a:lnTo>
                <a:lnTo>
                  <a:pt x="682" y="492"/>
                </a:lnTo>
                <a:lnTo>
                  <a:pt x="684" y="490"/>
                </a:lnTo>
                <a:lnTo>
                  <a:pt x="688" y="490"/>
                </a:lnTo>
                <a:lnTo>
                  <a:pt x="692" y="488"/>
                </a:lnTo>
                <a:lnTo>
                  <a:pt x="696" y="484"/>
                </a:lnTo>
                <a:lnTo>
                  <a:pt x="698" y="482"/>
                </a:lnTo>
                <a:lnTo>
                  <a:pt x="694" y="478"/>
                </a:lnTo>
                <a:lnTo>
                  <a:pt x="690" y="476"/>
                </a:lnTo>
                <a:lnTo>
                  <a:pt x="688" y="472"/>
                </a:lnTo>
                <a:lnTo>
                  <a:pt x="692" y="466"/>
                </a:lnTo>
                <a:lnTo>
                  <a:pt x="700" y="462"/>
                </a:lnTo>
                <a:lnTo>
                  <a:pt x="708" y="458"/>
                </a:lnTo>
                <a:lnTo>
                  <a:pt x="714" y="452"/>
                </a:lnTo>
                <a:lnTo>
                  <a:pt x="704" y="446"/>
                </a:lnTo>
                <a:lnTo>
                  <a:pt x="700" y="436"/>
                </a:lnTo>
                <a:lnTo>
                  <a:pt x="700" y="424"/>
                </a:lnTo>
                <a:lnTo>
                  <a:pt x="708" y="414"/>
                </a:lnTo>
                <a:lnTo>
                  <a:pt x="702" y="412"/>
                </a:lnTo>
                <a:lnTo>
                  <a:pt x="696" y="410"/>
                </a:lnTo>
                <a:lnTo>
                  <a:pt x="692" y="408"/>
                </a:lnTo>
                <a:lnTo>
                  <a:pt x="706" y="402"/>
                </a:lnTo>
                <a:lnTo>
                  <a:pt x="712" y="398"/>
                </a:lnTo>
                <a:lnTo>
                  <a:pt x="714" y="392"/>
                </a:lnTo>
                <a:lnTo>
                  <a:pt x="716" y="382"/>
                </a:lnTo>
                <a:lnTo>
                  <a:pt x="718" y="370"/>
                </a:lnTo>
                <a:lnTo>
                  <a:pt x="724" y="362"/>
                </a:lnTo>
                <a:lnTo>
                  <a:pt x="728" y="356"/>
                </a:lnTo>
                <a:lnTo>
                  <a:pt x="734" y="352"/>
                </a:lnTo>
                <a:lnTo>
                  <a:pt x="736" y="348"/>
                </a:lnTo>
                <a:lnTo>
                  <a:pt x="736" y="342"/>
                </a:lnTo>
                <a:lnTo>
                  <a:pt x="732" y="332"/>
                </a:lnTo>
                <a:lnTo>
                  <a:pt x="736" y="330"/>
                </a:lnTo>
                <a:lnTo>
                  <a:pt x="742" y="328"/>
                </a:lnTo>
                <a:lnTo>
                  <a:pt x="736" y="326"/>
                </a:lnTo>
                <a:lnTo>
                  <a:pt x="730" y="322"/>
                </a:lnTo>
                <a:lnTo>
                  <a:pt x="722" y="320"/>
                </a:lnTo>
                <a:lnTo>
                  <a:pt x="718" y="316"/>
                </a:lnTo>
                <a:lnTo>
                  <a:pt x="714" y="312"/>
                </a:lnTo>
                <a:lnTo>
                  <a:pt x="710" y="306"/>
                </a:lnTo>
                <a:lnTo>
                  <a:pt x="716" y="306"/>
                </a:lnTo>
                <a:lnTo>
                  <a:pt x="720" y="302"/>
                </a:lnTo>
                <a:lnTo>
                  <a:pt x="726" y="302"/>
                </a:lnTo>
                <a:lnTo>
                  <a:pt x="722" y="298"/>
                </a:lnTo>
                <a:lnTo>
                  <a:pt x="718" y="296"/>
                </a:lnTo>
                <a:lnTo>
                  <a:pt x="714" y="294"/>
                </a:lnTo>
                <a:lnTo>
                  <a:pt x="710" y="292"/>
                </a:lnTo>
                <a:lnTo>
                  <a:pt x="706" y="290"/>
                </a:lnTo>
                <a:lnTo>
                  <a:pt x="702" y="286"/>
                </a:lnTo>
                <a:lnTo>
                  <a:pt x="706" y="284"/>
                </a:lnTo>
                <a:lnTo>
                  <a:pt x="708" y="282"/>
                </a:lnTo>
                <a:lnTo>
                  <a:pt x="708" y="276"/>
                </a:lnTo>
                <a:lnTo>
                  <a:pt x="704" y="272"/>
                </a:lnTo>
                <a:lnTo>
                  <a:pt x="700" y="268"/>
                </a:lnTo>
                <a:lnTo>
                  <a:pt x="694" y="268"/>
                </a:lnTo>
                <a:lnTo>
                  <a:pt x="698" y="258"/>
                </a:lnTo>
                <a:lnTo>
                  <a:pt x="704" y="248"/>
                </a:lnTo>
                <a:lnTo>
                  <a:pt x="710" y="238"/>
                </a:lnTo>
                <a:lnTo>
                  <a:pt x="700" y="250"/>
                </a:lnTo>
                <a:lnTo>
                  <a:pt x="694" y="252"/>
                </a:lnTo>
                <a:lnTo>
                  <a:pt x="690" y="250"/>
                </a:lnTo>
                <a:lnTo>
                  <a:pt x="682" y="244"/>
                </a:lnTo>
                <a:lnTo>
                  <a:pt x="672" y="234"/>
                </a:lnTo>
                <a:lnTo>
                  <a:pt x="680" y="222"/>
                </a:lnTo>
                <a:lnTo>
                  <a:pt x="678" y="212"/>
                </a:lnTo>
                <a:lnTo>
                  <a:pt x="672" y="206"/>
                </a:lnTo>
                <a:lnTo>
                  <a:pt x="662" y="202"/>
                </a:lnTo>
                <a:lnTo>
                  <a:pt x="650" y="202"/>
                </a:lnTo>
                <a:lnTo>
                  <a:pt x="654" y="198"/>
                </a:lnTo>
                <a:lnTo>
                  <a:pt x="658" y="196"/>
                </a:lnTo>
                <a:lnTo>
                  <a:pt x="662" y="192"/>
                </a:lnTo>
                <a:lnTo>
                  <a:pt x="664" y="188"/>
                </a:lnTo>
                <a:lnTo>
                  <a:pt x="660" y="184"/>
                </a:lnTo>
                <a:lnTo>
                  <a:pt x="654" y="182"/>
                </a:lnTo>
                <a:lnTo>
                  <a:pt x="650" y="180"/>
                </a:lnTo>
                <a:lnTo>
                  <a:pt x="648" y="184"/>
                </a:lnTo>
                <a:lnTo>
                  <a:pt x="646" y="190"/>
                </a:lnTo>
                <a:lnTo>
                  <a:pt x="644" y="192"/>
                </a:lnTo>
                <a:lnTo>
                  <a:pt x="640" y="196"/>
                </a:lnTo>
                <a:lnTo>
                  <a:pt x="640" y="184"/>
                </a:lnTo>
                <a:lnTo>
                  <a:pt x="640" y="172"/>
                </a:lnTo>
                <a:lnTo>
                  <a:pt x="638" y="162"/>
                </a:lnTo>
                <a:lnTo>
                  <a:pt x="632" y="154"/>
                </a:lnTo>
                <a:lnTo>
                  <a:pt x="622" y="152"/>
                </a:lnTo>
                <a:lnTo>
                  <a:pt x="622" y="146"/>
                </a:lnTo>
                <a:lnTo>
                  <a:pt x="622" y="140"/>
                </a:lnTo>
                <a:lnTo>
                  <a:pt x="622" y="134"/>
                </a:lnTo>
                <a:lnTo>
                  <a:pt x="622" y="128"/>
                </a:lnTo>
                <a:lnTo>
                  <a:pt x="618" y="110"/>
                </a:lnTo>
                <a:lnTo>
                  <a:pt x="614" y="94"/>
                </a:lnTo>
                <a:lnTo>
                  <a:pt x="612" y="98"/>
                </a:lnTo>
                <a:lnTo>
                  <a:pt x="612" y="104"/>
                </a:lnTo>
                <a:lnTo>
                  <a:pt x="610" y="108"/>
                </a:lnTo>
                <a:lnTo>
                  <a:pt x="608" y="114"/>
                </a:lnTo>
                <a:lnTo>
                  <a:pt x="606" y="118"/>
                </a:lnTo>
                <a:lnTo>
                  <a:pt x="602" y="120"/>
                </a:lnTo>
                <a:lnTo>
                  <a:pt x="598" y="122"/>
                </a:lnTo>
                <a:lnTo>
                  <a:pt x="592" y="122"/>
                </a:lnTo>
                <a:lnTo>
                  <a:pt x="592" y="118"/>
                </a:lnTo>
                <a:lnTo>
                  <a:pt x="592" y="114"/>
                </a:lnTo>
                <a:lnTo>
                  <a:pt x="592" y="108"/>
                </a:lnTo>
                <a:lnTo>
                  <a:pt x="590" y="112"/>
                </a:lnTo>
                <a:lnTo>
                  <a:pt x="586" y="114"/>
                </a:lnTo>
                <a:lnTo>
                  <a:pt x="582" y="116"/>
                </a:lnTo>
                <a:lnTo>
                  <a:pt x="574" y="100"/>
                </a:lnTo>
                <a:lnTo>
                  <a:pt x="568" y="80"/>
                </a:lnTo>
                <a:lnTo>
                  <a:pt x="564" y="90"/>
                </a:lnTo>
                <a:lnTo>
                  <a:pt x="558" y="96"/>
                </a:lnTo>
                <a:lnTo>
                  <a:pt x="552" y="104"/>
                </a:lnTo>
                <a:lnTo>
                  <a:pt x="548" y="100"/>
                </a:lnTo>
                <a:lnTo>
                  <a:pt x="544" y="94"/>
                </a:lnTo>
                <a:lnTo>
                  <a:pt x="542" y="90"/>
                </a:lnTo>
                <a:lnTo>
                  <a:pt x="540" y="82"/>
                </a:lnTo>
                <a:lnTo>
                  <a:pt x="540" y="76"/>
                </a:lnTo>
                <a:lnTo>
                  <a:pt x="536" y="80"/>
                </a:lnTo>
                <a:lnTo>
                  <a:pt x="534" y="82"/>
                </a:lnTo>
                <a:lnTo>
                  <a:pt x="530" y="84"/>
                </a:lnTo>
                <a:lnTo>
                  <a:pt x="520" y="52"/>
                </a:lnTo>
                <a:lnTo>
                  <a:pt x="508" y="22"/>
                </a:lnTo>
                <a:lnTo>
                  <a:pt x="504" y="30"/>
                </a:lnTo>
                <a:lnTo>
                  <a:pt x="498" y="40"/>
                </a:lnTo>
                <a:lnTo>
                  <a:pt x="490" y="48"/>
                </a:lnTo>
                <a:lnTo>
                  <a:pt x="482" y="52"/>
                </a:lnTo>
                <a:lnTo>
                  <a:pt x="472" y="50"/>
                </a:lnTo>
                <a:lnTo>
                  <a:pt x="468" y="52"/>
                </a:lnTo>
                <a:lnTo>
                  <a:pt x="464" y="54"/>
                </a:lnTo>
                <a:lnTo>
                  <a:pt x="460" y="58"/>
                </a:lnTo>
                <a:lnTo>
                  <a:pt x="456" y="48"/>
                </a:lnTo>
                <a:lnTo>
                  <a:pt x="450" y="38"/>
                </a:lnTo>
                <a:lnTo>
                  <a:pt x="448" y="30"/>
                </a:lnTo>
                <a:lnTo>
                  <a:pt x="444" y="28"/>
                </a:lnTo>
                <a:lnTo>
                  <a:pt x="440" y="28"/>
                </a:lnTo>
                <a:lnTo>
                  <a:pt x="440" y="36"/>
                </a:lnTo>
                <a:lnTo>
                  <a:pt x="438" y="40"/>
                </a:lnTo>
                <a:lnTo>
                  <a:pt x="436" y="44"/>
                </a:lnTo>
                <a:lnTo>
                  <a:pt x="432" y="46"/>
                </a:lnTo>
                <a:lnTo>
                  <a:pt x="430" y="46"/>
                </a:lnTo>
                <a:lnTo>
                  <a:pt x="424" y="44"/>
                </a:lnTo>
                <a:lnTo>
                  <a:pt x="420" y="40"/>
                </a:lnTo>
                <a:lnTo>
                  <a:pt x="416" y="34"/>
                </a:lnTo>
                <a:lnTo>
                  <a:pt x="412" y="38"/>
                </a:lnTo>
                <a:lnTo>
                  <a:pt x="408" y="40"/>
                </a:lnTo>
                <a:lnTo>
                  <a:pt x="404" y="44"/>
                </a:lnTo>
                <a:lnTo>
                  <a:pt x="386" y="22"/>
                </a:lnTo>
                <a:lnTo>
                  <a:pt x="368" y="0"/>
                </a:lnTo>
                <a:lnTo>
                  <a:pt x="370" y="10"/>
                </a:lnTo>
                <a:lnTo>
                  <a:pt x="372" y="18"/>
                </a:lnTo>
                <a:lnTo>
                  <a:pt x="372" y="28"/>
                </a:lnTo>
                <a:lnTo>
                  <a:pt x="364" y="26"/>
                </a:lnTo>
                <a:lnTo>
                  <a:pt x="360" y="22"/>
                </a:lnTo>
                <a:lnTo>
                  <a:pt x="354" y="16"/>
                </a:lnTo>
                <a:lnTo>
                  <a:pt x="352" y="10"/>
                </a:lnTo>
                <a:lnTo>
                  <a:pt x="350" y="2"/>
                </a:lnTo>
                <a:lnTo>
                  <a:pt x="350" y="6"/>
                </a:lnTo>
                <a:lnTo>
                  <a:pt x="348" y="10"/>
                </a:lnTo>
                <a:lnTo>
                  <a:pt x="348" y="14"/>
                </a:lnTo>
                <a:lnTo>
                  <a:pt x="346" y="20"/>
                </a:lnTo>
                <a:lnTo>
                  <a:pt x="344" y="24"/>
                </a:lnTo>
                <a:lnTo>
                  <a:pt x="342" y="28"/>
                </a:lnTo>
                <a:lnTo>
                  <a:pt x="340" y="32"/>
                </a:lnTo>
                <a:lnTo>
                  <a:pt x="338" y="34"/>
                </a:lnTo>
                <a:lnTo>
                  <a:pt x="334" y="34"/>
                </a:lnTo>
                <a:lnTo>
                  <a:pt x="330" y="32"/>
                </a:lnTo>
                <a:lnTo>
                  <a:pt x="326" y="28"/>
                </a:lnTo>
                <a:lnTo>
                  <a:pt x="326" y="32"/>
                </a:lnTo>
                <a:lnTo>
                  <a:pt x="328" y="38"/>
                </a:lnTo>
                <a:lnTo>
                  <a:pt x="324" y="36"/>
                </a:lnTo>
                <a:lnTo>
                  <a:pt x="320" y="34"/>
                </a:lnTo>
                <a:lnTo>
                  <a:pt x="316" y="32"/>
                </a:lnTo>
                <a:lnTo>
                  <a:pt x="314" y="36"/>
                </a:lnTo>
                <a:lnTo>
                  <a:pt x="314" y="40"/>
                </a:lnTo>
                <a:lnTo>
                  <a:pt x="312" y="44"/>
                </a:lnTo>
                <a:lnTo>
                  <a:pt x="294" y="42"/>
                </a:lnTo>
                <a:lnTo>
                  <a:pt x="278" y="32"/>
                </a:lnTo>
                <a:lnTo>
                  <a:pt x="264" y="18"/>
                </a:lnTo>
                <a:lnTo>
                  <a:pt x="250" y="4"/>
                </a:lnTo>
                <a:lnTo>
                  <a:pt x="260" y="6"/>
                </a:lnTo>
                <a:lnTo>
                  <a:pt x="266" y="14"/>
                </a:lnTo>
                <a:lnTo>
                  <a:pt x="270" y="24"/>
                </a:lnTo>
                <a:lnTo>
                  <a:pt x="274" y="34"/>
                </a:lnTo>
                <a:lnTo>
                  <a:pt x="282" y="40"/>
                </a:lnTo>
                <a:lnTo>
                  <a:pt x="256" y="12"/>
                </a:lnTo>
                <a:close/>
              </a:path>
            </a:pathLst>
          </a:custGeom>
          <a:solidFill>
            <a:srgbClr val="C10009"/>
          </a:solidFill>
          <a:ln w="9525">
            <a:noFill/>
          </a:ln>
        </p:spPr>
        <p:txBody>
          <a:bodyPr lIns="0" tIns="0" rIns="0" bIns="72000" anchor="ctr" anchorCtr="0"/>
          <a:p>
            <a:pPr algn="ctr" eaLnBrk="0" hangingPunct="0">
              <a:lnSpc>
                <a:spcPct val="120000"/>
              </a:lnSpc>
            </a:pPr>
            <a:r>
              <a:rPr lang="zh-CN" altLang="en-US" sz="3600" dirty="0">
                <a:solidFill>
                  <a:srgbClr val="FFFFFF"/>
                </a:solidFill>
                <a:latin typeface="华文新魏" pitchFamily="2" charset="-122"/>
                <a:ea typeface="华文新魏" pitchFamily="2" charset="-122"/>
              </a:rPr>
              <a:t>肆</a:t>
            </a:r>
            <a:endParaRPr lang="zh-CN" altLang="en-US" sz="3600" dirty="0">
              <a:solidFill>
                <a:srgbClr val="FFFFFF"/>
              </a:solidFill>
              <a:latin typeface="华文新魏" pitchFamily="2" charset="-122"/>
              <a:ea typeface="华文新魏" pitchFamily="2" charset="-122"/>
            </a:endParaRPr>
          </a:p>
        </p:txBody>
      </p:sp>
      <p:sp>
        <p:nvSpPr>
          <p:cNvPr id="5129" name="文本框 47"/>
          <p:cNvSpPr txBox="1"/>
          <p:nvPr/>
        </p:nvSpPr>
        <p:spPr>
          <a:xfrm>
            <a:off x="4211638" y="3860800"/>
            <a:ext cx="4413250" cy="696913"/>
          </a:xfrm>
          <a:prstGeom prst="rect">
            <a:avLst/>
          </a:prstGeom>
          <a:noFill/>
          <a:ln w="9525">
            <a:noFill/>
          </a:ln>
        </p:spPr>
        <p:txBody>
          <a:bodyPr anchor="ctr" anchorCtr="0"/>
          <a:p>
            <a:pPr eaLnBrk="0" hangingPunct="0"/>
            <a:r>
              <a:rPr lang="zh-CN" altLang="en-US" sz="2400" b="1" dirty="0">
                <a:solidFill>
                  <a:srgbClr val="333333"/>
                </a:solidFill>
                <a:latin typeface="华文新魏" pitchFamily="2" charset="-122"/>
                <a:ea typeface="华文新魏" pitchFamily="2" charset="-122"/>
              </a:rPr>
              <a:t>UPS选型、配电线缆的计算方法</a:t>
            </a:r>
            <a:endParaRPr lang="zh-CN" altLang="en-US" sz="2400" b="1" dirty="0">
              <a:solidFill>
                <a:srgbClr val="333333"/>
              </a:solidFill>
              <a:latin typeface="华文新魏" pitchFamily="2" charset="-122"/>
              <a:ea typeface="华文新魏" pitchFamily="2" charset="-122"/>
            </a:endParaRPr>
          </a:p>
        </p:txBody>
      </p:sp>
      <p:sp>
        <p:nvSpPr>
          <p:cNvPr id="5130" name="文本框 8581"/>
          <p:cNvSpPr/>
          <p:nvPr/>
        </p:nvSpPr>
        <p:spPr>
          <a:xfrm>
            <a:off x="1116013" y="3040063"/>
            <a:ext cx="892175" cy="901700"/>
          </a:xfrm>
          <a:prstGeom prst="ellipse">
            <a:avLst/>
          </a:prstGeom>
          <a:noFill/>
          <a:ln w="9525">
            <a:noFill/>
          </a:ln>
        </p:spPr>
        <p:txBody>
          <a:bodyPr vert="eaVert" anchor="ctr" anchorCtr="0"/>
          <a:p>
            <a:pPr algn="ctr" eaLnBrk="0" hangingPunct="0"/>
            <a:r>
              <a:rPr lang="zh-CN" altLang="en-US" sz="7200" dirty="0">
                <a:solidFill>
                  <a:srgbClr val="333333"/>
                </a:solidFill>
                <a:latin typeface="华文新魏" pitchFamily="2" charset="-122"/>
                <a:ea typeface="华文新魏" pitchFamily="2" charset="-122"/>
              </a:rPr>
              <a:t>目</a:t>
            </a:r>
            <a:endParaRPr lang="zh-CN" altLang="en-US" sz="7200" dirty="0">
              <a:solidFill>
                <a:srgbClr val="333333"/>
              </a:solidFill>
              <a:latin typeface="华文新魏" pitchFamily="2" charset="-122"/>
              <a:ea typeface="华文新魏" pitchFamily="2" charset="-122"/>
            </a:endParaRPr>
          </a:p>
        </p:txBody>
      </p:sp>
      <p:sp>
        <p:nvSpPr>
          <p:cNvPr id="5131" name="文本框 8581"/>
          <p:cNvSpPr/>
          <p:nvPr/>
        </p:nvSpPr>
        <p:spPr>
          <a:xfrm>
            <a:off x="1676400" y="3960813"/>
            <a:ext cx="892175" cy="901700"/>
          </a:xfrm>
          <a:prstGeom prst="ellipse">
            <a:avLst/>
          </a:prstGeom>
          <a:noFill/>
          <a:ln w="9525">
            <a:noFill/>
          </a:ln>
        </p:spPr>
        <p:txBody>
          <a:bodyPr vert="eaVert" anchor="ctr" anchorCtr="0"/>
          <a:p>
            <a:pPr algn="ctr" eaLnBrk="0" hangingPunct="0"/>
            <a:r>
              <a:rPr lang="zh-CN" altLang="en-US" sz="8800" dirty="0">
                <a:solidFill>
                  <a:srgbClr val="333333"/>
                </a:solidFill>
                <a:latin typeface="华文新魏" pitchFamily="2" charset="-122"/>
                <a:ea typeface="华文新魏" pitchFamily="2" charset="-122"/>
              </a:rPr>
              <a:t>录</a:t>
            </a:r>
            <a:endParaRPr lang="zh-CN" altLang="en-US" sz="8800" dirty="0">
              <a:solidFill>
                <a:srgbClr val="333333"/>
              </a:solidFill>
              <a:latin typeface="华文新魏" pitchFamily="2" charset="-122"/>
              <a:ea typeface="华文新魏" pitchFamily="2" charset="-122"/>
            </a:endParaRPr>
          </a:p>
        </p:txBody>
      </p:sp>
      <p:sp>
        <p:nvSpPr>
          <p:cNvPr id="5132" name="KSO_GT1"/>
          <p:cNvSpPr/>
          <p:nvPr/>
        </p:nvSpPr>
        <p:spPr>
          <a:xfrm>
            <a:off x="4068763" y="5013325"/>
            <a:ext cx="674687" cy="698500"/>
          </a:xfrm>
          <a:custGeom>
            <a:avLst/>
            <a:gdLst>
              <a:gd name="txL" fmla="*/ 0 w 742"/>
              <a:gd name="txT" fmla="*/ 0 h 718"/>
              <a:gd name="txR" fmla="*/ 742 w 742"/>
              <a:gd name="txB" fmla="*/ 718 h 71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742" h="718">
                <a:moveTo>
                  <a:pt x="256" y="12"/>
                </a:moveTo>
                <a:lnTo>
                  <a:pt x="252" y="8"/>
                </a:lnTo>
                <a:lnTo>
                  <a:pt x="252" y="6"/>
                </a:lnTo>
                <a:lnTo>
                  <a:pt x="250" y="6"/>
                </a:lnTo>
                <a:lnTo>
                  <a:pt x="252" y="8"/>
                </a:lnTo>
                <a:lnTo>
                  <a:pt x="254" y="10"/>
                </a:lnTo>
                <a:lnTo>
                  <a:pt x="256" y="12"/>
                </a:lnTo>
                <a:lnTo>
                  <a:pt x="260" y="16"/>
                </a:lnTo>
                <a:lnTo>
                  <a:pt x="264" y="20"/>
                </a:lnTo>
                <a:lnTo>
                  <a:pt x="268" y="24"/>
                </a:lnTo>
                <a:lnTo>
                  <a:pt x="270" y="28"/>
                </a:lnTo>
                <a:lnTo>
                  <a:pt x="274" y="32"/>
                </a:lnTo>
                <a:lnTo>
                  <a:pt x="278" y="34"/>
                </a:lnTo>
                <a:lnTo>
                  <a:pt x="280" y="36"/>
                </a:lnTo>
                <a:lnTo>
                  <a:pt x="280" y="38"/>
                </a:lnTo>
                <a:lnTo>
                  <a:pt x="282" y="38"/>
                </a:lnTo>
                <a:lnTo>
                  <a:pt x="288" y="48"/>
                </a:lnTo>
                <a:lnTo>
                  <a:pt x="286" y="52"/>
                </a:lnTo>
                <a:lnTo>
                  <a:pt x="278" y="56"/>
                </a:lnTo>
                <a:lnTo>
                  <a:pt x="268" y="58"/>
                </a:lnTo>
                <a:lnTo>
                  <a:pt x="256" y="58"/>
                </a:lnTo>
                <a:lnTo>
                  <a:pt x="246" y="56"/>
                </a:lnTo>
                <a:lnTo>
                  <a:pt x="238" y="54"/>
                </a:lnTo>
                <a:lnTo>
                  <a:pt x="242" y="58"/>
                </a:lnTo>
                <a:lnTo>
                  <a:pt x="246" y="62"/>
                </a:lnTo>
                <a:lnTo>
                  <a:pt x="244" y="64"/>
                </a:lnTo>
                <a:lnTo>
                  <a:pt x="242" y="68"/>
                </a:lnTo>
                <a:lnTo>
                  <a:pt x="238" y="70"/>
                </a:lnTo>
                <a:lnTo>
                  <a:pt x="232" y="72"/>
                </a:lnTo>
                <a:lnTo>
                  <a:pt x="228" y="72"/>
                </a:lnTo>
                <a:lnTo>
                  <a:pt x="222" y="70"/>
                </a:lnTo>
                <a:lnTo>
                  <a:pt x="216" y="68"/>
                </a:lnTo>
                <a:lnTo>
                  <a:pt x="212" y="64"/>
                </a:lnTo>
                <a:lnTo>
                  <a:pt x="206" y="64"/>
                </a:lnTo>
                <a:lnTo>
                  <a:pt x="204" y="68"/>
                </a:lnTo>
                <a:lnTo>
                  <a:pt x="202" y="72"/>
                </a:lnTo>
                <a:lnTo>
                  <a:pt x="200" y="76"/>
                </a:lnTo>
                <a:lnTo>
                  <a:pt x="196" y="78"/>
                </a:lnTo>
                <a:lnTo>
                  <a:pt x="190" y="80"/>
                </a:lnTo>
                <a:lnTo>
                  <a:pt x="196" y="82"/>
                </a:lnTo>
                <a:lnTo>
                  <a:pt x="198" y="86"/>
                </a:lnTo>
                <a:lnTo>
                  <a:pt x="200" y="90"/>
                </a:lnTo>
                <a:lnTo>
                  <a:pt x="200" y="94"/>
                </a:lnTo>
                <a:lnTo>
                  <a:pt x="198" y="98"/>
                </a:lnTo>
                <a:lnTo>
                  <a:pt x="194" y="102"/>
                </a:lnTo>
                <a:lnTo>
                  <a:pt x="186" y="102"/>
                </a:lnTo>
                <a:lnTo>
                  <a:pt x="172" y="100"/>
                </a:lnTo>
                <a:lnTo>
                  <a:pt x="162" y="100"/>
                </a:lnTo>
                <a:lnTo>
                  <a:pt x="164" y="102"/>
                </a:lnTo>
                <a:lnTo>
                  <a:pt x="166" y="106"/>
                </a:lnTo>
                <a:lnTo>
                  <a:pt x="168" y="110"/>
                </a:lnTo>
                <a:lnTo>
                  <a:pt x="154" y="110"/>
                </a:lnTo>
                <a:lnTo>
                  <a:pt x="140" y="110"/>
                </a:lnTo>
                <a:lnTo>
                  <a:pt x="140" y="114"/>
                </a:lnTo>
                <a:lnTo>
                  <a:pt x="142" y="116"/>
                </a:lnTo>
                <a:lnTo>
                  <a:pt x="136" y="118"/>
                </a:lnTo>
                <a:lnTo>
                  <a:pt x="130" y="118"/>
                </a:lnTo>
                <a:lnTo>
                  <a:pt x="124" y="118"/>
                </a:lnTo>
                <a:lnTo>
                  <a:pt x="126" y="122"/>
                </a:lnTo>
                <a:lnTo>
                  <a:pt x="126" y="126"/>
                </a:lnTo>
                <a:lnTo>
                  <a:pt x="126" y="130"/>
                </a:lnTo>
                <a:lnTo>
                  <a:pt x="128" y="134"/>
                </a:lnTo>
                <a:lnTo>
                  <a:pt x="116" y="136"/>
                </a:lnTo>
                <a:lnTo>
                  <a:pt x="106" y="140"/>
                </a:lnTo>
                <a:lnTo>
                  <a:pt x="96" y="144"/>
                </a:lnTo>
                <a:lnTo>
                  <a:pt x="82" y="142"/>
                </a:lnTo>
                <a:lnTo>
                  <a:pt x="88" y="146"/>
                </a:lnTo>
                <a:lnTo>
                  <a:pt x="92" y="148"/>
                </a:lnTo>
                <a:lnTo>
                  <a:pt x="92" y="152"/>
                </a:lnTo>
                <a:lnTo>
                  <a:pt x="92" y="156"/>
                </a:lnTo>
                <a:lnTo>
                  <a:pt x="88" y="160"/>
                </a:lnTo>
                <a:lnTo>
                  <a:pt x="84" y="164"/>
                </a:lnTo>
                <a:lnTo>
                  <a:pt x="78" y="166"/>
                </a:lnTo>
                <a:lnTo>
                  <a:pt x="74" y="168"/>
                </a:lnTo>
                <a:lnTo>
                  <a:pt x="68" y="170"/>
                </a:lnTo>
                <a:lnTo>
                  <a:pt x="62" y="172"/>
                </a:lnTo>
                <a:lnTo>
                  <a:pt x="58" y="172"/>
                </a:lnTo>
                <a:lnTo>
                  <a:pt x="64" y="174"/>
                </a:lnTo>
                <a:lnTo>
                  <a:pt x="68" y="176"/>
                </a:lnTo>
                <a:lnTo>
                  <a:pt x="72" y="180"/>
                </a:lnTo>
                <a:lnTo>
                  <a:pt x="76" y="182"/>
                </a:lnTo>
                <a:lnTo>
                  <a:pt x="78" y="184"/>
                </a:lnTo>
                <a:lnTo>
                  <a:pt x="78" y="190"/>
                </a:lnTo>
                <a:lnTo>
                  <a:pt x="78" y="194"/>
                </a:lnTo>
                <a:lnTo>
                  <a:pt x="76" y="202"/>
                </a:lnTo>
                <a:lnTo>
                  <a:pt x="70" y="204"/>
                </a:lnTo>
                <a:lnTo>
                  <a:pt x="62" y="204"/>
                </a:lnTo>
                <a:lnTo>
                  <a:pt x="54" y="204"/>
                </a:lnTo>
                <a:lnTo>
                  <a:pt x="60" y="214"/>
                </a:lnTo>
                <a:lnTo>
                  <a:pt x="60" y="224"/>
                </a:lnTo>
                <a:lnTo>
                  <a:pt x="56" y="236"/>
                </a:lnTo>
                <a:lnTo>
                  <a:pt x="56" y="248"/>
                </a:lnTo>
                <a:lnTo>
                  <a:pt x="46" y="248"/>
                </a:lnTo>
                <a:lnTo>
                  <a:pt x="34" y="248"/>
                </a:lnTo>
                <a:lnTo>
                  <a:pt x="38" y="250"/>
                </a:lnTo>
                <a:lnTo>
                  <a:pt x="42" y="254"/>
                </a:lnTo>
                <a:lnTo>
                  <a:pt x="44" y="260"/>
                </a:lnTo>
                <a:lnTo>
                  <a:pt x="44" y="268"/>
                </a:lnTo>
                <a:lnTo>
                  <a:pt x="42" y="272"/>
                </a:lnTo>
                <a:lnTo>
                  <a:pt x="38" y="276"/>
                </a:lnTo>
                <a:lnTo>
                  <a:pt x="34" y="278"/>
                </a:lnTo>
                <a:lnTo>
                  <a:pt x="28" y="280"/>
                </a:lnTo>
                <a:lnTo>
                  <a:pt x="24" y="280"/>
                </a:lnTo>
                <a:lnTo>
                  <a:pt x="18" y="282"/>
                </a:lnTo>
                <a:lnTo>
                  <a:pt x="24" y="284"/>
                </a:lnTo>
                <a:lnTo>
                  <a:pt x="26" y="288"/>
                </a:lnTo>
                <a:lnTo>
                  <a:pt x="26" y="292"/>
                </a:lnTo>
                <a:lnTo>
                  <a:pt x="24" y="296"/>
                </a:lnTo>
                <a:lnTo>
                  <a:pt x="18" y="300"/>
                </a:lnTo>
                <a:lnTo>
                  <a:pt x="28" y="302"/>
                </a:lnTo>
                <a:lnTo>
                  <a:pt x="38" y="306"/>
                </a:lnTo>
                <a:lnTo>
                  <a:pt x="38" y="312"/>
                </a:lnTo>
                <a:lnTo>
                  <a:pt x="34" y="316"/>
                </a:lnTo>
                <a:lnTo>
                  <a:pt x="28" y="320"/>
                </a:lnTo>
                <a:lnTo>
                  <a:pt x="24" y="322"/>
                </a:lnTo>
                <a:lnTo>
                  <a:pt x="18" y="326"/>
                </a:lnTo>
                <a:lnTo>
                  <a:pt x="12" y="330"/>
                </a:lnTo>
                <a:lnTo>
                  <a:pt x="8" y="334"/>
                </a:lnTo>
                <a:lnTo>
                  <a:pt x="12" y="336"/>
                </a:lnTo>
                <a:lnTo>
                  <a:pt x="18" y="338"/>
                </a:lnTo>
                <a:lnTo>
                  <a:pt x="22" y="338"/>
                </a:lnTo>
                <a:lnTo>
                  <a:pt x="20" y="342"/>
                </a:lnTo>
                <a:lnTo>
                  <a:pt x="18" y="344"/>
                </a:lnTo>
                <a:lnTo>
                  <a:pt x="14" y="348"/>
                </a:lnTo>
                <a:lnTo>
                  <a:pt x="12" y="350"/>
                </a:lnTo>
                <a:lnTo>
                  <a:pt x="16" y="352"/>
                </a:lnTo>
                <a:lnTo>
                  <a:pt x="22" y="354"/>
                </a:lnTo>
                <a:lnTo>
                  <a:pt x="26" y="356"/>
                </a:lnTo>
                <a:lnTo>
                  <a:pt x="24" y="358"/>
                </a:lnTo>
                <a:lnTo>
                  <a:pt x="22" y="362"/>
                </a:lnTo>
                <a:lnTo>
                  <a:pt x="32" y="364"/>
                </a:lnTo>
                <a:lnTo>
                  <a:pt x="44" y="368"/>
                </a:lnTo>
                <a:lnTo>
                  <a:pt x="22" y="382"/>
                </a:lnTo>
                <a:lnTo>
                  <a:pt x="0" y="394"/>
                </a:lnTo>
                <a:lnTo>
                  <a:pt x="6" y="396"/>
                </a:lnTo>
                <a:lnTo>
                  <a:pt x="14" y="398"/>
                </a:lnTo>
                <a:lnTo>
                  <a:pt x="20" y="402"/>
                </a:lnTo>
                <a:lnTo>
                  <a:pt x="24" y="406"/>
                </a:lnTo>
                <a:lnTo>
                  <a:pt x="22" y="408"/>
                </a:lnTo>
                <a:lnTo>
                  <a:pt x="20" y="410"/>
                </a:lnTo>
                <a:lnTo>
                  <a:pt x="16" y="412"/>
                </a:lnTo>
                <a:lnTo>
                  <a:pt x="22" y="414"/>
                </a:lnTo>
                <a:lnTo>
                  <a:pt x="28" y="416"/>
                </a:lnTo>
                <a:lnTo>
                  <a:pt x="30" y="420"/>
                </a:lnTo>
                <a:lnTo>
                  <a:pt x="32" y="424"/>
                </a:lnTo>
                <a:lnTo>
                  <a:pt x="32" y="428"/>
                </a:lnTo>
                <a:lnTo>
                  <a:pt x="28" y="434"/>
                </a:lnTo>
                <a:lnTo>
                  <a:pt x="32" y="434"/>
                </a:lnTo>
                <a:lnTo>
                  <a:pt x="34" y="434"/>
                </a:lnTo>
                <a:lnTo>
                  <a:pt x="34" y="440"/>
                </a:lnTo>
                <a:lnTo>
                  <a:pt x="30" y="442"/>
                </a:lnTo>
                <a:lnTo>
                  <a:pt x="26" y="446"/>
                </a:lnTo>
                <a:lnTo>
                  <a:pt x="22" y="448"/>
                </a:lnTo>
                <a:lnTo>
                  <a:pt x="20" y="452"/>
                </a:lnTo>
                <a:lnTo>
                  <a:pt x="16" y="456"/>
                </a:lnTo>
                <a:lnTo>
                  <a:pt x="22" y="454"/>
                </a:lnTo>
                <a:lnTo>
                  <a:pt x="28" y="456"/>
                </a:lnTo>
                <a:lnTo>
                  <a:pt x="34" y="458"/>
                </a:lnTo>
                <a:lnTo>
                  <a:pt x="40" y="460"/>
                </a:lnTo>
                <a:lnTo>
                  <a:pt x="44" y="464"/>
                </a:lnTo>
                <a:lnTo>
                  <a:pt x="40" y="468"/>
                </a:lnTo>
                <a:lnTo>
                  <a:pt x="38" y="472"/>
                </a:lnTo>
                <a:lnTo>
                  <a:pt x="34" y="476"/>
                </a:lnTo>
                <a:lnTo>
                  <a:pt x="40" y="478"/>
                </a:lnTo>
                <a:lnTo>
                  <a:pt x="44" y="482"/>
                </a:lnTo>
                <a:lnTo>
                  <a:pt x="48" y="486"/>
                </a:lnTo>
                <a:lnTo>
                  <a:pt x="48" y="490"/>
                </a:lnTo>
                <a:lnTo>
                  <a:pt x="48" y="496"/>
                </a:lnTo>
                <a:lnTo>
                  <a:pt x="54" y="496"/>
                </a:lnTo>
                <a:lnTo>
                  <a:pt x="60" y="498"/>
                </a:lnTo>
                <a:lnTo>
                  <a:pt x="64" y="500"/>
                </a:lnTo>
                <a:lnTo>
                  <a:pt x="66" y="504"/>
                </a:lnTo>
                <a:lnTo>
                  <a:pt x="66" y="508"/>
                </a:lnTo>
                <a:lnTo>
                  <a:pt x="66" y="514"/>
                </a:lnTo>
                <a:lnTo>
                  <a:pt x="62" y="520"/>
                </a:lnTo>
                <a:lnTo>
                  <a:pt x="68" y="524"/>
                </a:lnTo>
                <a:lnTo>
                  <a:pt x="72" y="528"/>
                </a:lnTo>
                <a:lnTo>
                  <a:pt x="74" y="534"/>
                </a:lnTo>
                <a:lnTo>
                  <a:pt x="76" y="540"/>
                </a:lnTo>
                <a:lnTo>
                  <a:pt x="76" y="546"/>
                </a:lnTo>
                <a:lnTo>
                  <a:pt x="96" y="546"/>
                </a:lnTo>
                <a:lnTo>
                  <a:pt x="118" y="544"/>
                </a:lnTo>
                <a:lnTo>
                  <a:pt x="114" y="552"/>
                </a:lnTo>
                <a:lnTo>
                  <a:pt x="112" y="558"/>
                </a:lnTo>
                <a:lnTo>
                  <a:pt x="110" y="566"/>
                </a:lnTo>
                <a:lnTo>
                  <a:pt x="108" y="572"/>
                </a:lnTo>
                <a:lnTo>
                  <a:pt x="114" y="572"/>
                </a:lnTo>
                <a:lnTo>
                  <a:pt x="120" y="572"/>
                </a:lnTo>
                <a:lnTo>
                  <a:pt x="126" y="572"/>
                </a:lnTo>
                <a:lnTo>
                  <a:pt x="122" y="578"/>
                </a:lnTo>
                <a:lnTo>
                  <a:pt x="118" y="584"/>
                </a:lnTo>
                <a:lnTo>
                  <a:pt x="116" y="592"/>
                </a:lnTo>
                <a:lnTo>
                  <a:pt x="122" y="592"/>
                </a:lnTo>
                <a:lnTo>
                  <a:pt x="128" y="592"/>
                </a:lnTo>
                <a:lnTo>
                  <a:pt x="136" y="592"/>
                </a:lnTo>
                <a:lnTo>
                  <a:pt x="134" y="594"/>
                </a:lnTo>
                <a:lnTo>
                  <a:pt x="132" y="598"/>
                </a:lnTo>
                <a:lnTo>
                  <a:pt x="130" y="602"/>
                </a:lnTo>
                <a:lnTo>
                  <a:pt x="128" y="604"/>
                </a:lnTo>
                <a:lnTo>
                  <a:pt x="144" y="606"/>
                </a:lnTo>
                <a:lnTo>
                  <a:pt x="156" y="610"/>
                </a:lnTo>
                <a:lnTo>
                  <a:pt x="164" y="622"/>
                </a:lnTo>
                <a:lnTo>
                  <a:pt x="162" y="620"/>
                </a:lnTo>
                <a:lnTo>
                  <a:pt x="160" y="618"/>
                </a:lnTo>
                <a:lnTo>
                  <a:pt x="164" y="614"/>
                </a:lnTo>
                <a:lnTo>
                  <a:pt x="168" y="614"/>
                </a:lnTo>
                <a:lnTo>
                  <a:pt x="170" y="614"/>
                </a:lnTo>
                <a:lnTo>
                  <a:pt x="172" y="614"/>
                </a:lnTo>
                <a:lnTo>
                  <a:pt x="174" y="618"/>
                </a:lnTo>
                <a:lnTo>
                  <a:pt x="174" y="620"/>
                </a:lnTo>
                <a:lnTo>
                  <a:pt x="176" y="624"/>
                </a:lnTo>
                <a:lnTo>
                  <a:pt x="178" y="628"/>
                </a:lnTo>
                <a:lnTo>
                  <a:pt x="178" y="630"/>
                </a:lnTo>
                <a:lnTo>
                  <a:pt x="180" y="632"/>
                </a:lnTo>
                <a:lnTo>
                  <a:pt x="184" y="634"/>
                </a:lnTo>
                <a:lnTo>
                  <a:pt x="188" y="636"/>
                </a:lnTo>
                <a:lnTo>
                  <a:pt x="190" y="636"/>
                </a:lnTo>
                <a:lnTo>
                  <a:pt x="194" y="638"/>
                </a:lnTo>
                <a:lnTo>
                  <a:pt x="198" y="638"/>
                </a:lnTo>
                <a:lnTo>
                  <a:pt x="200" y="640"/>
                </a:lnTo>
                <a:lnTo>
                  <a:pt x="202" y="644"/>
                </a:lnTo>
                <a:lnTo>
                  <a:pt x="204" y="648"/>
                </a:lnTo>
                <a:lnTo>
                  <a:pt x="206" y="646"/>
                </a:lnTo>
                <a:lnTo>
                  <a:pt x="210" y="646"/>
                </a:lnTo>
                <a:lnTo>
                  <a:pt x="212" y="644"/>
                </a:lnTo>
                <a:lnTo>
                  <a:pt x="216" y="648"/>
                </a:lnTo>
                <a:lnTo>
                  <a:pt x="220" y="654"/>
                </a:lnTo>
                <a:lnTo>
                  <a:pt x="222" y="658"/>
                </a:lnTo>
                <a:lnTo>
                  <a:pt x="224" y="654"/>
                </a:lnTo>
                <a:lnTo>
                  <a:pt x="228" y="650"/>
                </a:lnTo>
                <a:lnTo>
                  <a:pt x="232" y="652"/>
                </a:lnTo>
                <a:lnTo>
                  <a:pt x="234" y="654"/>
                </a:lnTo>
                <a:lnTo>
                  <a:pt x="238" y="656"/>
                </a:lnTo>
                <a:lnTo>
                  <a:pt x="238" y="662"/>
                </a:lnTo>
                <a:lnTo>
                  <a:pt x="240" y="666"/>
                </a:lnTo>
                <a:lnTo>
                  <a:pt x="252" y="662"/>
                </a:lnTo>
                <a:lnTo>
                  <a:pt x="262" y="666"/>
                </a:lnTo>
                <a:lnTo>
                  <a:pt x="270" y="674"/>
                </a:lnTo>
                <a:lnTo>
                  <a:pt x="276" y="686"/>
                </a:lnTo>
                <a:lnTo>
                  <a:pt x="274" y="678"/>
                </a:lnTo>
                <a:lnTo>
                  <a:pt x="276" y="674"/>
                </a:lnTo>
                <a:lnTo>
                  <a:pt x="278" y="670"/>
                </a:lnTo>
                <a:lnTo>
                  <a:pt x="280" y="668"/>
                </a:lnTo>
                <a:lnTo>
                  <a:pt x="284" y="666"/>
                </a:lnTo>
                <a:lnTo>
                  <a:pt x="288" y="668"/>
                </a:lnTo>
                <a:lnTo>
                  <a:pt x="292" y="672"/>
                </a:lnTo>
                <a:lnTo>
                  <a:pt x="296" y="678"/>
                </a:lnTo>
                <a:lnTo>
                  <a:pt x="294" y="674"/>
                </a:lnTo>
                <a:lnTo>
                  <a:pt x="296" y="674"/>
                </a:lnTo>
                <a:lnTo>
                  <a:pt x="298" y="674"/>
                </a:lnTo>
                <a:lnTo>
                  <a:pt x="300" y="676"/>
                </a:lnTo>
                <a:lnTo>
                  <a:pt x="302" y="680"/>
                </a:lnTo>
                <a:lnTo>
                  <a:pt x="304" y="682"/>
                </a:lnTo>
                <a:lnTo>
                  <a:pt x="304" y="686"/>
                </a:lnTo>
                <a:lnTo>
                  <a:pt x="310" y="682"/>
                </a:lnTo>
                <a:lnTo>
                  <a:pt x="318" y="680"/>
                </a:lnTo>
                <a:lnTo>
                  <a:pt x="324" y="678"/>
                </a:lnTo>
                <a:lnTo>
                  <a:pt x="326" y="682"/>
                </a:lnTo>
                <a:lnTo>
                  <a:pt x="328" y="684"/>
                </a:lnTo>
                <a:lnTo>
                  <a:pt x="330" y="688"/>
                </a:lnTo>
                <a:lnTo>
                  <a:pt x="330" y="692"/>
                </a:lnTo>
                <a:lnTo>
                  <a:pt x="332" y="686"/>
                </a:lnTo>
                <a:lnTo>
                  <a:pt x="332" y="684"/>
                </a:lnTo>
                <a:lnTo>
                  <a:pt x="334" y="682"/>
                </a:lnTo>
                <a:lnTo>
                  <a:pt x="338" y="684"/>
                </a:lnTo>
                <a:lnTo>
                  <a:pt x="340" y="684"/>
                </a:lnTo>
                <a:lnTo>
                  <a:pt x="344" y="688"/>
                </a:lnTo>
                <a:lnTo>
                  <a:pt x="346" y="690"/>
                </a:lnTo>
                <a:lnTo>
                  <a:pt x="350" y="694"/>
                </a:lnTo>
                <a:lnTo>
                  <a:pt x="352" y="698"/>
                </a:lnTo>
                <a:lnTo>
                  <a:pt x="356" y="702"/>
                </a:lnTo>
                <a:lnTo>
                  <a:pt x="358" y="706"/>
                </a:lnTo>
                <a:lnTo>
                  <a:pt x="360" y="708"/>
                </a:lnTo>
                <a:lnTo>
                  <a:pt x="364" y="700"/>
                </a:lnTo>
                <a:lnTo>
                  <a:pt x="370" y="700"/>
                </a:lnTo>
                <a:lnTo>
                  <a:pt x="378" y="704"/>
                </a:lnTo>
                <a:lnTo>
                  <a:pt x="386" y="712"/>
                </a:lnTo>
                <a:lnTo>
                  <a:pt x="392" y="718"/>
                </a:lnTo>
                <a:lnTo>
                  <a:pt x="386" y="714"/>
                </a:lnTo>
                <a:lnTo>
                  <a:pt x="384" y="710"/>
                </a:lnTo>
                <a:lnTo>
                  <a:pt x="382" y="706"/>
                </a:lnTo>
                <a:lnTo>
                  <a:pt x="382" y="702"/>
                </a:lnTo>
                <a:lnTo>
                  <a:pt x="384" y="696"/>
                </a:lnTo>
                <a:lnTo>
                  <a:pt x="386" y="692"/>
                </a:lnTo>
                <a:lnTo>
                  <a:pt x="390" y="690"/>
                </a:lnTo>
                <a:lnTo>
                  <a:pt x="394" y="686"/>
                </a:lnTo>
                <a:lnTo>
                  <a:pt x="398" y="686"/>
                </a:lnTo>
                <a:lnTo>
                  <a:pt x="404" y="688"/>
                </a:lnTo>
                <a:lnTo>
                  <a:pt x="408" y="690"/>
                </a:lnTo>
                <a:lnTo>
                  <a:pt x="412" y="696"/>
                </a:lnTo>
                <a:lnTo>
                  <a:pt x="414" y="692"/>
                </a:lnTo>
                <a:lnTo>
                  <a:pt x="414" y="690"/>
                </a:lnTo>
                <a:lnTo>
                  <a:pt x="418" y="688"/>
                </a:lnTo>
                <a:lnTo>
                  <a:pt x="420" y="686"/>
                </a:lnTo>
                <a:lnTo>
                  <a:pt x="424" y="686"/>
                </a:lnTo>
                <a:lnTo>
                  <a:pt x="428" y="688"/>
                </a:lnTo>
                <a:lnTo>
                  <a:pt x="432" y="690"/>
                </a:lnTo>
                <a:lnTo>
                  <a:pt x="434" y="694"/>
                </a:lnTo>
                <a:lnTo>
                  <a:pt x="438" y="682"/>
                </a:lnTo>
                <a:lnTo>
                  <a:pt x="450" y="676"/>
                </a:lnTo>
                <a:lnTo>
                  <a:pt x="462" y="674"/>
                </a:lnTo>
                <a:lnTo>
                  <a:pt x="472" y="680"/>
                </a:lnTo>
                <a:lnTo>
                  <a:pt x="482" y="672"/>
                </a:lnTo>
                <a:lnTo>
                  <a:pt x="494" y="666"/>
                </a:lnTo>
                <a:lnTo>
                  <a:pt x="504" y="660"/>
                </a:lnTo>
                <a:lnTo>
                  <a:pt x="506" y="658"/>
                </a:lnTo>
                <a:lnTo>
                  <a:pt x="508" y="656"/>
                </a:lnTo>
                <a:lnTo>
                  <a:pt x="508" y="654"/>
                </a:lnTo>
                <a:lnTo>
                  <a:pt x="510" y="654"/>
                </a:lnTo>
                <a:lnTo>
                  <a:pt x="514" y="652"/>
                </a:lnTo>
                <a:lnTo>
                  <a:pt x="520" y="652"/>
                </a:lnTo>
                <a:lnTo>
                  <a:pt x="524" y="652"/>
                </a:lnTo>
                <a:lnTo>
                  <a:pt x="528" y="654"/>
                </a:lnTo>
                <a:lnTo>
                  <a:pt x="534" y="656"/>
                </a:lnTo>
                <a:lnTo>
                  <a:pt x="540" y="658"/>
                </a:lnTo>
                <a:lnTo>
                  <a:pt x="538" y="654"/>
                </a:lnTo>
                <a:lnTo>
                  <a:pt x="538" y="652"/>
                </a:lnTo>
                <a:lnTo>
                  <a:pt x="538" y="648"/>
                </a:lnTo>
                <a:lnTo>
                  <a:pt x="550" y="648"/>
                </a:lnTo>
                <a:lnTo>
                  <a:pt x="562" y="650"/>
                </a:lnTo>
                <a:lnTo>
                  <a:pt x="558" y="648"/>
                </a:lnTo>
                <a:lnTo>
                  <a:pt x="552" y="646"/>
                </a:lnTo>
                <a:lnTo>
                  <a:pt x="550" y="644"/>
                </a:lnTo>
                <a:lnTo>
                  <a:pt x="546" y="640"/>
                </a:lnTo>
                <a:lnTo>
                  <a:pt x="544" y="634"/>
                </a:lnTo>
                <a:lnTo>
                  <a:pt x="544" y="628"/>
                </a:lnTo>
                <a:lnTo>
                  <a:pt x="546" y="622"/>
                </a:lnTo>
                <a:lnTo>
                  <a:pt x="548" y="616"/>
                </a:lnTo>
                <a:lnTo>
                  <a:pt x="552" y="614"/>
                </a:lnTo>
                <a:lnTo>
                  <a:pt x="558" y="612"/>
                </a:lnTo>
                <a:lnTo>
                  <a:pt x="564" y="612"/>
                </a:lnTo>
                <a:lnTo>
                  <a:pt x="570" y="612"/>
                </a:lnTo>
                <a:lnTo>
                  <a:pt x="576" y="612"/>
                </a:lnTo>
                <a:lnTo>
                  <a:pt x="572" y="608"/>
                </a:lnTo>
                <a:lnTo>
                  <a:pt x="572" y="606"/>
                </a:lnTo>
                <a:lnTo>
                  <a:pt x="570" y="602"/>
                </a:lnTo>
                <a:lnTo>
                  <a:pt x="570" y="598"/>
                </a:lnTo>
                <a:lnTo>
                  <a:pt x="584" y="600"/>
                </a:lnTo>
                <a:lnTo>
                  <a:pt x="592" y="598"/>
                </a:lnTo>
                <a:lnTo>
                  <a:pt x="600" y="594"/>
                </a:lnTo>
                <a:lnTo>
                  <a:pt x="612" y="586"/>
                </a:lnTo>
                <a:lnTo>
                  <a:pt x="614" y="582"/>
                </a:lnTo>
                <a:lnTo>
                  <a:pt x="620" y="580"/>
                </a:lnTo>
                <a:lnTo>
                  <a:pt x="624" y="580"/>
                </a:lnTo>
                <a:lnTo>
                  <a:pt x="626" y="576"/>
                </a:lnTo>
                <a:lnTo>
                  <a:pt x="628" y="572"/>
                </a:lnTo>
                <a:lnTo>
                  <a:pt x="628" y="568"/>
                </a:lnTo>
                <a:lnTo>
                  <a:pt x="628" y="562"/>
                </a:lnTo>
                <a:lnTo>
                  <a:pt x="628" y="558"/>
                </a:lnTo>
                <a:lnTo>
                  <a:pt x="630" y="554"/>
                </a:lnTo>
                <a:lnTo>
                  <a:pt x="626" y="552"/>
                </a:lnTo>
                <a:lnTo>
                  <a:pt x="622" y="548"/>
                </a:lnTo>
                <a:lnTo>
                  <a:pt x="620" y="548"/>
                </a:lnTo>
                <a:lnTo>
                  <a:pt x="630" y="536"/>
                </a:lnTo>
                <a:lnTo>
                  <a:pt x="642" y="532"/>
                </a:lnTo>
                <a:lnTo>
                  <a:pt x="656" y="534"/>
                </a:lnTo>
                <a:lnTo>
                  <a:pt x="656" y="530"/>
                </a:lnTo>
                <a:lnTo>
                  <a:pt x="656" y="524"/>
                </a:lnTo>
                <a:lnTo>
                  <a:pt x="656" y="520"/>
                </a:lnTo>
                <a:lnTo>
                  <a:pt x="658" y="516"/>
                </a:lnTo>
                <a:lnTo>
                  <a:pt x="658" y="512"/>
                </a:lnTo>
                <a:lnTo>
                  <a:pt x="662" y="510"/>
                </a:lnTo>
                <a:lnTo>
                  <a:pt x="666" y="508"/>
                </a:lnTo>
                <a:lnTo>
                  <a:pt x="672" y="508"/>
                </a:lnTo>
                <a:lnTo>
                  <a:pt x="674" y="502"/>
                </a:lnTo>
                <a:lnTo>
                  <a:pt x="676" y="498"/>
                </a:lnTo>
                <a:lnTo>
                  <a:pt x="678" y="494"/>
                </a:lnTo>
                <a:lnTo>
                  <a:pt x="682" y="492"/>
                </a:lnTo>
                <a:lnTo>
                  <a:pt x="684" y="490"/>
                </a:lnTo>
                <a:lnTo>
                  <a:pt x="688" y="490"/>
                </a:lnTo>
                <a:lnTo>
                  <a:pt x="692" y="488"/>
                </a:lnTo>
                <a:lnTo>
                  <a:pt x="696" y="484"/>
                </a:lnTo>
                <a:lnTo>
                  <a:pt x="698" y="482"/>
                </a:lnTo>
                <a:lnTo>
                  <a:pt x="694" y="478"/>
                </a:lnTo>
                <a:lnTo>
                  <a:pt x="690" y="476"/>
                </a:lnTo>
                <a:lnTo>
                  <a:pt x="688" y="472"/>
                </a:lnTo>
                <a:lnTo>
                  <a:pt x="692" y="466"/>
                </a:lnTo>
                <a:lnTo>
                  <a:pt x="700" y="462"/>
                </a:lnTo>
                <a:lnTo>
                  <a:pt x="708" y="458"/>
                </a:lnTo>
                <a:lnTo>
                  <a:pt x="714" y="452"/>
                </a:lnTo>
                <a:lnTo>
                  <a:pt x="704" y="446"/>
                </a:lnTo>
                <a:lnTo>
                  <a:pt x="700" y="436"/>
                </a:lnTo>
                <a:lnTo>
                  <a:pt x="700" y="424"/>
                </a:lnTo>
                <a:lnTo>
                  <a:pt x="708" y="414"/>
                </a:lnTo>
                <a:lnTo>
                  <a:pt x="702" y="412"/>
                </a:lnTo>
                <a:lnTo>
                  <a:pt x="696" y="410"/>
                </a:lnTo>
                <a:lnTo>
                  <a:pt x="692" y="408"/>
                </a:lnTo>
                <a:lnTo>
                  <a:pt x="706" y="402"/>
                </a:lnTo>
                <a:lnTo>
                  <a:pt x="712" y="398"/>
                </a:lnTo>
                <a:lnTo>
                  <a:pt x="714" y="392"/>
                </a:lnTo>
                <a:lnTo>
                  <a:pt x="716" y="382"/>
                </a:lnTo>
                <a:lnTo>
                  <a:pt x="718" y="370"/>
                </a:lnTo>
                <a:lnTo>
                  <a:pt x="724" y="362"/>
                </a:lnTo>
                <a:lnTo>
                  <a:pt x="728" y="356"/>
                </a:lnTo>
                <a:lnTo>
                  <a:pt x="734" y="352"/>
                </a:lnTo>
                <a:lnTo>
                  <a:pt x="736" y="348"/>
                </a:lnTo>
                <a:lnTo>
                  <a:pt x="736" y="342"/>
                </a:lnTo>
                <a:lnTo>
                  <a:pt x="732" y="332"/>
                </a:lnTo>
                <a:lnTo>
                  <a:pt x="736" y="330"/>
                </a:lnTo>
                <a:lnTo>
                  <a:pt x="742" y="328"/>
                </a:lnTo>
                <a:lnTo>
                  <a:pt x="736" y="326"/>
                </a:lnTo>
                <a:lnTo>
                  <a:pt x="730" y="322"/>
                </a:lnTo>
                <a:lnTo>
                  <a:pt x="722" y="320"/>
                </a:lnTo>
                <a:lnTo>
                  <a:pt x="718" y="316"/>
                </a:lnTo>
                <a:lnTo>
                  <a:pt x="714" y="312"/>
                </a:lnTo>
                <a:lnTo>
                  <a:pt x="710" y="306"/>
                </a:lnTo>
                <a:lnTo>
                  <a:pt x="716" y="306"/>
                </a:lnTo>
                <a:lnTo>
                  <a:pt x="720" y="302"/>
                </a:lnTo>
                <a:lnTo>
                  <a:pt x="726" y="302"/>
                </a:lnTo>
                <a:lnTo>
                  <a:pt x="722" y="298"/>
                </a:lnTo>
                <a:lnTo>
                  <a:pt x="718" y="296"/>
                </a:lnTo>
                <a:lnTo>
                  <a:pt x="714" y="294"/>
                </a:lnTo>
                <a:lnTo>
                  <a:pt x="710" y="292"/>
                </a:lnTo>
                <a:lnTo>
                  <a:pt x="706" y="290"/>
                </a:lnTo>
                <a:lnTo>
                  <a:pt x="702" y="286"/>
                </a:lnTo>
                <a:lnTo>
                  <a:pt x="706" y="284"/>
                </a:lnTo>
                <a:lnTo>
                  <a:pt x="708" y="282"/>
                </a:lnTo>
                <a:lnTo>
                  <a:pt x="708" y="276"/>
                </a:lnTo>
                <a:lnTo>
                  <a:pt x="704" y="272"/>
                </a:lnTo>
                <a:lnTo>
                  <a:pt x="700" y="268"/>
                </a:lnTo>
                <a:lnTo>
                  <a:pt x="694" y="268"/>
                </a:lnTo>
                <a:lnTo>
                  <a:pt x="698" y="258"/>
                </a:lnTo>
                <a:lnTo>
                  <a:pt x="704" y="248"/>
                </a:lnTo>
                <a:lnTo>
                  <a:pt x="710" y="238"/>
                </a:lnTo>
                <a:lnTo>
                  <a:pt x="700" y="250"/>
                </a:lnTo>
                <a:lnTo>
                  <a:pt x="694" y="252"/>
                </a:lnTo>
                <a:lnTo>
                  <a:pt x="690" y="250"/>
                </a:lnTo>
                <a:lnTo>
                  <a:pt x="682" y="244"/>
                </a:lnTo>
                <a:lnTo>
                  <a:pt x="672" y="234"/>
                </a:lnTo>
                <a:lnTo>
                  <a:pt x="680" y="222"/>
                </a:lnTo>
                <a:lnTo>
                  <a:pt x="678" y="212"/>
                </a:lnTo>
                <a:lnTo>
                  <a:pt x="672" y="206"/>
                </a:lnTo>
                <a:lnTo>
                  <a:pt x="662" y="202"/>
                </a:lnTo>
                <a:lnTo>
                  <a:pt x="650" y="202"/>
                </a:lnTo>
                <a:lnTo>
                  <a:pt x="654" y="198"/>
                </a:lnTo>
                <a:lnTo>
                  <a:pt x="658" y="196"/>
                </a:lnTo>
                <a:lnTo>
                  <a:pt x="662" y="192"/>
                </a:lnTo>
                <a:lnTo>
                  <a:pt x="664" y="188"/>
                </a:lnTo>
                <a:lnTo>
                  <a:pt x="660" y="184"/>
                </a:lnTo>
                <a:lnTo>
                  <a:pt x="654" y="182"/>
                </a:lnTo>
                <a:lnTo>
                  <a:pt x="650" y="180"/>
                </a:lnTo>
                <a:lnTo>
                  <a:pt x="648" y="184"/>
                </a:lnTo>
                <a:lnTo>
                  <a:pt x="646" y="190"/>
                </a:lnTo>
                <a:lnTo>
                  <a:pt x="644" y="192"/>
                </a:lnTo>
                <a:lnTo>
                  <a:pt x="640" y="196"/>
                </a:lnTo>
                <a:lnTo>
                  <a:pt x="640" y="184"/>
                </a:lnTo>
                <a:lnTo>
                  <a:pt x="640" y="172"/>
                </a:lnTo>
                <a:lnTo>
                  <a:pt x="638" y="162"/>
                </a:lnTo>
                <a:lnTo>
                  <a:pt x="632" y="154"/>
                </a:lnTo>
                <a:lnTo>
                  <a:pt x="622" y="152"/>
                </a:lnTo>
                <a:lnTo>
                  <a:pt x="622" y="146"/>
                </a:lnTo>
                <a:lnTo>
                  <a:pt x="622" y="140"/>
                </a:lnTo>
                <a:lnTo>
                  <a:pt x="622" y="134"/>
                </a:lnTo>
                <a:lnTo>
                  <a:pt x="622" y="128"/>
                </a:lnTo>
                <a:lnTo>
                  <a:pt x="618" y="110"/>
                </a:lnTo>
                <a:lnTo>
                  <a:pt x="614" y="94"/>
                </a:lnTo>
                <a:lnTo>
                  <a:pt x="612" y="98"/>
                </a:lnTo>
                <a:lnTo>
                  <a:pt x="612" y="104"/>
                </a:lnTo>
                <a:lnTo>
                  <a:pt x="610" y="108"/>
                </a:lnTo>
                <a:lnTo>
                  <a:pt x="608" y="114"/>
                </a:lnTo>
                <a:lnTo>
                  <a:pt x="606" y="118"/>
                </a:lnTo>
                <a:lnTo>
                  <a:pt x="602" y="120"/>
                </a:lnTo>
                <a:lnTo>
                  <a:pt x="598" y="122"/>
                </a:lnTo>
                <a:lnTo>
                  <a:pt x="592" y="122"/>
                </a:lnTo>
                <a:lnTo>
                  <a:pt x="592" y="118"/>
                </a:lnTo>
                <a:lnTo>
                  <a:pt x="592" y="114"/>
                </a:lnTo>
                <a:lnTo>
                  <a:pt x="592" y="108"/>
                </a:lnTo>
                <a:lnTo>
                  <a:pt x="590" y="112"/>
                </a:lnTo>
                <a:lnTo>
                  <a:pt x="586" y="114"/>
                </a:lnTo>
                <a:lnTo>
                  <a:pt x="582" y="116"/>
                </a:lnTo>
                <a:lnTo>
                  <a:pt x="574" y="100"/>
                </a:lnTo>
                <a:lnTo>
                  <a:pt x="568" y="80"/>
                </a:lnTo>
                <a:lnTo>
                  <a:pt x="564" y="90"/>
                </a:lnTo>
                <a:lnTo>
                  <a:pt x="558" y="96"/>
                </a:lnTo>
                <a:lnTo>
                  <a:pt x="552" y="104"/>
                </a:lnTo>
                <a:lnTo>
                  <a:pt x="548" y="100"/>
                </a:lnTo>
                <a:lnTo>
                  <a:pt x="544" y="94"/>
                </a:lnTo>
                <a:lnTo>
                  <a:pt x="542" y="90"/>
                </a:lnTo>
                <a:lnTo>
                  <a:pt x="540" y="82"/>
                </a:lnTo>
                <a:lnTo>
                  <a:pt x="540" y="76"/>
                </a:lnTo>
                <a:lnTo>
                  <a:pt x="536" y="80"/>
                </a:lnTo>
                <a:lnTo>
                  <a:pt x="534" y="82"/>
                </a:lnTo>
                <a:lnTo>
                  <a:pt x="530" y="84"/>
                </a:lnTo>
                <a:lnTo>
                  <a:pt x="520" y="52"/>
                </a:lnTo>
                <a:lnTo>
                  <a:pt x="508" y="22"/>
                </a:lnTo>
                <a:lnTo>
                  <a:pt x="504" y="30"/>
                </a:lnTo>
                <a:lnTo>
                  <a:pt x="498" y="40"/>
                </a:lnTo>
                <a:lnTo>
                  <a:pt x="490" y="48"/>
                </a:lnTo>
                <a:lnTo>
                  <a:pt x="482" y="52"/>
                </a:lnTo>
                <a:lnTo>
                  <a:pt x="472" y="50"/>
                </a:lnTo>
                <a:lnTo>
                  <a:pt x="468" y="52"/>
                </a:lnTo>
                <a:lnTo>
                  <a:pt x="464" y="54"/>
                </a:lnTo>
                <a:lnTo>
                  <a:pt x="460" y="58"/>
                </a:lnTo>
                <a:lnTo>
                  <a:pt x="456" y="48"/>
                </a:lnTo>
                <a:lnTo>
                  <a:pt x="450" y="38"/>
                </a:lnTo>
                <a:lnTo>
                  <a:pt x="448" y="30"/>
                </a:lnTo>
                <a:lnTo>
                  <a:pt x="444" y="28"/>
                </a:lnTo>
                <a:lnTo>
                  <a:pt x="440" y="28"/>
                </a:lnTo>
                <a:lnTo>
                  <a:pt x="440" y="36"/>
                </a:lnTo>
                <a:lnTo>
                  <a:pt x="438" y="40"/>
                </a:lnTo>
                <a:lnTo>
                  <a:pt x="436" y="44"/>
                </a:lnTo>
                <a:lnTo>
                  <a:pt x="432" y="46"/>
                </a:lnTo>
                <a:lnTo>
                  <a:pt x="430" y="46"/>
                </a:lnTo>
                <a:lnTo>
                  <a:pt x="424" y="44"/>
                </a:lnTo>
                <a:lnTo>
                  <a:pt x="420" y="40"/>
                </a:lnTo>
                <a:lnTo>
                  <a:pt x="416" y="34"/>
                </a:lnTo>
                <a:lnTo>
                  <a:pt x="412" y="38"/>
                </a:lnTo>
                <a:lnTo>
                  <a:pt x="408" y="40"/>
                </a:lnTo>
                <a:lnTo>
                  <a:pt x="404" y="44"/>
                </a:lnTo>
                <a:lnTo>
                  <a:pt x="386" y="22"/>
                </a:lnTo>
                <a:lnTo>
                  <a:pt x="368" y="0"/>
                </a:lnTo>
                <a:lnTo>
                  <a:pt x="370" y="10"/>
                </a:lnTo>
                <a:lnTo>
                  <a:pt x="372" y="18"/>
                </a:lnTo>
                <a:lnTo>
                  <a:pt x="372" y="28"/>
                </a:lnTo>
                <a:lnTo>
                  <a:pt x="364" y="26"/>
                </a:lnTo>
                <a:lnTo>
                  <a:pt x="360" y="22"/>
                </a:lnTo>
                <a:lnTo>
                  <a:pt x="354" y="16"/>
                </a:lnTo>
                <a:lnTo>
                  <a:pt x="352" y="10"/>
                </a:lnTo>
                <a:lnTo>
                  <a:pt x="350" y="2"/>
                </a:lnTo>
                <a:lnTo>
                  <a:pt x="350" y="6"/>
                </a:lnTo>
                <a:lnTo>
                  <a:pt x="348" y="10"/>
                </a:lnTo>
                <a:lnTo>
                  <a:pt x="348" y="14"/>
                </a:lnTo>
                <a:lnTo>
                  <a:pt x="346" y="20"/>
                </a:lnTo>
                <a:lnTo>
                  <a:pt x="344" y="24"/>
                </a:lnTo>
                <a:lnTo>
                  <a:pt x="342" y="28"/>
                </a:lnTo>
                <a:lnTo>
                  <a:pt x="340" y="32"/>
                </a:lnTo>
                <a:lnTo>
                  <a:pt x="338" y="34"/>
                </a:lnTo>
                <a:lnTo>
                  <a:pt x="334" y="34"/>
                </a:lnTo>
                <a:lnTo>
                  <a:pt x="330" y="32"/>
                </a:lnTo>
                <a:lnTo>
                  <a:pt x="326" y="28"/>
                </a:lnTo>
                <a:lnTo>
                  <a:pt x="326" y="32"/>
                </a:lnTo>
                <a:lnTo>
                  <a:pt x="328" y="38"/>
                </a:lnTo>
                <a:lnTo>
                  <a:pt x="324" y="36"/>
                </a:lnTo>
                <a:lnTo>
                  <a:pt x="320" y="34"/>
                </a:lnTo>
                <a:lnTo>
                  <a:pt x="316" y="32"/>
                </a:lnTo>
                <a:lnTo>
                  <a:pt x="314" y="36"/>
                </a:lnTo>
                <a:lnTo>
                  <a:pt x="314" y="40"/>
                </a:lnTo>
                <a:lnTo>
                  <a:pt x="312" y="44"/>
                </a:lnTo>
                <a:lnTo>
                  <a:pt x="294" y="42"/>
                </a:lnTo>
                <a:lnTo>
                  <a:pt x="278" y="32"/>
                </a:lnTo>
                <a:lnTo>
                  <a:pt x="264" y="18"/>
                </a:lnTo>
                <a:lnTo>
                  <a:pt x="250" y="4"/>
                </a:lnTo>
                <a:lnTo>
                  <a:pt x="260" y="6"/>
                </a:lnTo>
                <a:lnTo>
                  <a:pt x="266" y="14"/>
                </a:lnTo>
                <a:lnTo>
                  <a:pt x="270" y="24"/>
                </a:lnTo>
                <a:lnTo>
                  <a:pt x="274" y="34"/>
                </a:lnTo>
                <a:lnTo>
                  <a:pt x="282" y="40"/>
                </a:lnTo>
                <a:lnTo>
                  <a:pt x="256" y="12"/>
                </a:lnTo>
                <a:close/>
              </a:path>
            </a:pathLst>
          </a:custGeom>
          <a:solidFill>
            <a:srgbClr val="C10009"/>
          </a:solidFill>
          <a:ln w="9525">
            <a:noFill/>
          </a:ln>
        </p:spPr>
        <p:txBody>
          <a:bodyPr lIns="0" tIns="0" rIns="0" bIns="72000" anchor="ctr" anchorCtr="0"/>
          <a:p>
            <a:pPr algn="ctr" eaLnBrk="0" hangingPunct="0">
              <a:lnSpc>
                <a:spcPct val="120000"/>
              </a:lnSpc>
            </a:pPr>
            <a:r>
              <a:rPr lang="zh-CN" altLang="en-US" sz="3600" dirty="0">
                <a:solidFill>
                  <a:srgbClr val="FFFFFF"/>
                </a:solidFill>
                <a:latin typeface="华文新魏" pitchFamily="2" charset="-122"/>
                <a:ea typeface="华文新魏" pitchFamily="2" charset="-122"/>
              </a:rPr>
              <a:t>伍</a:t>
            </a:r>
            <a:endParaRPr lang="zh-CN" altLang="en-US" sz="3600" dirty="0">
              <a:solidFill>
                <a:srgbClr val="FFFFFF"/>
              </a:solidFill>
              <a:latin typeface="华文新魏" pitchFamily="2" charset="-122"/>
              <a:ea typeface="华文新魏" pitchFamily="2" charset="-122"/>
            </a:endParaRPr>
          </a:p>
        </p:txBody>
      </p:sp>
      <p:sp>
        <p:nvSpPr>
          <p:cNvPr id="5133" name="Text Box 14"/>
          <p:cNvSpPr txBox="1"/>
          <p:nvPr/>
        </p:nvSpPr>
        <p:spPr>
          <a:xfrm>
            <a:off x="4957763" y="5230813"/>
            <a:ext cx="1846262" cy="365125"/>
          </a:xfrm>
          <a:prstGeom prst="rect">
            <a:avLst/>
          </a:prstGeom>
          <a:noFill/>
          <a:ln w="9525">
            <a:noFill/>
          </a:ln>
        </p:spPr>
        <p:txBody>
          <a:bodyPr anchor="t" anchorCtr="0">
            <a:spAutoFit/>
          </a:bodyPr>
          <a:p>
            <a:pPr eaLnBrk="0" hangingPunct="0"/>
            <a:endParaRPr lang="zh-CN" altLang="en-US" dirty="0">
              <a:latin typeface="Arial" panose="020B0604020202020204" pitchFamily="34" charset="0"/>
              <a:ea typeface="宋体" panose="02010600030101010101" pitchFamily="2" charset="-122"/>
            </a:endParaRPr>
          </a:p>
        </p:txBody>
      </p:sp>
      <p:sp>
        <p:nvSpPr>
          <p:cNvPr id="5134" name="Text Box 15"/>
          <p:cNvSpPr txBox="1"/>
          <p:nvPr/>
        </p:nvSpPr>
        <p:spPr>
          <a:xfrm>
            <a:off x="4902200" y="5157788"/>
            <a:ext cx="3703638" cy="457200"/>
          </a:xfrm>
          <a:prstGeom prst="rect">
            <a:avLst/>
          </a:prstGeom>
          <a:noFill/>
          <a:ln w="9525">
            <a:noFill/>
          </a:ln>
        </p:spPr>
        <p:txBody>
          <a:bodyPr anchor="t" anchorCtr="0">
            <a:spAutoFit/>
          </a:bodyPr>
          <a:p>
            <a:pPr eaLnBrk="0" hangingPunct="0"/>
            <a:r>
              <a:rPr lang="zh-CN" altLang="en-US" sz="2400" b="1" dirty="0">
                <a:solidFill>
                  <a:srgbClr val="333333"/>
                </a:solidFill>
                <a:latin typeface="华文新魏" pitchFamily="2" charset="-122"/>
                <a:ea typeface="华文新魏" pitchFamily="2" charset="-122"/>
                <a:sym typeface="Arial" panose="020B0604020202020204" pitchFamily="34" charset="0"/>
              </a:rPr>
              <a:t>UPS、电池安装注意事项</a:t>
            </a:r>
            <a:endParaRPr lang="zh-CN" altLang="en-US" sz="2400" b="1" dirty="0">
              <a:solidFill>
                <a:srgbClr val="333333"/>
              </a:solidFill>
              <a:latin typeface="华文新魏" pitchFamily="2" charset="-122"/>
              <a:ea typeface="华文新魏" pitchFamily="2" charset="-122"/>
              <a:sym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14337" name="Rectangle 2"/>
          <p:cNvSpPr>
            <a:spLocks noGrp="1"/>
          </p:cNvSpPr>
          <p:nvPr>
            <p:ph type="title" idx="4294967295"/>
          </p:nvPr>
        </p:nvSpPr>
        <p:spPr>
          <a:xfrm>
            <a:off x="468313" y="620713"/>
            <a:ext cx="7761287" cy="1085850"/>
          </a:xfrm>
        </p:spPr>
        <p:txBody>
          <a:bodyPr wrap="square" lIns="91440" tIns="45720" rIns="91440" bIns="45720" anchor="ctr" anchorCtr="0"/>
          <a:p>
            <a:pPr eaLnBrk="1" hangingPunct="1"/>
            <a:r>
              <a:rPr lang="zh-CN" altLang="en-US" sz="4000" dirty="0">
                <a:latin typeface="华康俪金黑W8(P)" pitchFamily="2" charset="-122"/>
                <a:ea typeface="华康俪金黑W8(P)" pitchFamily="2" charset="-122"/>
              </a:rPr>
              <a:t>关于市电</a:t>
            </a:r>
            <a:endParaRPr lang="zh-CN" altLang="en-US" sz="4000" dirty="0">
              <a:latin typeface="华康俪金黑W8(P)" pitchFamily="2" charset="-122"/>
              <a:ea typeface="华康俪金黑W8(P)" pitchFamily="2" charset="-122"/>
            </a:endParaRPr>
          </a:p>
        </p:txBody>
      </p:sp>
      <p:sp>
        <p:nvSpPr>
          <p:cNvPr id="14338" name="Rectangle 3"/>
          <p:cNvSpPr>
            <a:spLocks noGrp="1"/>
          </p:cNvSpPr>
          <p:nvPr>
            <p:ph type="body" idx="4294967295"/>
          </p:nvPr>
        </p:nvSpPr>
        <p:spPr>
          <a:xfrm>
            <a:off x="0" y="1806575"/>
            <a:ext cx="6985000" cy="647700"/>
          </a:xfrm>
        </p:spPr>
        <p:txBody>
          <a:bodyPr wrap="square" lIns="91440" tIns="45720" rIns="91440" bIns="45720" anchor="t" anchorCtr="0"/>
          <a:p>
            <a:pPr eaLnBrk="1" hangingPunct="1">
              <a:buNone/>
            </a:pPr>
            <a:endParaRPr lang="en-US" altLang="zh-CN" sz="2800" dirty="0">
              <a:latin typeface="微软雅黑" panose="020B0503020204020204" charset="-122"/>
              <a:ea typeface="微软雅黑" panose="020B0503020204020204" charset="-122"/>
            </a:endParaRPr>
          </a:p>
          <a:p>
            <a:pPr eaLnBrk="1" hangingPunct="1"/>
            <a:endParaRPr lang="en-US" altLang="zh-CN" sz="2800" dirty="0">
              <a:latin typeface="微软雅黑" panose="020B0503020204020204" charset="-122"/>
              <a:ea typeface="微软雅黑" panose="020B0503020204020204" charset="-122"/>
            </a:endParaRPr>
          </a:p>
          <a:p>
            <a:pPr eaLnBrk="1" hangingPunct="1"/>
            <a:endParaRPr lang="en-US" altLang="zh-CN" sz="2800" dirty="0">
              <a:latin typeface="微软雅黑" panose="020B0503020204020204" charset="-122"/>
              <a:ea typeface="微软雅黑" panose="020B0503020204020204" charset="-122"/>
            </a:endParaRPr>
          </a:p>
          <a:p>
            <a:pPr eaLnBrk="1" hangingPunct="1"/>
            <a:endParaRPr lang="en-US" altLang="zh-CN" sz="2800" dirty="0">
              <a:latin typeface="微软雅黑" panose="020B0503020204020204" charset="-122"/>
              <a:ea typeface="微软雅黑" panose="020B0503020204020204" charset="-122"/>
            </a:endParaRPr>
          </a:p>
          <a:p>
            <a:pPr eaLnBrk="1" hangingPunct="1">
              <a:buNone/>
            </a:pPr>
            <a:r>
              <a:rPr lang="en-US" altLang="zh-CN" sz="2800" dirty="0">
                <a:latin typeface="微软雅黑" panose="020B0503020204020204" charset="-122"/>
                <a:ea typeface="微软雅黑" panose="020B0503020204020204" charset="-122"/>
              </a:rPr>
              <a:t>	</a:t>
            </a:r>
            <a:endParaRPr lang="en-US" altLang="zh-CN" sz="2800" dirty="0">
              <a:latin typeface="微软雅黑" panose="020B0503020204020204" charset="-122"/>
              <a:ea typeface="微软雅黑" panose="020B0503020204020204" charset="-122"/>
            </a:endParaRPr>
          </a:p>
          <a:p>
            <a:pPr eaLnBrk="1" hangingPunct="1"/>
            <a:endParaRPr lang="en-US" altLang="zh-CN" sz="3600" dirty="0">
              <a:latin typeface="微软雅黑" panose="020B0503020204020204" charset="-122"/>
              <a:ea typeface="微软雅黑" panose="020B0503020204020204" charset="-122"/>
            </a:endParaRPr>
          </a:p>
          <a:p>
            <a:pPr eaLnBrk="1" hangingPunct="1"/>
            <a:endParaRPr lang="en-US" altLang="zh-CN" sz="2800" dirty="0">
              <a:latin typeface="微软雅黑" panose="020B0503020204020204" charset="-122"/>
              <a:ea typeface="微软雅黑" panose="020B0503020204020204" charset="-122"/>
            </a:endParaRPr>
          </a:p>
        </p:txBody>
      </p:sp>
      <p:sp>
        <p:nvSpPr>
          <p:cNvPr id="14339" name="Rectangle 10"/>
          <p:cNvSpPr/>
          <p:nvPr/>
        </p:nvSpPr>
        <p:spPr>
          <a:xfrm>
            <a:off x="0" y="858838"/>
            <a:ext cx="9144000" cy="0"/>
          </a:xfrm>
          <a:prstGeom prst="rect">
            <a:avLst/>
          </a:prstGeom>
          <a:noFill/>
          <a:ln w="9525">
            <a:noFill/>
          </a:ln>
        </p:spPr>
        <p:txBody>
          <a:bodyPr wrap="none" anchor="ctr" anchorCtr="0">
            <a:spAutoFit/>
          </a:bodyPr>
          <a:p>
            <a:pPr eaLnBrk="0" hangingPunct="0"/>
            <a:endParaRPr lang="zh-CN" altLang="en-US" dirty="0">
              <a:latin typeface="Arial" panose="020B0604020202020204" pitchFamily="34" charset="0"/>
              <a:ea typeface="宋体" panose="02010600030101010101" pitchFamily="2" charset="-122"/>
            </a:endParaRPr>
          </a:p>
        </p:txBody>
      </p:sp>
      <p:sp>
        <p:nvSpPr>
          <p:cNvPr id="14340" name="Rectangle 11"/>
          <p:cNvSpPr/>
          <p:nvPr/>
        </p:nvSpPr>
        <p:spPr>
          <a:xfrm>
            <a:off x="0" y="1706563"/>
            <a:ext cx="247650" cy="244475"/>
          </a:xfrm>
          <a:prstGeom prst="rect">
            <a:avLst/>
          </a:prstGeom>
          <a:noFill/>
          <a:ln w="9525">
            <a:noFill/>
          </a:ln>
        </p:spPr>
        <p:txBody>
          <a:bodyPr wrap="none" anchor="ctr" anchorCtr="0">
            <a:spAutoFit/>
          </a:bodyPr>
          <a:p>
            <a:pPr eaLnBrk="0" hangingPunct="0"/>
            <a:r>
              <a:rPr lang="en-US" altLang="zh-CN" sz="1000" dirty="0">
                <a:latin typeface="Times New Roman" panose="02020603050405020304" pitchFamily="18" charset="0"/>
                <a:ea typeface="宋体" panose="02010600030101010101" pitchFamily="2" charset="-122"/>
              </a:rPr>
              <a:t>  </a:t>
            </a:r>
            <a:endParaRPr lang="en-US" altLang="zh-CN" sz="2400" dirty="0">
              <a:latin typeface="Times New Roman" panose="02020603050405020304" pitchFamily="18" charset="0"/>
              <a:ea typeface="宋体" panose="02010600030101010101" pitchFamily="2" charset="-122"/>
            </a:endParaRPr>
          </a:p>
        </p:txBody>
      </p:sp>
      <p:sp>
        <p:nvSpPr>
          <p:cNvPr id="14341" name="Rectangle 12"/>
          <p:cNvSpPr/>
          <p:nvPr/>
        </p:nvSpPr>
        <p:spPr>
          <a:xfrm>
            <a:off x="0" y="2779713"/>
            <a:ext cx="215900" cy="244475"/>
          </a:xfrm>
          <a:prstGeom prst="rect">
            <a:avLst/>
          </a:prstGeom>
          <a:noFill/>
          <a:ln w="9525">
            <a:noFill/>
          </a:ln>
        </p:spPr>
        <p:txBody>
          <a:bodyPr wrap="none" anchor="ctr" anchorCtr="0">
            <a:spAutoFit/>
          </a:bodyPr>
          <a:p>
            <a:pPr eaLnBrk="0" hangingPunct="0"/>
            <a:r>
              <a:rPr lang="en-US" altLang="zh-CN" sz="1000" dirty="0">
                <a:latin typeface="Times New Roman" panose="02020603050405020304" pitchFamily="18" charset="0"/>
                <a:ea typeface="宋体" panose="02010600030101010101" pitchFamily="2" charset="-122"/>
              </a:rPr>
              <a:t> </a:t>
            </a:r>
            <a:endParaRPr lang="en-US" altLang="zh-CN" sz="2400" dirty="0">
              <a:latin typeface="Times New Roman" panose="02020603050405020304" pitchFamily="18" charset="0"/>
              <a:ea typeface="宋体" panose="02010600030101010101" pitchFamily="2" charset="-122"/>
            </a:endParaRPr>
          </a:p>
        </p:txBody>
      </p:sp>
      <p:sp>
        <p:nvSpPr>
          <p:cNvPr id="14342" name="Rectangle 13"/>
          <p:cNvSpPr/>
          <p:nvPr/>
        </p:nvSpPr>
        <p:spPr>
          <a:xfrm>
            <a:off x="0" y="3852863"/>
            <a:ext cx="215900" cy="244475"/>
          </a:xfrm>
          <a:prstGeom prst="rect">
            <a:avLst/>
          </a:prstGeom>
          <a:noFill/>
          <a:ln w="9525">
            <a:noFill/>
          </a:ln>
        </p:spPr>
        <p:txBody>
          <a:bodyPr wrap="none" anchor="ctr" anchorCtr="0">
            <a:spAutoFit/>
          </a:bodyPr>
          <a:p>
            <a:pPr eaLnBrk="0" hangingPunct="0"/>
            <a:r>
              <a:rPr lang="en-US" altLang="zh-CN" sz="1000" dirty="0">
                <a:latin typeface="Times New Roman" panose="02020603050405020304" pitchFamily="18" charset="0"/>
                <a:ea typeface="宋体" panose="02010600030101010101" pitchFamily="2" charset="-122"/>
              </a:rPr>
              <a:t> </a:t>
            </a:r>
            <a:endParaRPr lang="en-US" altLang="zh-CN" sz="2400" dirty="0">
              <a:latin typeface="Times New Roman" panose="02020603050405020304" pitchFamily="18" charset="0"/>
              <a:ea typeface="宋体" panose="02010600030101010101" pitchFamily="2" charset="-122"/>
            </a:endParaRPr>
          </a:p>
        </p:txBody>
      </p:sp>
      <p:sp>
        <p:nvSpPr>
          <p:cNvPr id="14343" name="Rectangle 14"/>
          <p:cNvSpPr/>
          <p:nvPr/>
        </p:nvSpPr>
        <p:spPr>
          <a:xfrm>
            <a:off x="0" y="4926013"/>
            <a:ext cx="215900" cy="244475"/>
          </a:xfrm>
          <a:prstGeom prst="rect">
            <a:avLst/>
          </a:prstGeom>
          <a:noFill/>
          <a:ln w="9525">
            <a:noFill/>
          </a:ln>
        </p:spPr>
        <p:txBody>
          <a:bodyPr wrap="none" anchor="ctr" anchorCtr="0">
            <a:spAutoFit/>
          </a:bodyPr>
          <a:p>
            <a:pPr eaLnBrk="0" hangingPunct="0"/>
            <a:r>
              <a:rPr lang="en-US" altLang="zh-CN" sz="1000" dirty="0">
                <a:latin typeface="Times New Roman" panose="02020603050405020304" pitchFamily="18" charset="0"/>
                <a:ea typeface="宋体" panose="02010600030101010101" pitchFamily="2" charset="-122"/>
              </a:rPr>
              <a:t> </a:t>
            </a:r>
            <a:endParaRPr lang="en-US" altLang="zh-CN" sz="2400" dirty="0">
              <a:latin typeface="Times New Roman" panose="02020603050405020304" pitchFamily="18" charset="0"/>
              <a:ea typeface="宋体" panose="02010600030101010101" pitchFamily="2" charset="-122"/>
            </a:endParaRPr>
          </a:p>
        </p:txBody>
      </p:sp>
      <p:sp>
        <p:nvSpPr>
          <p:cNvPr id="7177" name="Text Box 15"/>
          <p:cNvSpPr txBox="1"/>
          <p:nvPr/>
        </p:nvSpPr>
        <p:spPr>
          <a:xfrm>
            <a:off x="827088" y="1557338"/>
            <a:ext cx="7843837" cy="1876425"/>
          </a:xfrm>
          <a:prstGeom prst="rect">
            <a:avLst/>
          </a:prstGeom>
          <a:noFill/>
          <a:ln w="9525">
            <a:noFill/>
          </a:ln>
        </p:spPr>
        <p:txBody>
          <a:bodyPr anchor="t" anchorCtr="0">
            <a:spAutoFit/>
          </a:bodyPr>
          <a:p>
            <a:pPr eaLnBrk="0" hangingPunct="0"/>
            <a:r>
              <a:rPr lang="zh-CN" altLang="en-US" sz="2400" dirty="0">
                <a:latin typeface="微软雅黑" panose="020B0503020204020204" charset="-122"/>
                <a:ea typeface="微软雅黑" panose="020B0503020204020204" charset="-122"/>
              </a:rPr>
              <a:t>什么是市电？</a:t>
            </a:r>
            <a:endParaRPr lang="en-US" altLang="zh-CN" sz="2200" dirty="0">
              <a:latin typeface="微软雅黑" panose="020B0503020204020204" charset="-122"/>
              <a:ea typeface="微软雅黑" panose="020B0503020204020204" charset="-122"/>
            </a:endParaRPr>
          </a:p>
          <a:p>
            <a:pPr eaLnBrk="0" hangingPunct="0"/>
            <a:r>
              <a:rPr lang="zh-CN" altLang="en-US" sz="2200" dirty="0">
                <a:latin typeface="微软雅黑" panose="020B0503020204020204" charset="-122"/>
                <a:ea typeface="微软雅黑" panose="020B0503020204020204" charset="-122"/>
              </a:rPr>
              <a:t>交流电、商品电</a:t>
            </a:r>
            <a:r>
              <a:rPr lang="en-US" altLang="zh-CN" sz="2200" dirty="0">
                <a:latin typeface="微软雅黑" panose="020B0503020204020204" charset="-122"/>
                <a:ea typeface="微软雅黑" panose="020B0503020204020204" charset="-122"/>
              </a:rPr>
              <a:t>, </a:t>
            </a:r>
            <a:r>
              <a:rPr lang="zh-CN" altLang="en-US" sz="2200" dirty="0">
                <a:latin typeface="微软雅黑" panose="020B0503020204020204" charset="-122"/>
                <a:ea typeface="微软雅黑" panose="020B0503020204020204" charset="-122"/>
              </a:rPr>
              <a:t>频率</a:t>
            </a:r>
            <a:r>
              <a:rPr lang="en-US" altLang="zh-CN" sz="2200" dirty="0">
                <a:latin typeface="微软雅黑" panose="020B0503020204020204" charset="-122"/>
                <a:ea typeface="微软雅黑" panose="020B0503020204020204" charset="-122"/>
              </a:rPr>
              <a:t>50HZ, </a:t>
            </a:r>
            <a:r>
              <a:rPr lang="zh-CN" altLang="en-US" sz="2200" dirty="0">
                <a:latin typeface="微软雅黑" panose="020B0503020204020204" charset="-122"/>
                <a:ea typeface="微软雅黑" panose="020B0503020204020204" charset="-122"/>
              </a:rPr>
              <a:t>单相</a:t>
            </a:r>
            <a:r>
              <a:rPr lang="en-US" altLang="zh-CN" sz="2200" dirty="0">
                <a:latin typeface="微软雅黑" panose="020B0503020204020204" charset="-122"/>
                <a:ea typeface="微软雅黑" panose="020B0503020204020204" charset="-122"/>
              </a:rPr>
              <a:t>220V/</a:t>
            </a:r>
            <a:r>
              <a:rPr lang="zh-CN" altLang="en-US" sz="2200" dirty="0">
                <a:latin typeface="微软雅黑" panose="020B0503020204020204" charset="-122"/>
                <a:ea typeface="微软雅黑" panose="020B0503020204020204" charset="-122"/>
              </a:rPr>
              <a:t>三相</a:t>
            </a:r>
            <a:r>
              <a:rPr lang="en-US" altLang="zh-CN" sz="2200" dirty="0">
                <a:latin typeface="微软雅黑" panose="020B0503020204020204" charset="-122"/>
                <a:ea typeface="微软雅黑" panose="020B0503020204020204" charset="-122"/>
              </a:rPr>
              <a:t>380V,</a:t>
            </a:r>
            <a:endParaRPr lang="en-US" altLang="zh-CN" sz="2200" dirty="0">
              <a:latin typeface="微软雅黑" panose="020B0503020204020204" charset="-122"/>
              <a:ea typeface="微软雅黑" panose="020B0503020204020204" charset="-122"/>
            </a:endParaRPr>
          </a:p>
          <a:p>
            <a:pPr eaLnBrk="0" hangingPunct="0"/>
            <a:r>
              <a:rPr lang="zh-CN" altLang="en-US" sz="2200" dirty="0">
                <a:latin typeface="微软雅黑" panose="020B0503020204020204" charset="-122"/>
                <a:ea typeface="微软雅黑" panose="020B0503020204020204" charset="-122"/>
              </a:rPr>
              <a:t>正弦波</a:t>
            </a:r>
            <a:r>
              <a:rPr lang="en-US" altLang="zh-CN" sz="2200" dirty="0">
                <a:latin typeface="微软雅黑" panose="020B0503020204020204" charset="-122"/>
                <a:ea typeface="微软雅黑" panose="020B0503020204020204" charset="-122"/>
              </a:rPr>
              <a:t>, </a:t>
            </a:r>
            <a:r>
              <a:rPr lang="zh-CN" altLang="en-US" sz="2200" dirty="0">
                <a:latin typeface="微软雅黑" panose="020B0503020204020204" charset="-122"/>
                <a:ea typeface="微软雅黑" panose="020B0503020204020204" charset="-122"/>
              </a:rPr>
              <a:t>有效值</a:t>
            </a:r>
            <a:r>
              <a:rPr lang="en-US" altLang="zh-CN" sz="2200" dirty="0">
                <a:latin typeface="微软雅黑" panose="020B0503020204020204" charset="-122"/>
                <a:ea typeface="微软雅黑" panose="020B0503020204020204" charset="-122"/>
              </a:rPr>
              <a:t>:</a:t>
            </a:r>
            <a:r>
              <a:rPr lang="zh-CN" altLang="en-US" sz="2200" dirty="0">
                <a:latin typeface="微软雅黑" panose="020B0503020204020204" charset="-122"/>
                <a:ea typeface="微软雅黑" panose="020B0503020204020204" charset="-122"/>
              </a:rPr>
              <a:t>峰值</a:t>
            </a:r>
            <a:r>
              <a:rPr lang="en-US" altLang="zh-CN" sz="2200" dirty="0">
                <a:latin typeface="微软雅黑" panose="020B0503020204020204" charset="-122"/>
                <a:ea typeface="微软雅黑" panose="020B0503020204020204" charset="-122"/>
              </a:rPr>
              <a:t>=1:1.41</a:t>
            </a:r>
            <a:r>
              <a:rPr lang="zh-CN" altLang="en-US" sz="2200" dirty="0">
                <a:latin typeface="微软雅黑" panose="020B0503020204020204" charset="-122"/>
                <a:ea typeface="微软雅黑" panose="020B0503020204020204" charset="-122"/>
              </a:rPr>
              <a:t>（单相），</a:t>
            </a:r>
            <a:r>
              <a:rPr lang="en-US" altLang="zh-CN" sz="2200" dirty="0">
                <a:latin typeface="微软雅黑" panose="020B0503020204020204" charset="-122"/>
                <a:ea typeface="微软雅黑" panose="020B0503020204020204" charset="-122"/>
              </a:rPr>
              <a:t>=1:1.73</a:t>
            </a:r>
            <a:r>
              <a:rPr lang="zh-CN" altLang="en-US" sz="2200" dirty="0">
                <a:latin typeface="微软雅黑" panose="020B0503020204020204" charset="-122"/>
                <a:ea typeface="微软雅黑" panose="020B0503020204020204" charset="-122"/>
              </a:rPr>
              <a:t>（三相）</a:t>
            </a:r>
            <a:endParaRPr lang="en-US" altLang="zh-CN" sz="2200" dirty="0">
              <a:latin typeface="微软雅黑" panose="020B0503020204020204" charset="-122"/>
              <a:ea typeface="微软雅黑" panose="020B0503020204020204" charset="-122"/>
            </a:endParaRPr>
          </a:p>
          <a:p>
            <a:pPr eaLnBrk="0" hangingPunct="0"/>
            <a:endParaRPr lang="en-US" altLang="zh-CN" sz="2400" b="1" dirty="0">
              <a:solidFill>
                <a:schemeClr val="accent2"/>
              </a:solidFill>
              <a:latin typeface="微软雅黑" panose="020B0503020204020204" charset="-122"/>
              <a:ea typeface="微软雅黑" panose="020B0503020204020204" charset="-122"/>
            </a:endParaRPr>
          </a:p>
          <a:p>
            <a:pPr eaLnBrk="0" hangingPunct="0"/>
            <a:r>
              <a:rPr lang="zh-CN" altLang="en-US" sz="2400" b="1" dirty="0">
                <a:solidFill>
                  <a:schemeClr val="accent2"/>
                </a:solidFill>
                <a:latin typeface="微软雅黑" panose="020B0503020204020204" charset="-122"/>
                <a:ea typeface="微软雅黑" panose="020B0503020204020204" charset="-122"/>
              </a:rPr>
              <a:t>我国的用电制度</a:t>
            </a:r>
            <a:r>
              <a:rPr lang="en-US" altLang="zh-CN" sz="2400" b="1" dirty="0">
                <a:solidFill>
                  <a:schemeClr val="accent2"/>
                </a:solidFill>
                <a:latin typeface="微软雅黑" panose="020B0503020204020204" charset="-122"/>
                <a:ea typeface="微软雅黑" panose="020B0503020204020204" charset="-122"/>
              </a:rPr>
              <a:t>:380/220Vac 50HZ</a:t>
            </a:r>
            <a:endParaRPr lang="en-US" altLang="zh-CN" sz="2400" b="1" dirty="0">
              <a:solidFill>
                <a:schemeClr val="accent2"/>
              </a:solidFill>
              <a:latin typeface="微软雅黑" panose="020B0503020204020204" charset="-122"/>
              <a:ea typeface="微软雅黑" panose="020B0503020204020204" charset="-122"/>
            </a:endParaRPr>
          </a:p>
        </p:txBody>
      </p:sp>
      <p:pic>
        <p:nvPicPr>
          <p:cNvPr id="7178" name="Picture 11" descr="C:\Documents and Settings\eastups\桌面\jiaoliuxuanci01.jpg"/>
          <p:cNvPicPr>
            <a:picLocks noChangeAspect="1"/>
          </p:cNvPicPr>
          <p:nvPr/>
        </p:nvPicPr>
        <p:blipFill>
          <a:blip r:embed="rId1"/>
          <a:stretch>
            <a:fillRect/>
          </a:stretch>
        </p:blipFill>
        <p:spPr>
          <a:xfrm>
            <a:off x="4572000" y="3717925"/>
            <a:ext cx="4043363" cy="2425700"/>
          </a:xfrm>
          <a:prstGeom prst="rect">
            <a:avLst/>
          </a:prstGeom>
          <a:noFill/>
          <a:ln w="9525">
            <a:noFill/>
          </a:ln>
        </p:spPr>
      </p:pic>
      <p:pic>
        <p:nvPicPr>
          <p:cNvPr id="7179" name="图片 11" descr="3801213fb80e7bec5ef944812c2eb9389b506baa.jpg"/>
          <p:cNvPicPr>
            <a:picLocks noChangeAspect="1"/>
          </p:cNvPicPr>
          <p:nvPr/>
        </p:nvPicPr>
        <p:blipFill>
          <a:blip r:embed="rId2"/>
          <a:stretch>
            <a:fillRect/>
          </a:stretch>
        </p:blipFill>
        <p:spPr>
          <a:xfrm>
            <a:off x="611188" y="3716338"/>
            <a:ext cx="3695700" cy="2427287"/>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177"/>
                                        </p:tgtEl>
                                        <p:attrNameLst>
                                          <p:attrName>style.visibility</p:attrName>
                                        </p:attrNameLst>
                                      </p:cBhvr>
                                      <p:to>
                                        <p:strVal val="visible"/>
                                      </p:to>
                                    </p:set>
                                    <p:anim calcmode="lin" valueType="num">
                                      <p:cBhvr>
                                        <p:cTn id="7" dur="1" fill="hold"/>
                                        <p:tgtEl>
                                          <p:spTgt spid="7177"/>
                                        </p:tgtEl>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179"/>
                                        </p:tgtEl>
                                        <p:attrNameLst>
                                          <p:attrName>style.visibility</p:attrName>
                                        </p:attrNameLst>
                                      </p:cBhvr>
                                      <p:to>
                                        <p:strVal val="visible"/>
                                      </p:to>
                                    </p:set>
                                    <p:anim calcmode="lin" valueType="num">
                                      <p:cBhvr>
                                        <p:cTn id="12" dur="500" fill="hold"/>
                                        <p:tgtEl>
                                          <p:spTgt spid="7179"/>
                                        </p:tgtEl>
                                        <p:attrNameLst>
                                          <p:attrName>ppt_x</p:attrName>
                                        </p:attrNameLst>
                                      </p:cBhvr>
                                      <p:tavLst>
                                        <p:tav tm="0">
                                          <p:val>
                                            <p:strVal val="#ppt_x"/>
                                          </p:val>
                                        </p:tav>
                                        <p:tav tm="100000">
                                          <p:val>
                                            <p:strVal val="#ppt_x"/>
                                          </p:val>
                                        </p:tav>
                                      </p:tavLst>
                                    </p:anim>
                                    <p:anim calcmode="lin" valueType="num">
                                      <p:cBhvr>
                                        <p:cTn id="13" dur="500" fill="hold"/>
                                        <p:tgtEl>
                                          <p:spTgt spid="717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178"/>
                                        </p:tgtEl>
                                        <p:attrNameLst>
                                          <p:attrName>style.visibility</p:attrName>
                                        </p:attrNameLst>
                                      </p:cBhvr>
                                      <p:to>
                                        <p:strVal val="visible"/>
                                      </p:to>
                                    </p:set>
                                    <p:anim calcmode="lin" valueType="num">
                                      <p:cBhvr>
                                        <p:cTn id="18" dur="500" fill="hold"/>
                                        <p:tgtEl>
                                          <p:spTgt spid="7178"/>
                                        </p:tgtEl>
                                        <p:attrNameLst>
                                          <p:attrName>ppt_x</p:attrName>
                                        </p:attrNameLst>
                                      </p:cBhvr>
                                      <p:tavLst>
                                        <p:tav tm="0">
                                          <p:val>
                                            <p:strVal val="#ppt_x"/>
                                          </p:val>
                                        </p:tav>
                                        <p:tav tm="100000">
                                          <p:val>
                                            <p:strVal val="#ppt_x"/>
                                          </p:val>
                                        </p:tav>
                                      </p:tavLst>
                                    </p:anim>
                                    <p:anim calcmode="lin" valueType="num">
                                      <p:cBhvr>
                                        <p:cTn id="19" dur="500" fill="hold"/>
                                        <p:tgtEl>
                                          <p:spTgt spid="71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16385" name="Rectangle 2"/>
          <p:cNvSpPr>
            <a:spLocks noGrp="1"/>
          </p:cNvSpPr>
          <p:nvPr>
            <p:ph type="title" idx="4294967295"/>
          </p:nvPr>
        </p:nvSpPr>
        <p:spPr>
          <a:xfrm>
            <a:off x="827088" y="477838"/>
            <a:ext cx="7859712" cy="723900"/>
          </a:xfrm>
        </p:spPr>
        <p:txBody>
          <a:bodyPr wrap="square" lIns="91440" tIns="45720" rIns="91440" bIns="45720" anchor="ctr" anchorCtr="0"/>
          <a:p>
            <a:pPr eaLnBrk="1" hangingPunct="1"/>
            <a:r>
              <a:rPr lang="zh-CN" altLang="en-US" sz="4000" dirty="0"/>
              <a:t>直流电和交流电的斗争</a:t>
            </a:r>
            <a:endParaRPr lang="zh-CN" altLang="en-US" sz="4000" dirty="0"/>
          </a:p>
        </p:txBody>
      </p:sp>
      <p:sp>
        <p:nvSpPr>
          <p:cNvPr id="9219" name="Rectangle 3"/>
          <p:cNvSpPr>
            <a:spLocks noGrp="1"/>
          </p:cNvSpPr>
          <p:nvPr>
            <p:ph type="body" idx="4294967295"/>
          </p:nvPr>
        </p:nvSpPr>
        <p:spPr>
          <a:xfrm>
            <a:off x="1258888" y="3860800"/>
            <a:ext cx="6624637" cy="2409825"/>
          </a:xfrm>
        </p:spPr>
        <p:txBody>
          <a:bodyPr wrap="square" lIns="91440" tIns="45720" rIns="91440" bIns="45720" anchor="t" anchorCtr="0"/>
          <a:p>
            <a:pPr eaLnBrk="1" hangingPunct="1">
              <a:lnSpc>
                <a:spcPct val="80000"/>
              </a:lnSpc>
              <a:buFont typeface="Wingdings" panose="05000000000000000000" pitchFamily="2" charset="2"/>
              <a:buChar char="Ø"/>
            </a:pPr>
            <a:r>
              <a:rPr lang="zh-CN" altLang="en-US" sz="1800" dirty="0"/>
              <a:t>尼古拉·特斯拉前南斯拉夫发明家-----交流电</a:t>
            </a:r>
            <a:endParaRPr lang="zh-CN" altLang="en-US" sz="1800" dirty="0"/>
          </a:p>
          <a:p>
            <a:pPr eaLnBrk="1" hangingPunct="1">
              <a:lnSpc>
                <a:spcPct val="80000"/>
              </a:lnSpc>
              <a:buFont typeface="Wingdings" panose="05000000000000000000" pitchFamily="2" charset="2"/>
              <a:buChar char="Ø"/>
            </a:pPr>
            <a:r>
              <a:rPr lang="zh-CN" altLang="en-US" sz="1800" dirty="0"/>
              <a:t>因为仰慕托马斯.爱迪生，1884年特斯拉加入美国爱迪生公司,1880年，特斯拉发明了世界上第一台交流电发电机。</a:t>
            </a:r>
            <a:endParaRPr lang="zh-CN" altLang="en-US" sz="1800" dirty="0"/>
          </a:p>
          <a:p>
            <a:pPr eaLnBrk="1" hangingPunct="1">
              <a:lnSpc>
                <a:spcPct val="80000"/>
              </a:lnSpc>
              <a:buFont typeface="Wingdings" panose="05000000000000000000" pitchFamily="2" charset="2"/>
              <a:buChar char="Ø"/>
            </a:pPr>
            <a:r>
              <a:rPr lang="zh-CN" altLang="en-US" sz="1800" dirty="0"/>
              <a:t>1888年，特斯拉成功地建成了一个交流电电力传送系统。</a:t>
            </a:r>
            <a:endParaRPr lang="zh-CN" altLang="en-US" sz="1800" dirty="0"/>
          </a:p>
          <a:p>
            <a:pPr eaLnBrk="1" hangingPunct="1">
              <a:lnSpc>
                <a:spcPct val="80000"/>
              </a:lnSpc>
              <a:buFont typeface="Wingdings" panose="05000000000000000000" pitchFamily="2" charset="2"/>
              <a:buChar char="Ø"/>
            </a:pPr>
            <a:r>
              <a:rPr lang="zh-CN" altLang="en-US" sz="1800" dirty="0"/>
              <a:t>爱迪生还在《北美周刊》发表了一篇题为《电灯之危险》的文章，攻击交流电的使用1893年，特斯拉芝在加哥的世界博览会的记者招待会上，用电流通过自己的身体，点亮了电灯。</a:t>
            </a:r>
            <a:endParaRPr lang="zh-CN" altLang="en-US" sz="1800" dirty="0"/>
          </a:p>
          <a:p>
            <a:pPr eaLnBrk="1" hangingPunct="1">
              <a:lnSpc>
                <a:spcPct val="80000"/>
              </a:lnSpc>
              <a:buFont typeface="Wingdings" panose="05000000000000000000" pitchFamily="2" charset="2"/>
              <a:buChar char="Ø"/>
            </a:pPr>
            <a:r>
              <a:rPr lang="zh-CN" altLang="en-US" sz="1800" dirty="0"/>
              <a:t>1912年，由于特斯拉和爱迪生在电力方面的贡献，两人被同时授予诺贝尔物理学奖，但是两人都拒绝领奖，理由是无法忍受和对方一起分享这一荣誉。</a:t>
            </a:r>
            <a:endParaRPr lang="zh-CN" altLang="en-US" sz="1800" dirty="0"/>
          </a:p>
        </p:txBody>
      </p:sp>
      <p:pic>
        <p:nvPicPr>
          <p:cNvPr id="9220" name="Picture 4" descr="W020120919534912662583"/>
          <p:cNvPicPr>
            <a:picLocks noChangeAspect="1"/>
          </p:cNvPicPr>
          <p:nvPr/>
        </p:nvPicPr>
        <p:blipFill>
          <a:blip r:embed="rId1"/>
          <a:stretch>
            <a:fillRect/>
          </a:stretch>
        </p:blipFill>
        <p:spPr>
          <a:xfrm>
            <a:off x="5003800" y="1196975"/>
            <a:ext cx="2373313" cy="2316163"/>
          </a:xfrm>
          <a:prstGeom prst="rect">
            <a:avLst/>
          </a:prstGeom>
          <a:noFill/>
          <a:ln w="9525">
            <a:noFill/>
          </a:ln>
        </p:spPr>
      </p:pic>
      <p:pic>
        <p:nvPicPr>
          <p:cNvPr id="9221" name="Picture 5" descr="W020120919534912676516"/>
          <p:cNvPicPr>
            <a:picLocks noChangeAspect="1"/>
          </p:cNvPicPr>
          <p:nvPr/>
        </p:nvPicPr>
        <p:blipFill>
          <a:blip r:embed="rId2"/>
          <a:stretch>
            <a:fillRect/>
          </a:stretch>
        </p:blipFill>
        <p:spPr>
          <a:xfrm>
            <a:off x="1619250" y="1196975"/>
            <a:ext cx="2687638" cy="2382838"/>
          </a:xfrm>
          <a:prstGeom prst="rect">
            <a:avLst/>
          </a:prstGeom>
          <a:noFill/>
          <a:ln w="9525">
            <a:noFill/>
          </a:ln>
        </p:spPr>
      </p:pic>
      <p:sp>
        <p:nvSpPr>
          <p:cNvPr id="9222" name="TextBox 5"/>
          <p:cNvSpPr txBox="1"/>
          <p:nvPr/>
        </p:nvSpPr>
        <p:spPr>
          <a:xfrm flipH="1">
            <a:off x="5580063" y="3500438"/>
            <a:ext cx="1512887" cy="369887"/>
          </a:xfrm>
          <a:prstGeom prst="rect">
            <a:avLst/>
          </a:prstGeom>
          <a:noFill/>
          <a:ln w="9525">
            <a:noFill/>
          </a:ln>
        </p:spPr>
        <p:txBody>
          <a:bodyPr anchor="t" anchorCtr="0">
            <a:spAutoFit/>
          </a:bodyPr>
          <a:p>
            <a:pPr eaLnBrk="0" hangingPunct="0"/>
            <a:r>
              <a:rPr lang="en-US" altLang="zh-CN" dirty="0">
                <a:latin typeface="Arial" panose="020B0604020202020204" pitchFamily="34" charset="0"/>
                <a:ea typeface="宋体" panose="02010600030101010101" pitchFamily="2" charset="-122"/>
              </a:rPr>
              <a:t>1847—1931</a:t>
            </a:r>
            <a:endParaRPr lang="zh-CN" altLang="en-US" dirty="0">
              <a:latin typeface="Arial" panose="020B0604020202020204" pitchFamily="34" charset="0"/>
              <a:ea typeface="宋体" panose="02010600030101010101" pitchFamily="2" charset="-122"/>
            </a:endParaRPr>
          </a:p>
        </p:txBody>
      </p:sp>
      <p:sp>
        <p:nvSpPr>
          <p:cNvPr id="9223" name="TextBox 6"/>
          <p:cNvSpPr txBox="1"/>
          <p:nvPr/>
        </p:nvSpPr>
        <p:spPr>
          <a:xfrm>
            <a:off x="2268538" y="3500438"/>
            <a:ext cx="1655762" cy="369887"/>
          </a:xfrm>
          <a:prstGeom prst="rect">
            <a:avLst/>
          </a:prstGeom>
          <a:noFill/>
          <a:ln w="9525">
            <a:noFill/>
          </a:ln>
        </p:spPr>
        <p:txBody>
          <a:bodyPr anchor="t" anchorCtr="0">
            <a:spAutoFit/>
          </a:bodyPr>
          <a:p>
            <a:pPr eaLnBrk="0" hangingPunct="0"/>
            <a:r>
              <a:rPr lang="en-US" altLang="zh-CN" dirty="0">
                <a:latin typeface="Arial" panose="020B0604020202020204" pitchFamily="34" charset="0"/>
                <a:ea typeface="宋体" panose="02010600030101010101" pitchFamily="2" charset="-122"/>
              </a:rPr>
              <a:t>1856~1943</a:t>
            </a:r>
            <a:endParaRPr lang="zh-CN" altLang="en-US" dirty="0">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p:cTn id="7" dur="500" fill="hold"/>
                                        <p:tgtEl>
                                          <p:spTgt spid="9221"/>
                                        </p:tgtEl>
                                        <p:attrNameLst>
                                          <p:attrName>ppt_x</p:attrName>
                                        </p:attrNameLst>
                                      </p:cBhvr>
                                      <p:tavLst>
                                        <p:tav tm="0">
                                          <p:val>
                                            <p:strVal val="#ppt_x"/>
                                          </p:val>
                                        </p:tav>
                                        <p:tav tm="100000">
                                          <p:val>
                                            <p:strVal val="#ppt_x"/>
                                          </p:val>
                                        </p:tav>
                                      </p:tavLst>
                                    </p:anim>
                                    <p:anim calcmode="lin" valueType="num">
                                      <p:cBhvr>
                                        <p:cTn id="8" dur="500" fill="hold"/>
                                        <p:tgtEl>
                                          <p:spTgt spid="92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9223"/>
                                        </p:tgtEl>
                                        <p:attrNameLst>
                                          <p:attrName>style.visibility</p:attrName>
                                        </p:attrNameLst>
                                      </p:cBhvr>
                                      <p:to>
                                        <p:strVal val="visible"/>
                                      </p:to>
                                    </p:set>
                                    <p:animEffect transition="in" filter="diamond(in)">
                                      <p:cBhvr>
                                        <p:cTn id="13" dur="2000"/>
                                        <p:tgtEl>
                                          <p:spTgt spid="922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220"/>
                                        </p:tgtEl>
                                        <p:attrNameLst>
                                          <p:attrName>style.visibility</p:attrName>
                                        </p:attrNameLst>
                                      </p:cBhvr>
                                      <p:to>
                                        <p:strVal val="visible"/>
                                      </p:to>
                                    </p:set>
                                    <p:anim calcmode="lin" valueType="num">
                                      <p:cBhvr>
                                        <p:cTn id="18" dur="500" fill="hold"/>
                                        <p:tgtEl>
                                          <p:spTgt spid="9220"/>
                                        </p:tgtEl>
                                        <p:attrNameLst>
                                          <p:attrName>ppt_x</p:attrName>
                                        </p:attrNameLst>
                                      </p:cBhvr>
                                      <p:tavLst>
                                        <p:tav tm="0">
                                          <p:val>
                                            <p:strVal val="#ppt_x"/>
                                          </p:val>
                                        </p:tav>
                                        <p:tav tm="100000">
                                          <p:val>
                                            <p:strVal val="#ppt_x"/>
                                          </p:val>
                                        </p:tav>
                                      </p:tavLst>
                                    </p:anim>
                                    <p:anim calcmode="lin" valueType="num">
                                      <p:cBhvr>
                                        <p:cTn id="19" dur="500" fill="hold"/>
                                        <p:tgtEl>
                                          <p:spTgt spid="922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9222"/>
                                        </p:tgtEl>
                                        <p:attrNameLst>
                                          <p:attrName>style.visibility</p:attrName>
                                        </p:attrNameLst>
                                      </p:cBhvr>
                                      <p:to>
                                        <p:strVal val="visible"/>
                                      </p:to>
                                    </p:set>
                                    <p:animEffect transition="in" filter="diamond(in)">
                                      <p:cBhvr>
                                        <p:cTn id="24" dur="2000"/>
                                        <p:tgtEl>
                                          <p:spTgt spid="9222"/>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9219">
                                            <p:txEl>
                                              <p:charRg st="0" end="24"/>
                                            </p:txEl>
                                          </p:spTgt>
                                        </p:tgtEl>
                                        <p:attrNameLst>
                                          <p:attrName>style.visibility</p:attrName>
                                        </p:attrNameLst>
                                      </p:cBhvr>
                                      <p:to>
                                        <p:strVal val="visible"/>
                                      </p:to>
                                    </p:set>
                                    <p:animEffect transition="in" filter="blinds(horizontal)">
                                      <p:cBhvr>
                                        <p:cTn id="29" dur="500"/>
                                        <p:tgtEl>
                                          <p:spTgt spid="9219">
                                            <p:txEl>
                                              <p:charRg st="0" end="2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9219">
                                            <p:txEl>
                                              <p:charRg st="24" end="80"/>
                                            </p:txEl>
                                          </p:spTgt>
                                        </p:tgtEl>
                                        <p:attrNameLst>
                                          <p:attrName>style.visibility</p:attrName>
                                        </p:attrNameLst>
                                      </p:cBhvr>
                                      <p:to>
                                        <p:strVal val="visible"/>
                                      </p:to>
                                    </p:set>
                                    <p:animEffect transition="in" filter="blinds(horizontal)">
                                      <p:cBhvr>
                                        <p:cTn id="34" dur="500"/>
                                        <p:tgtEl>
                                          <p:spTgt spid="9219">
                                            <p:txEl>
                                              <p:charRg st="24" end="8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9219">
                                            <p:txEl>
                                              <p:charRg st="80" end="108"/>
                                            </p:txEl>
                                          </p:spTgt>
                                        </p:tgtEl>
                                        <p:attrNameLst>
                                          <p:attrName>style.visibility</p:attrName>
                                        </p:attrNameLst>
                                      </p:cBhvr>
                                      <p:to>
                                        <p:strVal val="visible"/>
                                      </p:to>
                                    </p:set>
                                    <p:animEffect transition="in" filter="blinds(horizontal)">
                                      <p:cBhvr>
                                        <p:cTn id="39" dur="500"/>
                                        <p:tgtEl>
                                          <p:spTgt spid="9219">
                                            <p:txEl>
                                              <p:charRg st="80" end="10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9219">
                                            <p:txEl>
                                              <p:charRg st="108" end="190"/>
                                            </p:txEl>
                                          </p:spTgt>
                                        </p:tgtEl>
                                        <p:attrNameLst>
                                          <p:attrName>style.visibility</p:attrName>
                                        </p:attrNameLst>
                                      </p:cBhvr>
                                      <p:to>
                                        <p:strVal val="visible"/>
                                      </p:to>
                                    </p:set>
                                    <p:animEffect transition="in" filter="blinds(horizontal)">
                                      <p:cBhvr>
                                        <p:cTn id="44" dur="500"/>
                                        <p:tgtEl>
                                          <p:spTgt spid="9219">
                                            <p:txEl>
                                              <p:charRg st="108" end="19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9219">
                                            <p:txEl>
                                              <p:charRg st="190" end="259"/>
                                            </p:txEl>
                                          </p:spTgt>
                                        </p:tgtEl>
                                        <p:attrNameLst>
                                          <p:attrName>style.visibility</p:attrName>
                                        </p:attrNameLst>
                                      </p:cBhvr>
                                      <p:to>
                                        <p:strVal val="visible"/>
                                      </p:to>
                                    </p:set>
                                    <p:animEffect transition="in" filter="blinds(horizontal)">
                                      <p:cBhvr>
                                        <p:cTn id="49" dur="500"/>
                                        <p:tgtEl>
                                          <p:spTgt spid="9219">
                                            <p:txEl>
                                              <p:charRg st="190" end="25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P spid="9222" grpId="0"/>
      <p:bldP spid="92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17409" name="Rectangle 2"/>
          <p:cNvSpPr>
            <a:spLocks noGrp="1"/>
          </p:cNvSpPr>
          <p:nvPr>
            <p:ph type="title" idx="4294967295"/>
          </p:nvPr>
        </p:nvSpPr>
        <p:spPr>
          <a:xfrm>
            <a:off x="900113" y="692150"/>
            <a:ext cx="7848600" cy="430213"/>
          </a:xfrm>
        </p:spPr>
        <p:txBody>
          <a:bodyPr wrap="square" lIns="91440" tIns="45720" rIns="91440" bIns="45720" anchor="ctr" anchorCtr="0"/>
          <a:p>
            <a:pPr eaLnBrk="1" hangingPunct="1"/>
            <a:r>
              <a:rPr lang="zh-CN" altLang="en-US" sz="3200" dirty="0"/>
              <a:t>电力电子技术的发展史</a:t>
            </a:r>
            <a:endParaRPr lang="zh-CN" altLang="en-US" sz="3200" dirty="0"/>
          </a:p>
        </p:txBody>
      </p:sp>
      <p:pic>
        <p:nvPicPr>
          <p:cNvPr id="17410" name="Picture 3" descr="第1章1-3图(3)"/>
          <p:cNvPicPr>
            <a:picLocks noChangeAspect="1"/>
          </p:cNvPicPr>
          <p:nvPr/>
        </p:nvPicPr>
        <p:blipFill>
          <a:blip r:embed="rId1"/>
          <a:stretch>
            <a:fillRect/>
          </a:stretch>
        </p:blipFill>
        <p:spPr>
          <a:xfrm>
            <a:off x="611188" y="1773238"/>
            <a:ext cx="7993062" cy="3024187"/>
          </a:xfrm>
          <a:prstGeom prst="rect">
            <a:avLst/>
          </a:prstGeom>
          <a:noFill/>
          <a:ln w="9525">
            <a:noFill/>
          </a:ln>
        </p:spPr>
      </p:pic>
      <p:sp>
        <p:nvSpPr>
          <p:cNvPr id="17411" name="Text Box 4"/>
          <p:cNvSpPr txBox="1"/>
          <p:nvPr/>
        </p:nvSpPr>
        <p:spPr>
          <a:xfrm>
            <a:off x="642938" y="1243013"/>
            <a:ext cx="7961312" cy="457200"/>
          </a:xfrm>
          <a:prstGeom prst="rect">
            <a:avLst/>
          </a:prstGeom>
          <a:noFill/>
          <a:ln w="9525">
            <a:noFill/>
          </a:ln>
        </p:spPr>
        <p:txBody>
          <a:bodyPr anchor="t" anchorCtr="0">
            <a:spAutoFit/>
          </a:bodyPr>
          <a:p>
            <a:pPr marL="342900" indent="-342900" eaLnBrk="0" hangingPunct="0">
              <a:spcBef>
                <a:spcPct val="20000"/>
              </a:spcBef>
            </a:pPr>
            <a:r>
              <a:rPr lang="en-US" altLang="zh-CN" sz="2400" b="1" dirty="0">
                <a:solidFill>
                  <a:srgbClr val="E35449"/>
                </a:solidFill>
                <a:latin typeface="Times New Roman" panose="02020603050405020304" pitchFamily="18" charset="0"/>
                <a:ea typeface="宋体" panose="02010600030101010101" pitchFamily="2" charset="-122"/>
              </a:rPr>
              <a:t>■</a:t>
            </a:r>
            <a:r>
              <a:rPr lang="zh-CN" altLang="en-US" sz="2400" b="1" dirty="0">
                <a:latin typeface="Times New Roman" panose="02020603050405020304" pitchFamily="18" charset="0"/>
                <a:ea typeface="宋体" panose="02010600030101010101" pitchFamily="2" charset="-122"/>
              </a:rPr>
              <a:t>电力电子技术的发展史</a:t>
            </a:r>
            <a:endParaRPr lang="zh-CN" altLang="en-US" sz="2400" b="1" dirty="0">
              <a:latin typeface="Times New Roman" panose="02020603050405020304" pitchFamily="18" charset="0"/>
              <a:ea typeface="宋体" panose="02010600030101010101" pitchFamily="2" charset="-122"/>
            </a:endParaRPr>
          </a:p>
        </p:txBody>
      </p:sp>
      <p:sp>
        <p:nvSpPr>
          <p:cNvPr id="17412" name="Text Box 5"/>
          <p:cNvSpPr txBox="1"/>
          <p:nvPr/>
        </p:nvSpPr>
        <p:spPr>
          <a:xfrm>
            <a:off x="3276600" y="4652963"/>
            <a:ext cx="2468563" cy="304800"/>
          </a:xfrm>
          <a:prstGeom prst="rect">
            <a:avLst/>
          </a:prstGeom>
          <a:noFill/>
          <a:ln w="9525">
            <a:noFill/>
          </a:ln>
        </p:spPr>
        <p:txBody>
          <a:bodyPr anchor="t" anchorCtr="0">
            <a:spAutoFit/>
          </a:bodyPr>
          <a:p>
            <a:pPr marL="342900" indent="-342900" eaLnBrk="0" hangingPunct="0">
              <a:spcBef>
                <a:spcPct val="20000"/>
              </a:spcBef>
            </a:pPr>
            <a:r>
              <a:rPr lang="zh-CN" altLang="en-US" sz="1400" b="1" dirty="0">
                <a:solidFill>
                  <a:srgbClr val="6600CC"/>
                </a:solidFill>
                <a:latin typeface="Times New Roman" panose="02020603050405020304" pitchFamily="18" charset="0"/>
                <a:ea typeface="宋体" panose="02010600030101010101" pitchFamily="2" charset="-122"/>
              </a:rPr>
              <a:t>图</a:t>
            </a:r>
            <a:r>
              <a:rPr lang="en-US" altLang="zh-CN" sz="1400" b="1" dirty="0">
                <a:solidFill>
                  <a:srgbClr val="6600CC"/>
                </a:solidFill>
                <a:latin typeface="Times New Roman" panose="02020603050405020304" pitchFamily="18" charset="0"/>
                <a:ea typeface="宋体" panose="02010600030101010101" pitchFamily="2" charset="-122"/>
              </a:rPr>
              <a:t>1-3 </a:t>
            </a:r>
            <a:r>
              <a:rPr lang="zh-CN" altLang="en-US" sz="1400" b="1" dirty="0">
                <a:solidFill>
                  <a:srgbClr val="6600CC"/>
                </a:solidFill>
                <a:latin typeface="Times New Roman" panose="02020603050405020304" pitchFamily="18" charset="0"/>
                <a:ea typeface="宋体" panose="02010600030101010101" pitchFamily="2" charset="-122"/>
              </a:rPr>
              <a:t>电力电子技术的发展史</a:t>
            </a:r>
            <a:endParaRPr lang="zh-CN" altLang="en-US" sz="1400" b="1" dirty="0">
              <a:solidFill>
                <a:srgbClr val="6600CC"/>
              </a:solidFill>
              <a:latin typeface="Times New Roman" panose="02020603050405020304" pitchFamily="18" charset="0"/>
              <a:ea typeface="宋体" panose="02010600030101010101" pitchFamily="2" charset="-122"/>
            </a:endParaRPr>
          </a:p>
        </p:txBody>
      </p:sp>
      <p:sp>
        <p:nvSpPr>
          <p:cNvPr id="17413" name="Text Box 6"/>
          <p:cNvSpPr txBox="1"/>
          <p:nvPr/>
        </p:nvSpPr>
        <p:spPr>
          <a:xfrm>
            <a:off x="684213" y="5127625"/>
            <a:ext cx="7920037" cy="822325"/>
          </a:xfrm>
          <a:prstGeom prst="rect">
            <a:avLst/>
          </a:prstGeom>
          <a:noFill/>
          <a:ln w="9525">
            <a:noFill/>
          </a:ln>
        </p:spPr>
        <p:txBody>
          <a:bodyPr anchor="t" anchorCtr="0">
            <a:spAutoFit/>
          </a:bodyPr>
          <a:p>
            <a:pPr marL="342900" indent="-342900" eaLnBrk="0" hangingPunct="0">
              <a:spcBef>
                <a:spcPct val="20000"/>
              </a:spcBef>
            </a:pPr>
            <a:r>
              <a:rPr lang="en-US" altLang="zh-CN" sz="2400" b="1" dirty="0">
                <a:solidFill>
                  <a:srgbClr val="0000FF"/>
                </a:solidFill>
                <a:latin typeface="Times New Roman" panose="02020603050405020304" pitchFamily="18" charset="0"/>
                <a:ea typeface="宋体" panose="02010600030101010101" pitchFamily="2" charset="-122"/>
              </a:rPr>
              <a:t>     ◆</a:t>
            </a:r>
            <a:r>
              <a:rPr lang="zh-CN" altLang="en-US" sz="2400" b="1" dirty="0">
                <a:latin typeface="Times New Roman" panose="02020603050405020304" pitchFamily="18" charset="0"/>
                <a:ea typeface="宋体" panose="02010600030101010101" pitchFamily="2" charset="-122"/>
              </a:rPr>
              <a:t>一般认为，电力电子技术的诞生是以</a:t>
            </a:r>
            <a:r>
              <a:rPr lang="en-US" altLang="zh-CN" sz="2400" b="1" dirty="0">
                <a:solidFill>
                  <a:srgbClr val="E35449"/>
                </a:solidFill>
                <a:latin typeface="Times New Roman" panose="02020603050405020304" pitchFamily="18" charset="0"/>
                <a:ea typeface="宋体" panose="02010600030101010101" pitchFamily="2" charset="-122"/>
              </a:rPr>
              <a:t>1957</a:t>
            </a:r>
            <a:r>
              <a:rPr lang="zh-CN" altLang="en-US" sz="2400" b="1" dirty="0">
                <a:solidFill>
                  <a:srgbClr val="E35449"/>
                </a:solidFill>
                <a:latin typeface="Times New Roman" panose="02020603050405020304" pitchFamily="18" charset="0"/>
                <a:ea typeface="宋体" panose="02010600030101010101" pitchFamily="2" charset="-122"/>
              </a:rPr>
              <a:t>年</a:t>
            </a:r>
            <a:r>
              <a:rPr lang="zh-CN" altLang="en-US" sz="2400" b="1" dirty="0">
                <a:latin typeface="Times New Roman" panose="02020603050405020304" pitchFamily="18" charset="0"/>
                <a:ea typeface="宋体" panose="02010600030101010101" pitchFamily="2" charset="-122"/>
              </a:rPr>
              <a:t>美国通用电气公司研制出第一个</a:t>
            </a:r>
            <a:r>
              <a:rPr lang="zh-CN" altLang="en-US" sz="2400" b="1" dirty="0">
                <a:solidFill>
                  <a:srgbClr val="E35449"/>
                </a:solidFill>
                <a:latin typeface="Times New Roman" panose="02020603050405020304" pitchFamily="18" charset="0"/>
                <a:ea typeface="宋体" panose="02010600030101010101" pitchFamily="2" charset="-122"/>
              </a:rPr>
              <a:t>晶闸管</a:t>
            </a:r>
            <a:r>
              <a:rPr lang="zh-CN" altLang="en-US" sz="2400" b="1" dirty="0">
                <a:latin typeface="Times New Roman" panose="02020603050405020304" pitchFamily="18" charset="0"/>
                <a:ea typeface="宋体" panose="02010600030101010101" pitchFamily="2" charset="-122"/>
              </a:rPr>
              <a:t>为标志的。</a:t>
            </a:r>
            <a:endParaRPr lang="zh-CN" altLang="en-US" sz="2400" b="1" dirty="0">
              <a:latin typeface="Times New Roman" panose="02020603050405020304" pitchFamily="18" charset="0"/>
              <a:ea typeface="宋体" panose="0201060003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18433" name="Rectangle 2"/>
          <p:cNvSpPr>
            <a:spLocks noGrp="1"/>
          </p:cNvSpPr>
          <p:nvPr>
            <p:ph type="title" idx="4294967295"/>
          </p:nvPr>
        </p:nvSpPr>
        <p:spPr>
          <a:xfrm>
            <a:off x="468313" y="549275"/>
            <a:ext cx="8229600" cy="1143000"/>
          </a:xfrm>
        </p:spPr>
        <p:txBody>
          <a:bodyPr wrap="square" lIns="91440" tIns="45720" rIns="91440" bIns="45720" anchor="ctr" anchorCtr="0"/>
          <a:p>
            <a:pPr eaLnBrk="1" hangingPunct="1"/>
            <a:r>
              <a:rPr lang="zh-CN" altLang="en-US" sz="4000" dirty="0">
                <a:latin typeface="华康俪金黑W8(P)" pitchFamily="2" charset="-122"/>
                <a:ea typeface="华康俪金黑W8(P)" pitchFamily="2" charset="-122"/>
              </a:rPr>
              <a:t>负载性质</a:t>
            </a:r>
            <a:endParaRPr lang="zh-CN" altLang="en-US" sz="4000" dirty="0">
              <a:latin typeface="华康俪金黑W8(P)" pitchFamily="2" charset="-122"/>
              <a:ea typeface="华康俪金黑W8(P)" pitchFamily="2" charset="-122"/>
            </a:endParaRPr>
          </a:p>
        </p:txBody>
      </p:sp>
      <p:sp>
        <p:nvSpPr>
          <p:cNvPr id="18434" name="Rectangle 3"/>
          <p:cNvSpPr>
            <a:spLocks noGrp="1"/>
          </p:cNvSpPr>
          <p:nvPr>
            <p:ph idx="4294967295"/>
          </p:nvPr>
        </p:nvSpPr>
        <p:spPr>
          <a:xfrm>
            <a:off x="539750" y="1557338"/>
            <a:ext cx="8353425" cy="3797300"/>
          </a:xfrm>
        </p:spPr>
        <p:txBody>
          <a:bodyPr wrap="square" lIns="91440" tIns="45720" rIns="91440" bIns="45720" anchor="t" anchorCtr="0"/>
          <a:p>
            <a:pPr marL="0" indent="0" eaLnBrk="1" hangingPunct="1">
              <a:buNone/>
            </a:pPr>
            <a:r>
              <a:rPr lang="zh-CN" altLang="en-US" sz="2400" b="1" dirty="0">
                <a:latin typeface="微软雅黑" panose="020B0503020204020204" charset="-122"/>
              </a:rPr>
              <a:t>线性负载</a:t>
            </a:r>
            <a:r>
              <a:rPr lang="zh-CN" altLang="en-US" sz="2400" dirty="0">
                <a:latin typeface="微软雅黑" panose="020B0503020204020204" charset="-122"/>
              </a:rPr>
              <a:t>：</a:t>
            </a:r>
            <a:endParaRPr lang="zh-CN" altLang="en-US" sz="2400" dirty="0">
              <a:latin typeface="微软雅黑" panose="020B0503020204020204" charset="-122"/>
            </a:endParaRPr>
          </a:p>
          <a:p>
            <a:pPr marL="0" indent="0" eaLnBrk="1" hangingPunct="1">
              <a:buFont typeface="Wingdings" panose="05000000000000000000" pitchFamily="2" charset="2"/>
              <a:buChar char="•"/>
            </a:pPr>
            <a:r>
              <a:rPr lang="zh-CN" altLang="en-US" sz="2400" b="1" dirty="0">
                <a:latin typeface="微软雅黑" panose="020B0503020204020204" charset="-122"/>
              </a:rPr>
              <a:t>电阻性负载</a:t>
            </a:r>
            <a:r>
              <a:rPr lang="zh-CN" altLang="en-US" sz="2400" dirty="0">
                <a:latin typeface="微软雅黑" panose="020B0503020204020204" charset="-122"/>
              </a:rPr>
              <a:t>：负载上的电流与电压同相时。</a:t>
            </a:r>
            <a:endParaRPr lang="zh-CN" altLang="en-US" sz="2400" dirty="0">
              <a:latin typeface="微软雅黑" panose="020B0503020204020204" charset="-122"/>
            </a:endParaRPr>
          </a:p>
          <a:p>
            <a:pPr marL="0" indent="0" eaLnBrk="1" hangingPunct="1">
              <a:buFont typeface="Wingdings" panose="05000000000000000000" pitchFamily="2" charset="2"/>
              <a:buChar char="•"/>
            </a:pPr>
            <a:r>
              <a:rPr lang="zh-CN" altLang="en-US" sz="2400" b="1" dirty="0">
                <a:latin typeface="微软雅黑" panose="020B0503020204020204" charset="-122"/>
              </a:rPr>
              <a:t>电容性负载</a:t>
            </a:r>
            <a:r>
              <a:rPr lang="zh-CN" altLang="en-US" sz="2400" dirty="0">
                <a:latin typeface="微软雅黑" panose="020B0503020204020204" charset="-122"/>
              </a:rPr>
              <a:t>：负载上的电流超前电压一个相位时。</a:t>
            </a:r>
            <a:endParaRPr lang="zh-CN" altLang="en-US" sz="2400" dirty="0">
              <a:latin typeface="微软雅黑" panose="020B0503020204020204" charset="-122"/>
            </a:endParaRPr>
          </a:p>
          <a:p>
            <a:pPr marL="0" indent="0" eaLnBrk="1" hangingPunct="1">
              <a:buFont typeface="Wingdings" panose="05000000000000000000" pitchFamily="2" charset="2"/>
              <a:buChar char="•"/>
            </a:pPr>
            <a:r>
              <a:rPr lang="zh-CN" altLang="en-US" sz="2400" b="1" dirty="0">
                <a:latin typeface="微软雅黑" panose="020B0503020204020204" charset="-122"/>
              </a:rPr>
              <a:t>电感性负载</a:t>
            </a:r>
            <a:r>
              <a:rPr lang="zh-CN" altLang="en-US" sz="2400" dirty="0">
                <a:latin typeface="微软雅黑" panose="020B0503020204020204" charset="-122"/>
              </a:rPr>
              <a:t>：负载上的电流滞后电压一个相位时。</a:t>
            </a:r>
            <a:endParaRPr lang="zh-CN" altLang="en-US" sz="2400" dirty="0">
              <a:latin typeface="微软雅黑" panose="020B0503020204020204" charset="-122"/>
            </a:endParaRPr>
          </a:p>
          <a:p>
            <a:pPr marL="0" indent="0" eaLnBrk="1" hangingPunct="1">
              <a:buFont typeface="Wingdings" panose="05000000000000000000" pitchFamily="2" charset="2"/>
              <a:buNone/>
            </a:pPr>
            <a:endParaRPr lang="zh-CN" altLang="en-US" sz="2400" dirty="0">
              <a:latin typeface="微软雅黑" panose="020B0503020204020204" charset="-122"/>
            </a:endParaRPr>
          </a:p>
          <a:p>
            <a:pPr marL="0" indent="0" eaLnBrk="1" hangingPunct="1">
              <a:buNone/>
            </a:pPr>
            <a:r>
              <a:rPr lang="zh-CN" altLang="en-US" sz="2400" b="1" dirty="0">
                <a:latin typeface="微软雅黑" panose="020B0503020204020204" charset="-122"/>
                <a:sym typeface="宋体" panose="02010600030101010101" pitchFamily="2" charset="-122"/>
              </a:rPr>
              <a:t>非线性负载：</a:t>
            </a:r>
            <a:r>
              <a:rPr lang="zh-CN" altLang="en-US" sz="2400" dirty="0">
                <a:latin typeface="微软雅黑" panose="020B0503020204020204" charset="-122"/>
                <a:sym typeface="宋体" panose="02010600030101010101" pitchFamily="2" charset="-122"/>
              </a:rPr>
              <a:t>由二级管、三级管、电容、电感、电阻等组成。</a:t>
            </a:r>
            <a:endParaRPr lang="zh-CN" altLang="en-US" sz="2400" dirty="0">
              <a:latin typeface="微软雅黑" panose="020B0503020204020204" charset="-122"/>
            </a:endParaRPr>
          </a:p>
          <a:p>
            <a:pPr marL="0" indent="0" eaLnBrk="1" hangingPunct="1">
              <a:buFont typeface="Wingdings" panose="05000000000000000000" pitchFamily="2" charset="2"/>
              <a:buChar char="•"/>
            </a:pPr>
            <a:endParaRPr lang="en-US" altLang="zh-CN" sz="2400" b="1" dirty="0">
              <a:solidFill>
                <a:srgbClr val="CC3399"/>
              </a:solidFill>
              <a:latin typeface="宋体" panose="02010600030101010101" pitchFamily="2" charset="-122"/>
            </a:endParaRPr>
          </a:p>
          <a:p>
            <a:pPr marL="0" indent="0" eaLnBrk="1" hangingPunct="1">
              <a:buNone/>
            </a:pPr>
            <a:r>
              <a:rPr lang="zh-CN" altLang="en-US" sz="2400" b="1" dirty="0">
                <a:solidFill>
                  <a:srgbClr val="CC3399"/>
                </a:solidFill>
                <a:latin typeface="宋体" panose="02010600030101010101" pitchFamily="2" charset="-122"/>
              </a:rPr>
              <a:t>注意</a:t>
            </a:r>
            <a:r>
              <a:rPr lang="zh-CN" altLang="en-US" sz="2400" b="1" dirty="0">
                <a:latin typeface="宋体" panose="02010600030101010101" pitchFamily="2" charset="-122"/>
              </a:rPr>
              <a:t>：</a:t>
            </a:r>
            <a:r>
              <a:rPr lang="zh-CN" altLang="en-US" sz="2400" dirty="0">
                <a:latin typeface="宋体" panose="02010600030101010101" pitchFamily="2" charset="-122"/>
              </a:rPr>
              <a:t>一般</a:t>
            </a:r>
            <a:r>
              <a:rPr lang="en-US" altLang="zh-CN" sz="2400" dirty="0">
                <a:latin typeface="宋体" panose="02010600030101010101" pitchFamily="2" charset="-122"/>
              </a:rPr>
              <a:t>UPS</a:t>
            </a:r>
            <a:r>
              <a:rPr lang="zh-CN" altLang="en-US" sz="2400" dirty="0">
                <a:latin typeface="宋体" panose="02010600030101010101" pitchFamily="2" charset="-122"/>
              </a:rPr>
              <a:t>不能带感性或容性负载。如：电动机、空调、复印机等。</a:t>
            </a:r>
            <a:r>
              <a:rPr lang="en-US" altLang="zh-CN" sz="2400" dirty="0">
                <a:latin typeface="宋体" panose="02010600030101010101" pitchFamily="2" charset="-122"/>
              </a:rPr>
              <a:t>(</a:t>
            </a:r>
            <a:r>
              <a:rPr lang="zh-CN" altLang="en-US" sz="2400" dirty="0">
                <a:solidFill>
                  <a:srgbClr val="CC3399"/>
                </a:solidFill>
                <a:latin typeface="宋体" panose="02010600030101010101" pitchFamily="2" charset="-122"/>
              </a:rPr>
              <a:t>按大功率来配，</a:t>
            </a:r>
            <a:r>
              <a:rPr lang="en-US" altLang="zh-CN" sz="2400" dirty="0">
                <a:solidFill>
                  <a:srgbClr val="CC3399"/>
                </a:solidFill>
                <a:latin typeface="宋体" panose="02010600030101010101" pitchFamily="2" charset="-122"/>
              </a:rPr>
              <a:t>3</a:t>
            </a:r>
            <a:r>
              <a:rPr lang="zh-CN" altLang="en-US" sz="2400" dirty="0">
                <a:solidFill>
                  <a:srgbClr val="CC3399"/>
                </a:solidFill>
                <a:latin typeface="宋体" panose="02010600030101010101" pitchFamily="2" charset="-122"/>
              </a:rPr>
              <a:t>到</a:t>
            </a:r>
            <a:r>
              <a:rPr lang="en-US" altLang="zh-CN" sz="2400" dirty="0">
                <a:solidFill>
                  <a:srgbClr val="CC3399"/>
                </a:solidFill>
                <a:latin typeface="宋体" panose="02010600030101010101" pitchFamily="2" charset="-122"/>
              </a:rPr>
              <a:t>5</a:t>
            </a:r>
            <a:r>
              <a:rPr lang="zh-CN" altLang="en-US" sz="2400" dirty="0">
                <a:solidFill>
                  <a:srgbClr val="CC3399"/>
                </a:solidFill>
                <a:latin typeface="宋体" panose="02010600030101010101" pitchFamily="2" charset="-122"/>
              </a:rPr>
              <a:t>倍以上</a:t>
            </a:r>
            <a:r>
              <a:rPr lang="en-US" altLang="zh-CN" sz="2400" dirty="0">
                <a:latin typeface="宋体" panose="02010600030101010101" pitchFamily="2" charset="-122"/>
              </a:rPr>
              <a:t>)</a:t>
            </a:r>
            <a:endParaRPr lang="en-US" altLang="zh-CN" sz="2400" dirty="0">
              <a:latin typeface="宋体" panose="02010600030101010101"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0481" name="Rectangle 2"/>
          <p:cNvSpPr>
            <a:spLocks noGrp="1"/>
          </p:cNvSpPr>
          <p:nvPr>
            <p:ph type="title" idx="4294967295"/>
          </p:nvPr>
        </p:nvSpPr>
        <p:spPr>
          <a:xfrm>
            <a:off x="395288" y="341313"/>
            <a:ext cx="8229600" cy="1143000"/>
          </a:xfrm>
        </p:spPr>
        <p:txBody>
          <a:bodyPr wrap="square" lIns="91440" tIns="45720" rIns="91440" bIns="45720" anchor="ctr" anchorCtr="0"/>
          <a:p>
            <a:pPr eaLnBrk="1" hangingPunct="1"/>
            <a:r>
              <a:rPr lang="en-US" altLang="zh-CN" sz="4000" dirty="0">
                <a:latin typeface="华康俪金黑W8(P)" pitchFamily="2" charset="-122"/>
                <a:ea typeface="华康俪金黑W8(P)" pitchFamily="2" charset="-122"/>
              </a:rPr>
              <a:t>UPS</a:t>
            </a:r>
            <a:r>
              <a:rPr lang="zh-CN" altLang="en-US" sz="4000" dirty="0">
                <a:latin typeface="华康俪金黑W8(P)" pitchFamily="2" charset="-122"/>
                <a:ea typeface="华康俪金黑W8(P)" pitchFamily="2" charset="-122"/>
              </a:rPr>
              <a:t>的分类</a:t>
            </a:r>
            <a:endParaRPr lang="zh-CN" altLang="en-US" sz="4000" dirty="0">
              <a:latin typeface="华康俪金黑W8(P)" pitchFamily="2" charset="-122"/>
              <a:ea typeface="华康俪金黑W8(P)" pitchFamily="2" charset="-122"/>
            </a:endParaRPr>
          </a:p>
        </p:txBody>
      </p:sp>
      <p:sp>
        <p:nvSpPr>
          <p:cNvPr id="20482" name="Rectangle 3"/>
          <p:cNvSpPr>
            <a:spLocks noGrp="1"/>
          </p:cNvSpPr>
          <p:nvPr>
            <p:ph type="body" sz="half" idx="4294967295"/>
          </p:nvPr>
        </p:nvSpPr>
        <p:spPr>
          <a:xfrm>
            <a:off x="755650" y="1484313"/>
            <a:ext cx="3671888" cy="4537075"/>
          </a:xfrm>
        </p:spPr>
        <p:txBody>
          <a:bodyPr wrap="square" lIns="91440" tIns="45720" rIns="91440" bIns="45720" anchor="t" anchorCtr="0"/>
          <a:lstStyle>
            <a:lvl1pPr lvl="0">
              <a:buClrTx/>
              <a:buSzTx/>
              <a:buFont typeface="Verdana" panose="020B0604030504040204" pitchFamily="34" charset="0"/>
              <a:defRPr sz="2800"/>
            </a:lvl1pPr>
            <a:lvl2pPr lvl="1">
              <a:buClrTx/>
              <a:buSzTx/>
              <a:buFont typeface="Verdana" panose="020B0604030504040204" pitchFamily="34" charset="0"/>
              <a:defRPr sz="2400"/>
            </a:lvl2pPr>
            <a:lvl3pPr lvl="2">
              <a:buClrTx/>
              <a:buSzTx/>
              <a:buFont typeface="Verdana" panose="020B0604030504040204" pitchFamily="34" charset="0"/>
              <a:defRPr sz="2000"/>
            </a:lvl3pPr>
            <a:lvl4pPr lvl="3">
              <a:buClrTx/>
              <a:buSzTx/>
              <a:buFont typeface="Verdana" panose="020B0604030504040204" pitchFamily="34" charset="0"/>
              <a:defRPr sz="1800"/>
            </a:lvl4pPr>
            <a:lvl5pPr lvl="4">
              <a:buClrTx/>
              <a:buSzTx/>
              <a:buFont typeface="Verdana" panose="020B0604030504040204" pitchFamily="34" charset="0"/>
              <a:defRPr sz="1800"/>
            </a:lvl5pPr>
          </a:lstStyle>
          <a:p>
            <a:pPr marL="0" lvl="0" indent="0" eaLnBrk="1" hangingPunct="1">
              <a:buClrTx/>
              <a:buSzTx/>
              <a:buNone/>
            </a:pPr>
            <a:r>
              <a:rPr lang="zh-CN" altLang="en-US" sz="2300" dirty="0">
                <a:solidFill>
                  <a:srgbClr val="FF0000"/>
                </a:solidFill>
                <a:latin typeface="微软雅黑" panose="020B0503020204020204" charset="-122"/>
                <a:ea typeface="微软雅黑" panose="020B0503020204020204" charset="-122"/>
              </a:rPr>
              <a:t>一、按工作原理分类</a:t>
            </a:r>
            <a:r>
              <a:rPr lang="en-US" altLang="zh-CN" sz="2300" dirty="0">
                <a:solidFill>
                  <a:srgbClr val="FF0000"/>
                </a:solidFill>
                <a:latin typeface="微软雅黑" panose="020B0503020204020204" charset="-122"/>
                <a:ea typeface="微软雅黑" panose="020B0503020204020204" charset="-122"/>
              </a:rPr>
              <a:t>:</a:t>
            </a:r>
            <a:endParaRPr lang="en-US" altLang="zh-CN" sz="2300" dirty="0">
              <a:solidFill>
                <a:srgbClr val="FF0000"/>
              </a:solidFill>
              <a:latin typeface="微软雅黑" panose="020B0503020204020204" charset="-122"/>
              <a:ea typeface="微软雅黑" panose="020B0503020204020204" charset="-122"/>
            </a:endParaRPr>
          </a:p>
          <a:p>
            <a:pPr lvl="1" indent="-354330" eaLnBrk="1" hangingPunct="1">
              <a:buClrTx/>
              <a:buSzTx/>
              <a:buChar char="•"/>
            </a:pPr>
            <a:r>
              <a:rPr lang="zh-CN" altLang="en-US" sz="2300" dirty="0">
                <a:latin typeface="微软雅黑" panose="020B0503020204020204" charset="-122"/>
                <a:ea typeface="微软雅黑" panose="020B0503020204020204" charset="-122"/>
              </a:rPr>
              <a:t>后备式</a:t>
            </a:r>
            <a:endParaRPr lang="zh-CN" altLang="en-US" sz="2300" dirty="0">
              <a:latin typeface="微软雅黑" panose="020B0503020204020204" charset="-122"/>
              <a:ea typeface="微软雅黑" panose="020B0503020204020204" charset="-122"/>
            </a:endParaRPr>
          </a:p>
          <a:p>
            <a:pPr lvl="1" indent="-354330" eaLnBrk="1" hangingPunct="1">
              <a:buClrTx/>
              <a:buSzTx/>
              <a:buChar char="•"/>
            </a:pPr>
            <a:r>
              <a:rPr lang="zh-CN" altLang="en-US" sz="2300" dirty="0">
                <a:latin typeface="微软雅黑" panose="020B0503020204020204" charset="-122"/>
                <a:ea typeface="微软雅黑" panose="020B0503020204020204" charset="-122"/>
              </a:rPr>
              <a:t>在线互动式</a:t>
            </a:r>
            <a:endParaRPr lang="en-US" altLang="zh-CN" sz="2300" dirty="0">
              <a:latin typeface="微软雅黑" panose="020B0503020204020204" charset="-122"/>
              <a:ea typeface="微软雅黑" panose="020B0503020204020204" charset="-122"/>
            </a:endParaRPr>
          </a:p>
          <a:p>
            <a:pPr lvl="1" indent="-354330" eaLnBrk="1" hangingPunct="1">
              <a:buClrTx/>
              <a:buSzTx/>
              <a:buChar char="•"/>
            </a:pPr>
            <a:r>
              <a:rPr lang="zh-CN" altLang="en-US" sz="2300" dirty="0">
                <a:latin typeface="微软雅黑" panose="020B0503020204020204" charset="-122"/>
                <a:ea typeface="微软雅黑" panose="020B0503020204020204" charset="-122"/>
              </a:rPr>
              <a:t>在线式（高频、工频）</a:t>
            </a:r>
            <a:endParaRPr lang="zh-CN" altLang="en-US" sz="2300" dirty="0">
              <a:latin typeface="微软雅黑" panose="020B0503020204020204" charset="-122"/>
              <a:ea typeface="微软雅黑" panose="020B0503020204020204" charset="-122"/>
            </a:endParaRPr>
          </a:p>
          <a:p>
            <a:pPr marL="0" lvl="0" indent="0" eaLnBrk="1" hangingPunct="1">
              <a:buClrTx/>
              <a:buSzTx/>
              <a:buNone/>
            </a:pPr>
            <a:r>
              <a:rPr lang="zh-CN" altLang="en-US" sz="2300" dirty="0">
                <a:solidFill>
                  <a:srgbClr val="FF0000"/>
                </a:solidFill>
                <a:latin typeface="微软雅黑" panose="020B0503020204020204" charset="-122"/>
                <a:ea typeface="微软雅黑" panose="020B0503020204020204" charset="-122"/>
              </a:rPr>
              <a:t>二、按备用时间分</a:t>
            </a:r>
            <a:r>
              <a:rPr lang="en-US" altLang="zh-CN" sz="2300" dirty="0">
                <a:solidFill>
                  <a:srgbClr val="FF0000"/>
                </a:solidFill>
                <a:latin typeface="微软雅黑" panose="020B0503020204020204" charset="-122"/>
                <a:ea typeface="微软雅黑" panose="020B0503020204020204" charset="-122"/>
              </a:rPr>
              <a:t>:</a:t>
            </a:r>
            <a:endParaRPr lang="en-US" altLang="zh-CN" sz="2300" dirty="0">
              <a:solidFill>
                <a:srgbClr val="FF0000"/>
              </a:solidFill>
              <a:latin typeface="微软雅黑" panose="020B0503020204020204" charset="-122"/>
              <a:ea typeface="微软雅黑" panose="020B0503020204020204" charset="-122"/>
            </a:endParaRPr>
          </a:p>
          <a:p>
            <a:pPr lvl="1" indent="-354330" eaLnBrk="1" hangingPunct="1">
              <a:buClrTx/>
              <a:buSzTx/>
              <a:buChar char="•"/>
            </a:pPr>
            <a:r>
              <a:rPr lang="zh-CN" altLang="en-US" sz="2300" dirty="0">
                <a:latin typeface="微软雅黑" panose="020B0503020204020204" charset="-122"/>
                <a:ea typeface="微软雅黑" panose="020B0503020204020204" charset="-122"/>
              </a:rPr>
              <a:t>标准型</a:t>
            </a:r>
            <a:endParaRPr lang="zh-CN" altLang="en-US" sz="2300" dirty="0">
              <a:latin typeface="微软雅黑" panose="020B0503020204020204" charset="-122"/>
              <a:ea typeface="微软雅黑" panose="020B0503020204020204" charset="-122"/>
            </a:endParaRPr>
          </a:p>
          <a:p>
            <a:pPr lvl="1" indent="-354330" eaLnBrk="1" hangingPunct="1">
              <a:buClrTx/>
              <a:buSzTx/>
              <a:buChar char="•"/>
            </a:pPr>
            <a:r>
              <a:rPr lang="zh-CN" altLang="en-US" sz="2300" dirty="0">
                <a:latin typeface="微软雅黑" panose="020B0503020204020204" charset="-122"/>
                <a:ea typeface="微软雅黑" panose="020B0503020204020204" charset="-122"/>
              </a:rPr>
              <a:t>长效型</a:t>
            </a:r>
            <a:endParaRPr lang="zh-CN" altLang="en-US" sz="2300" dirty="0">
              <a:latin typeface="微软雅黑" panose="020B0503020204020204" charset="-122"/>
              <a:ea typeface="微软雅黑" panose="020B0503020204020204" charset="-122"/>
            </a:endParaRPr>
          </a:p>
          <a:p>
            <a:pPr marL="0" lvl="0" indent="0" eaLnBrk="1" hangingPunct="1">
              <a:buClrTx/>
              <a:buSzTx/>
              <a:buNone/>
            </a:pPr>
            <a:r>
              <a:rPr lang="zh-CN" altLang="en-US" sz="2300" dirty="0">
                <a:solidFill>
                  <a:srgbClr val="FF0000"/>
                </a:solidFill>
                <a:latin typeface="微软雅黑" panose="020B0503020204020204" charset="-122"/>
                <a:ea typeface="微软雅黑" panose="020B0503020204020204" charset="-122"/>
              </a:rPr>
              <a:t>三、从输出电压的相数分</a:t>
            </a:r>
            <a:r>
              <a:rPr lang="en-US" altLang="zh-CN" sz="2300" dirty="0">
                <a:solidFill>
                  <a:srgbClr val="FF0000"/>
                </a:solidFill>
                <a:latin typeface="微软雅黑" panose="020B0503020204020204" charset="-122"/>
                <a:ea typeface="微软雅黑" panose="020B0503020204020204" charset="-122"/>
              </a:rPr>
              <a:t>:</a:t>
            </a:r>
            <a:endParaRPr lang="en-US" altLang="zh-CN" sz="2300" dirty="0">
              <a:solidFill>
                <a:srgbClr val="FF0000"/>
              </a:solidFill>
              <a:latin typeface="微软雅黑" panose="020B0503020204020204" charset="-122"/>
              <a:ea typeface="微软雅黑" panose="020B0503020204020204" charset="-122"/>
            </a:endParaRPr>
          </a:p>
          <a:p>
            <a:pPr lvl="1" indent="-354330" eaLnBrk="1" hangingPunct="1">
              <a:buClrTx/>
              <a:buSzTx/>
              <a:buChar char="•"/>
            </a:pPr>
            <a:r>
              <a:rPr lang="zh-CN" altLang="en-US" sz="2300" dirty="0">
                <a:latin typeface="微软雅黑" panose="020B0503020204020204" charset="-122"/>
                <a:ea typeface="微软雅黑" panose="020B0503020204020204" charset="-122"/>
              </a:rPr>
              <a:t>单相</a:t>
            </a:r>
            <a:r>
              <a:rPr lang="en-US" altLang="zh-CN" sz="2300" dirty="0">
                <a:latin typeface="微软雅黑" panose="020B0503020204020204" charset="-122"/>
                <a:ea typeface="微软雅黑" panose="020B0503020204020204" charset="-122"/>
              </a:rPr>
              <a:t>UPS</a:t>
            </a:r>
            <a:endParaRPr lang="en-US" altLang="zh-CN" sz="2300" dirty="0">
              <a:latin typeface="微软雅黑" panose="020B0503020204020204" charset="-122"/>
              <a:ea typeface="微软雅黑" panose="020B0503020204020204" charset="-122"/>
            </a:endParaRPr>
          </a:p>
          <a:p>
            <a:pPr lvl="1" indent="-354330" eaLnBrk="1" hangingPunct="1">
              <a:buClrTx/>
              <a:buSzTx/>
              <a:buChar char="•"/>
            </a:pPr>
            <a:r>
              <a:rPr lang="zh-CN" altLang="en-US" sz="2300" dirty="0">
                <a:latin typeface="微软雅黑" panose="020B0503020204020204" charset="-122"/>
                <a:ea typeface="微软雅黑" panose="020B0503020204020204" charset="-122"/>
              </a:rPr>
              <a:t>三相</a:t>
            </a:r>
            <a:r>
              <a:rPr lang="en-US" altLang="zh-CN" sz="2300" dirty="0">
                <a:latin typeface="微软雅黑" panose="020B0503020204020204" charset="-122"/>
                <a:ea typeface="微软雅黑" panose="020B0503020204020204" charset="-122"/>
              </a:rPr>
              <a:t>UPS</a:t>
            </a:r>
            <a:endParaRPr lang="en-US" altLang="zh-CN" sz="2300" dirty="0">
              <a:latin typeface="微软雅黑" panose="020B0503020204020204" charset="-122"/>
              <a:ea typeface="微软雅黑" panose="020B0503020204020204" charset="-122"/>
            </a:endParaRPr>
          </a:p>
          <a:p>
            <a:pPr lvl="1" indent="-354330" eaLnBrk="1" hangingPunct="1">
              <a:buClrTx/>
              <a:buSzTx/>
              <a:buChar char="•"/>
            </a:pPr>
            <a:endParaRPr lang="en-US" altLang="zh-CN" sz="2300" dirty="0">
              <a:latin typeface="微软雅黑" panose="020B0503020204020204" charset="-122"/>
              <a:ea typeface="微软雅黑" panose="020B0503020204020204" charset="-122"/>
            </a:endParaRPr>
          </a:p>
          <a:p>
            <a:pPr marL="0" lvl="0" indent="0" eaLnBrk="1" hangingPunct="1">
              <a:buClrTx/>
              <a:buSzTx/>
              <a:buChar char="•"/>
            </a:pPr>
            <a:endParaRPr lang="en-US" altLang="zh-CN" sz="2300" dirty="0">
              <a:latin typeface="微软雅黑" panose="020B0503020204020204" charset="-122"/>
              <a:ea typeface="微软雅黑" panose="020B0503020204020204" charset="-122"/>
            </a:endParaRPr>
          </a:p>
        </p:txBody>
      </p:sp>
      <p:sp>
        <p:nvSpPr>
          <p:cNvPr id="20483" name="Rectangle 4"/>
          <p:cNvSpPr/>
          <p:nvPr/>
        </p:nvSpPr>
        <p:spPr>
          <a:xfrm>
            <a:off x="4859338" y="1484313"/>
            <a:ext cx="3889375" cy="4537075"/>
          </a:xfrm>
          <a:prstGeom prst="rect">
            <a:avLst/>
          </a:prstGeom>
          <a:noFill/>
          <a:ln w="9525">
            <a:noFill/>
          </a:ln>
        </p:spPr>
        <p:txBody>
          <a:bodyPr/>
          <a:lstStyle/>
          <a:p>
            <a:pPr marL="0" marR="0" lvl="0" indent="0" algn="l" defTabSz="914400" rtl="0" eaLnBrk="0" fontAlgn="base" latinLnBrk="0" hangingPunct="0">
              <a:lnSpc>
                <a:spcPct val="100000"/>
              </a:lnSpc>
              <a:spcBef>
                <a:spcPct val="20000"/>
              </a:spcBef>
              <a:spcAft>
                <a:spcPct val="0"/>
              </a:spcAft>
              <a:buClr>
                <a:srgbClr val="333399"/>
              </a:buClr>
              <a:buSzPct val="40000"/>
              <a:buFont typeface="Wingdings" panose="05000000000000000000" pitchFamily="2" charset="2"/>
              <a:buNone/>
              <a:defRPr/>
            </a:pPr>
            <a:r>
              <a:rPr kumimoji="0" lang="zh-CN" altLang="en-US" sz="2300" b="0" i="0" u="none" strike="noStrike" kern="1200" cap="none" spc="0" normalizeH="0" baseline="0" noProof="1">
                <a:ln>
                  <a:noFill/>
                </a:ln>
                <a:solidFill>
                  <a:srgbClr val="FF0000"/>
                </a:solidFill>
                <a:effectLst/>
                <a:uLnTx/>
                <a:uFillTx/>
                <a:latin typeface="微软雅黑" panose="020B0503020204020204" charset="-122"/>
                <a:ea typeface="微软雅黑" panose="020B0503020204020204" charset="-122"/>
                <a:cs typeface="+mn-cs"/>
              </a:rPr>
              <a:t>四、从容量分</a:t>
            </a:r>
            <a:r>
              <a:rPr kumimoji="0" lang="en-US" altLang="x-none" sz="2300" b="0" i="0" u="none" strike="noStrike" kern="1200" cap="none" spc="0" normalizeH="0" baseline="0" noProof="1">
                <a:ln>
                  <a:noFill/>
                </a:ln>
                <a:solidFill>
                  <a:srgbClr val="FF0000"/>
                </a:solidFill>
                <a:effectLst/>
                <a:uLnTx/>
                <a:uFillTx/>
                <a:latin typeface="微软雅黑" panose="020B0503020204020204" charset="-122"/>
                <a:ea typeface="微软雅黑" panose="020B0503020204020204" charset="-122"/>
                <a:cs typeface="+mn-cs"/>
              </a:rPr>
              <a:t>:</a:t>
            </a:r>
            <a:endParaRPr kumimoji="0" lang="en-US" altLang="x-none" sz="2300" b="0" i="0" u="none" strike="noStrike" kern="1200" cap="none" spc="0" normalizeH="0" baseline="0" noProof="1">
              <a:ln>
                <a:noFill/>
              </a:ln>
              <a:solidFill>
                <a:srgbClr val="FF0000"/>
              </a:solidFill>
              <a:effectLst/>
              <a:uLnTx/>
              <a:uFillTx/>
              <a:latin typeface="微软雅黑" panose="020B0503020204020204" charset="-122"/>
              <a:ea typeface="微软雅黑" panose="020B0503020204020204" charset="-122"/>
              <a:cs typeface="+mn-cs"/>
            </a:endParaRPr>
          </a:p>
          <a:p>
            <a:pPr marL="0" marR="0" lvl="0" indent="0" algn="l" defTabSz="914400" rtl="0" eaLnBrk="0" fontAlgn="base" latinLnBrk="0" hangingPunct="0">
              <a:lnSpc>
                <a:spcPct val="100000"/>
              </a:lnSpc>
              <a:spcBef>
                <a:spcPct val="20000"/>
              </a:spcBef>
              <a:spcAft>
                <a:spcPct val="0"/>
              </a:spcAft>
              <a:buClr>
                <a:srgbClr val="333399"/>
              </a:buClr>
              <a:buSzPct val="40000"/>
              <a:buFont typeface="Wingdings" panose="05000000000000000000" pitchFamily="2" charset="2"/>
              <a:buNone/>
              <a:defRPr/>
            </a:pPr>
            <a:r>
              <a:rPr kumimoji="0" lang="en-US" altLang="zh-CN" sz="2300" b="0" i="0" u="none" strike="noStrike" kern="1200" cap="none" spc="0" normalizeH="0" baseline="0" noProof="1">
                <a:ln>
                  <a:noFill/>
                </a:ln>
                <a:solidFill>
                  <a:schemeClr val="tx1"/>
                </a:solidFill>
                <a:effectLst/>
                <a:uLnTx/>
                <a:uFillTx/>
                <a:latin typeface="微软雅黑" panose="020B0503020204020204" charset="-122"/>
                <a:ea typeface="微软雅黑" panose="020B0503020204020204" charset="-122"/>
                <a:cs typeface="+mn-cs"/>
              </a:rPr>
              <a:t>1.</a:t>
            </a:r>
            <a:r>
              <a:rPr kumimoji="0" lang="zh-CN" altLang="en-US" sz="2300" b="0" i="0" u="none" strike="noStrike" kern="1200" cap="none" spc="0" normalizeH="0" baseline="0" noProof="1">
                <a:ln>
                  <a:noFill/>
                </a:ln>
                <a:solidFill>
                  <a:schemeClr val="tx1"/>
                </a:solidFill>
                <a:effectLst/>
                <a:uLnTx/>
                <a:uFillTx/>
                <a:latin typeface="微软雅黑" panose="020B0503020204020204" charset="-122"/>
                <a:ea typeface="微软雅黑" panose="020B0503020204020204" charset="-122"/>
                <a:cs typeface="+mn-cs"/>
              </a:rPr>
              <a:t>大容量（≥</a:t>
            </a:r>
            <a:r>
              <a:rPr kumimoji="0" lang="en-US" altLang="x-none" sz="2300" b="0" i="0" u="none" strike="noStrike" kern="1200" cap="none" spc="0" normalizeH="0" baseline="0" noProof="1">
                <a:ln>
                  <a:noFill/>
                </a:ln>
                <a:solidFill>
                  <a:schemeClr val="tx1"/>
                </a:solidFill>
                <a:effectLst/>
                <a:uLnTx/>
                <a:uFillTx/>
                <a:latin typeface="微软雅黑" panose="020B0503020204020204" charset="-122"/>
                <a:ea typeface="微软雅黑" panose="020B0503020204020204" charset="-122"/>
                <a:cs typeface="+mn-cs"/>
              </a:rPr>
              <a:t>30KVA</a:t>
            </a:r>
            <a:r>
              <a:rPr kumimoji="0" lang="zh-CN" altLang="en-US" sz="2300" b="0" i="0" u="none" strike="noStrike" kern="1200" cap="none" spc="0" normalizeH="0" baseline="0" noProof="1">
                <a:ln>
                  <a:noFill/>
                </a:ln>
                <a:solidFill>
                  <a:schemeClr val="tx1"/>
                </a:solidFill>
                <a:effectLst/>
                <a:uLnTx/>
                <a:uFillTx/>
                <a:latin typeface="微软雅黑" panose="020B0503020204020204" charset="-122"/>
                <a:ea typeface="微软雅黑" panose="020B0503020204020204" charset="-122"/>
                <a:cs typeface="+mn-cs"/>
              </a:rPr>
              <a:t>）</a:t>
            </a:r>
            <a:endParaRPr kumimoji="0" lang="zh-CN" altLang="en-US" sz="2300" b="0" i="0" u="none" strike="noStrike" kern="1200" cap="none" spc="0" normalizeH="0" baseline="0" noProof="1">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0" fontAlgn="base" latinLnBrk="0" hangingPunct="0">
              <a:lnSpc>
                <a:spcPct val="100000"/>
              </a:lnSpc>
              <a:spcBef>
                <a:spcPct val="20000"/>
              </a:spcBef>
              <a:spcAft>
                <a:spcPct val="0"/>
              </a:spcAft>
              <a:buClr>
                <a:srgbClr val="333399"/>
              </a:buClr>
              <a:buSzPct val="40000"/>
              <a:buFont typeface="Wingdings" panose="05000000000000000000" pitchFamily="2" charset="2"/>
              <a:buNone/>
              <a:defRPr/>
            </a:pPr>
            <a:r>
              <a:rPr kumimoji="0" lang="en-US" altLang="zh-CN" sz="2300" b="0" i="0" u="none" strike="noStrike" kern="1200" cap="none" spc="0" normalizeH="0" baseline="0" noProof="1">
                <a:ln>
                  <a:noFill/>
                </a:ln>
                <a:solidFill>
                  <a:schemeClr val="tx1"/>
                </a:solidFill>
                <a:effectLst/>
                <a:uLnTx/>
                <a:uFillTx/>
                <a:latin typeface="微软雅黑" panose="020B0503020204020204" charset="-122"/>
                <a:ea typeface="微软雅黑" panose="020B0503020204020204" charset="-122"/>
                <a:cs typeface="+mn-cs"/>
              </a:rPr>
              <a:t>2.</a:t>
            </a:r>
            <a:r>
              <a:rPr kumimoji="0" lang="zh-CN" altLang="en-US" sz="2300" b="0" i="0" u="none" strike="noStrike" kern="1200" cap="none" spc="0" normalizeH="0" baseline="0" noProof="1">
                <a:ln>
                  <a:noFill/>
                </a:ln>
                <a:solidFill>
                  <a:schemeClr val="tx1"/>
                </a:solidFill>
                <a:effectLst/>
                <a:uLnTx/>
                <a:uFillTx/>
                <a:latin typeface="微软雅黑" panose="020B0503020204020204" charset="-122"/>
                <a:ea typeface="微软雅黑" panose="020B0503020204020204" charset="-122"/>
                <a:cs typeface="+mn-cs"/>
              </a:rPr>
              <a:t>中容量（</a:t>
            </a:r>
            <a:r>
              <a:rPr kumimoji="0" lang="en-US" altLang="x-none" sz="2300" b="0" i="0" u="none" strike="noStrike" kern="1200" cap="none" spc="0" normalizeH="0" baseline="0" noProof="1">
                <a:ln>
                  <a:noFill/>
                </a:ln>
                <a:solidFill>
                  <a:schemeClr val="tx1"/>
                </a:solidFill>
                <a:effectLst/>
                <a:uLnTx/>
                <a:uFillTx/>
                <a:latin typeface="微软雅黑" panose="020B0503020204020204" charset="-122"/>
                <a:ea typeface="微软雅黑" panose="020B0503020204020204" charset="-122"/>
                <a:cs typeface="+mn-cs"/>
              </a:rPr>
              <a:t>5-30KVA</a:t>
            </a:r>
            <a:r>
              <a:rPr kumimoji="0" lang="zh-CN" altLang="en-US" sz="2300" b="0" i="0" u="none" strike="noStrike" kern="1200" cap="none" spc="0" normalizeH="0" baseline="0" noProof="1">
                <a:ln>
                  <a:noFill/>
                </a:ln>
                <a:solidFill>
                  <a:schemeClr val="tx1"/>
                </a:solidFill>
                <a:effectLst/>
                <a:uLnTx/>
                <a:uFillTx/>
                <a:latin typeface="微软雅黑" panose="020B0503020204020204" charset="-122"/>
                <a:ea typeface="微软雅黑" panose="020B0503020204020204" charset="-122"/>
                <a:cs typeface="+mn-cs"/>
              </a:rPr>
              <a:t>）</a:t>
            </a:r>
            <a:endParaRPr kumimoji="0" lang="zh-CN" altLang="en-US" sz="2300" b="0" i="0" u="none" strike="noStrike" kern="1200" cap="none" spc="0" normalizeH="0" baseline="0" noProof="1">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0" fontAlgn="base" latinLnBrk="0" hangingPunct="0">
              <a:lnSpc>
                <a:spcPct val="100000"/>
              </a:lnSpc>
              <a:spcBef>
                <a:spcPct val="20000"/>
              </a:spcBef>
              <a:spcAft>
                <a:spcPct val="0"/>
              </a:spcAft>
              <a:buClr>
                <a:srgbClr val="333399"/>
              </a:buClr>
              <a:buSzPct val="40000"/>
              <a:buFont typeface="Wingdings" panose="05000000000000000000" pitchFamily="2" charset="2"/>
              <a:buNone/>
              <a:defRPr/>
            </a:pPr>
            <a:r>
              <a:rPr kumimoji="0" lang="en-US" altLang="zh-CN" sz="2300" b="0" i="0" u="none" strike="noStrike" kern="1200" cap="none" spc="0" normalizeH="0" baseline="0" noProof="1">
                <a:ln>
                  <a:noFill/>
                </a:ln>
                <a:solidFill>
                  <a:schemeClr val="tx1"/>
                </a:solidFill>
                <a:effectLst/>
                <a:uLnTx/>
                <a:uFillTx/>
                <a:latin typeface="微软雅黑" panose="020B0503020204020204" charset="-122"/>
                <a:ea typeface="微软雅黑" panose="020B0503020204020204" charset="-122"/>
                <a:cs typeface="+mn-cs"/>
              </a:rPr>
              <a:t>3.</a:t>
            </a:r>
            <a:r>
              <a:rPr kumimoji="0" lang="zh-CN" altLang="en-US" sz="2300" b="0" i="0" u="none" strike="noStrike" kern="1200" cap="none" spc="0" normalizeH="0" baseline="0" noProof="1">
                <a:ln>
                  <a:noFill/>
                </a:ln>
                <a:solidFill>
                  <a:schemeClr val="tx1"/>
                </a:solidFill>
                <a:effectLst/>
                <a:uLnTx/>
                <a:uFillTx/>
                <a:latin typeface="微软雅黑" panose="020B0503020204020204" charset="-122"/>
                <a:ea typeface="微软雅黑" panose="020B0503020204020204" charset="-122"/>
                <a:cs typeface="+mn-cs"/>
              </a:rPr>
              <a:t>小容量（≤</a:t>
            </a:r>
            <a:r>
              <a:rPr kumimoji="0" lang="en-US" altLang="x-none" sz="2300" b="0" i="0" u="none" strike="noStrike" kern="1200" cap="none" spc="0" normalizeH="0" baseline="0" noProof="1">
                <a:ln>
                  <a:noFill/>
                </a:ln>
                <a:solidFill>
                  <a:schemeClr val="tx1"/>
                </a:solidFill>
                <a:effectLst/>
                <a:uLnTx/>
                <a:uFillTx/>
                <a:latin typeface="微软雅黑" panose="020B0503020204020204" charset="-122"/>
                <a:ea typeface="微软雅黑" panose="020B0503020204020204" charset="-122"/>
                <a:cs typeface="+mn-cs"/>
              </a:rPr>
              <a:t>5KVA</a:t>
            </a:r>
            <a:r>
              <a:rPr kumimoji="0" lang="zh-CN" altLang="en-US" sz="2300" b="0" i="0" u="none" strike="noStrike" kern="1200" cap="none" spc="0" normalizeH="0" baseline="0" noProof="1">
                <a:ln>
                  <a:noFill/>
                </a:ln>
                <a:solidFill>
                  <a:schemeClr val="tx1"/>
                </a:solidFill>
                <a:effectLst/>
                <a:uLnTx/>
                <a:uFillTx/>
                <a:latin typeface="微软雅黑" panose="020B0503020204020204" charset="-122"/>
                <a:ea typeface="微软雅黑" panose="020B0503020204020204" charset="-122"/>
                <a:cs typeface="+mn-cs"/>
              </a:rPr>
              <a:t>）</a:t>
            </a:r>
            <a:endParaRPr kumimoji="0" lang="zh-CN" altLang="en-US" sz="2300" b="0" i="0" u="none" strike="noStrike" kern="1200" cap="none" spc="0" normalizeH="0" baseline="0" noProof="1">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0" fontAlgn="base" latinLnBrk="0" hangingPunct="0">
              <a:lnSpc>
                <a:spcPct val="100000"/>
              </a:lnSpc>
              <a:spcBef>
                <a:spcPct val="20000"/>
              </a:spcBef>
              <a:spcAft>
                <a:spcPct val="0"/>
              </a:spcAft>
              <a:buClr>
                <a:srgbClr val="333399"/>
              </a:buClr>
              <a:buSzPct val="40000"/>
              <a:buFont typeface="Wingdings" panose="05000000000000000000" pitchFamily="2" charset="2"/>
              <a:buNone/>
              <a:defRPr/>
            </a:pPr>
            <a:r>
              <a:rPr kumimoji="0" lang="zh-CN" altLang="en-US" sz="2300" b="0" i="0" u="none" strike="noStrike" kern="1200" cap="none" spc="0" normalizeH="0" baseline="0" noProof="1">
                <a:ln>
                  <a:noFill/>
                </a:ln>
                <a:solidFill>
                  <a:srgbClr val="FF0000"/>
                </a:solidFill>
                <a:effectLst/>
                <a:uLnTx/>
                <a:uFillTx/>
                <a:latin typeface="微软雅黑" panose="020B0503020204020204" charset="-122"/>
                <a:ea typeface="微软雅黑" panose="020B0503020204020204" charset="-122"/>
                <a:cs typeface="+mn-cs"/>
              </a:rPr>
              <a:t>五、输入输出分</a:t>
            </a:r>
            <a:r>
              <a:rPr kumimoji="0" lang="en-US" altLang="x-none" sz="2300" b="0" i="0" u="none" strike="noStrike" kern="1200" cap="none" spc="0" normalizeH="0" baseline="0" noProof="1">
                <a:ln>
                  <a:noFill/>
                </a:ln>
                <a:solidFill>
                  <a:srgbClr val="FF0000"/>
                </a:solidFill>
                <a:effectLst/>
                <a:uLnTx/>
                <a:uFillTx/>
                <a:latin typeface="微软雅黑" panose="020B0503020204020204" charset="-122"/>
                <a:ea typeface="微软雅黑" panose="020B0503020204020204" charset="-122"/>
                <a:cs typeface="+mn-cs"/>
              </a:rPr>
              <a:t>:</a:t>
            </a:r>
            <a:endParaRPr kumimoji="0" lang="en-US" altLang="x-none" sz="2300" b="0" i="0" u="none" strike="noStrike" kern="1200" cap="none" spc="0" normalizeH="0" baseline="0" noProof="1">
              <a:ln>
                <a:noFill/>
              </a:ln>
              <a:solidFill>
                <a:srgbClr val="FF0000"/>
              </a:solidFill>
              <a:effectLst/>
              <a:uLnTx/>
              <a:uFillTx/>
              <a:latin typeface="微软雅黑" panose="020B0503020204020204" charset="-122"/>
              <a:ea typeface="微软雅黑" panose="020B0503020204020204" charset="-122"/>
              <a:cs typeface="+mn-cs"/>
            </a:endParaRPr>
          </a:p>
          <a:p>
            <a:pPr marL="0" marR="0" lvl="0" indent="0" algn="l" defTabSz="914400" rtl="0" eaLnBrk="0" fontAlgn="base" latinLnBrk="0" hangingPunct="0">
              <a:lnSpc>
                <a:spcPct val="100000"/>
              </a:lnSpc>
              <a:spcBef>
                <a:spcPct val="20000"/>
              </a:spcBef>
              <a:spcAft>
                <a:spcPct val="0"/>
              </a:spcAft>
              <a:buClr>
                <a:srgbClr val="333399"/>
              </a:buClr>
              <a:buSzPct val="40000"/>
              <a:buFont typeface="Wingdings" panose="05000000000000000000" pitchFamily="2" charset="2"/>
              <a:buNone/>
              <a:defRPr/>
            </a:pPr>
            <a:r>
              <a:rPr kumimoji="0" lang="en-US" altLang="zh-CN" sz="2300" b="0" i="0" u="none" strike="noStrike" kern="1200" cap="none" spc="0" normalizeH="0" baseline="0" noProof="1">
                <a:ln>
                  <a:noFill/>
                </a:ln>
                <a:solidFill>
                  <a:schemeClr val="tx1"/>
                </a:solidFill>
                <a:effectLst/>
                <a:uLnTx/>
                <a:uFillTx/>
                <a:latin typeface="微软雅黑" panose="020B0503020204020204" charset="-122"/>
                <a:ea typeface="微软雅黑" panose="020B0503020204020204" charset="-122"/>
                <a:cs typeface="+mn-cs"/>
              </a:rPr>
              <a:t>1.</a:t>
            </a:r>
            <a:r>
              <a:rPr kumimoji="0" lang="zh-CN" altLang="en-US" sz="2300" b="0" i="0" u="none" strike="noStrike" kern="1200" cap="none" spc="0" normalizeH="0" baseline="0" noProof="1">
                <a:ln>
                  <a:noFill/>
                </a:ln>
                <a:solidFill>
                  <a:schemeClr val="tx1"/>
                </a:solidFill>
                <a:effectLst/>
                <a:uLnTx/>
                <a:uFillTx/>
                <a:latin typeface="微软雅黑" panose="020B0503020204020204" charset="-122"/>
                <a:ea typeface="微软雅黑" panose="020B0503020204020204" charset="-122"/>
                <a:cs typeface="+mn-cs"/>
              </a:rPr>
              <a:t>单进单出（</a:t>
            </a:r>
            <a:r>
              <a:rPr kumimoji="0" lang="en-US" altLang="x-none" sz="2300" b="0" i="0" u="none" strike="noStrike" kern="1200" cap="none" spc="0" normalizeH="0" baseline="0" noProof="1">
                <a:ln>
                  <a:noFill/>
                </a:ln>
                <a:solidFill>
                  <a:schemeClr val="tx1"/>
                </a:solidFill>
                <a:effectLst/>
                <a:uLnTx/>
                <a:uFillTx/>
                <a:latin typeface="微软雅黑" panose="020B0503020204020204" charset="-122"/>
                <a:ea typeface="微软雅黑" panose="020B0503020204020204" charset="-122"/>
                <a:cs typeface="+mn-cs"/>
              </a:rPr>
              <a:t>220V/220V</a:t>
            </a:r>
            <a:r>
              <a:rPr kumimoji="0" lang="zh-CN" altLang="en-US" sz="2300" b="0" i="0" u="none" strike="noStrike" kern="1200" cap="none" spc="0" normalizeH="0" baseline="0" noProof="1">
                <a:ln>
                  <a:noFill/>
                </a:ln>
                <a:solidFill>
                  <a:schemeClr val="tx1"/>
                </a:solidFill>
                <a:effectLst/>
                <a:uLnTx/>
                <a:uFillTx/>
                <a:latin typeface="微软雅黑" panose="020B0503020204020204" charset="-122"/>
                <a:ea typeface="微软雅黑" panose="020B0503020204020204" charset="-122"/>
                <a:cs typeface="+mn-cs"/>
              </a:rPr>
              <a:t>）</a:t>
            </a:r>
            <a:endParaRPr kumimoji="0" lang="zh-CN" altLang="en-US" sz="2300" b="0" i="0" u="none" strike="noStrike" kern="1200" cap="none" spc="0" normalizeH="0" baseline="0" noProof="1">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0" fontAlgn="base" latinLnBrk="0" hangingPunct="0">
              <a:lnSpc>
                <a:spcPct val="100000"/>
              </a:lnSpc>
              <a:spcBef>
                <a:spcPct val="20000"/>
              </a:spcBef>
              <a:spcAft>
                <a:spcPct val="0"/>
              </a:spcAft>
              <a:buClr>
                <a:srgbClr val="333399"/>
              </a:buClr>
              <a:buSzPct val="40000"/>
              <a:buFont typeface="Wingdings" panose="05000000000000000000" pitchFamily="2" charset="2"/>
              <a:buNone/>
              <a:defRPr/>
            </a:pPr>
            <a:r>
              <a:rPr kumimoji="0" lang="en-US" altLang="zh-CN" sz="2300" b="0" i="0" u="none" strike="noStrike" kern="1200" cap="none" spc="0" normalizeH="0" baseline="0" noProof="1">
                <a:ln>
                  <a:noFill/>
                </a:ln>
                <a:solidFill>
                  <a:schemeClr val="tx1"/>
                </a:solidFill>
                <a:effectLst/>
                <a:uLnTx/>
                <a:uFillTx/>
                <a:latin typeface="微软雅黑" panose="020B0503020204020204" charset="-122"/>
                <a:ea typeface="微软雅黑" panose="020B0503020204020204" charset="-122"/>
                <a:cs typeface="+mn-cs"/>
              </a:rPr>
              <a:t>2.</a:t>
            </a:r>
            <a:r>
              <a:rPr kumimoji="0" lang="zh-CN" altLang="en-US" sz="2300" b="0" i="0" u="none" strike="noStrike" kern="1200" cap="none" spc="0" normalizeH="0" baseline="0" noProof="1">
                <a:ln>
                  <a:noFill/>
                </a:ln>
                <a:solidFill>
                  <a:schemeClr val="tx1"/>
                </a:solidFill>
                <a:effectLst/>
                <a:uLnTx/>
                <a:uFillTx/>
                <a:latin typeface="微软雅黑" panose="020B0503020204020204" charset="-122"/>
                <a:ea typeface="微软雅黑" panose="020B0503020204020204" charset="-122"/>
                <a:cs typeface="+mn-cs"/>
              </a:rPr>
              <a:t>三进单出（</a:t>
            </a:r>
            <a:r>
              <a:rPr kumimoji="0" lang="en-US" altLang="x-none" sz="2300" b="0" i="0" u="none" strike="noStrike" kern="1200" cap="none" spc="0" normalizeH="0" baseline="0" noProof="1">
                <a:ln>
                  <a:noFill/>
                </a:ln>
                <a:solidFill>
                  <a:schemeClr val="tx1"/>
                </a:solidFill>
                <a:effectLst/>
                <a:uLnTx/>
                <a:uFillTx/>
                <a:latin typeface="微软雅黑" panose="020B0503020204020204" charset="-122"/>
                <a:ea typeface="微软雅黑" panose="020B0503020204020204" charset="-122"/>
                <a:cs typeface="+mn-cs"/>
              </a:rPr>
              <a:t>380V/220V</a:t>
            </a:r>
            <a:r>
              <a:rPr kumimoji="0" lang="zh-CN" altLang="en-US" sz="2300" b="0" i="0" u="none" strike="noStrike" kern="1200" cap="none" spc="0" normalizeH="0" baseline="0" noProof="1">
                <a:ln>
                  <a:noFill/>
                </a:ln>
                <a:solidFill>
                  <a:schemeClr val="tx1"/>
                </a:solidFill>
                <a:effectLst/>
                <a:uLnTx/>
                <a:uFillTx/>
                <a:latin typeface="微软雅黑" panose="020B0503020204020204" charset="-122"/>
                <a:ea typeface="微软雅黑" panose="020B0503020204020204" charset="-122"/>
                <a:cs typeface="+mn-cs"/>
              </a:rPr>
              <a:t>）</a:t>
            </a:r>
            <a:endParaRPr kumimoji="0" lang="zh-CN" altLang="en-US" sz="2300" b="0" i="0" u="none" strike="noStrike" kern="1200" cap="none" spc="0" normalizeH="0" baseline="0" noProof="1">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0" fontAlgn="base" latinLnBrk="0" hangingPunct="0">
              <a:lnSpc>
                <a:spcPct val="100000"/>
              </a:lnSpc>
              <a:spcBef>
                <a:spcPct val="20000"/>
              </a:spcBef>
              <a:spcAft>
                <a:spcPct val="0"/>
              </a:spcAft>
              <a:buClr>
                <a:srgbClr val="333399"/>
              </a:buClr>
              <a:buSzPct val="40000"/>
              <a:buFont typeface="Wingdings" panose="05000000000000000000" pitchFamily="2" charset="2"/>
              <a:buNone/>
              <a:defRPr/>
            </a:pPr>
            <a:r>
              <a:rPr kumimoji="0" lang="en-US" altLang="zh-CN" sz="2300" b="0" i="0" u="none" strike="noStrike" kern="1200" cap="none" spc="0" normalizeH="0" baseline="0" noProof="1">
                <a:ln>
                  <a:noFill/>
                </a:ln>
                <a:solidFill>
                  <a:schemeClr val="tx1"/>
                </a:solidFill>
                <a:effectLst/>
                <a:uLnTx/>
                <a:uFillTx/>
                <a:latin typeface="微软雅黑" panose="020B0503020204020204" charset="-122"/>
                <a:ea typeface="微软雅黑" panose="020B0503020204020204" charset="-122"/>
                <a:cs typeface="+mn-cs"/>
              </a:rPr>
              <a:t>3.</a:t>
            </a:r>
            <a:r>
              <a:rPr kumimoji="0" lang="zh-CN" altLang="en-US" sz="2300" b="0" i="0" u="none" strike="noStrike" kern="1200" cap="none" spc="0" normalizeH="0" baseline="0" noProof="1">
                <a:ln>
                  <a:noFill/>
                </a:ln>
                <a:solidFill>
                  <a:schemeClr val="tx1"/>
                </a:solidFill>
                <a:effectLst/>
                <a:uLnTx/>
                <a:uFillTx/>
                <a:latin typeface="微软雅黑" panose="020B0503020204020204" charset="-122"/>
                <a:ea typeface="微软雅黑" panose="020B0503020204020204" charset="-122"/>
                <a:cs typeface="+mn-cs"/>
              </a:rPr>
              <a:t>三进三出（</a:t>
            </a:r>
            <a:r>
              <a:rPr kumimoji="0" lang="en-US" altLang="x-none" sz="2300" b="0" i="0" u="none" strike="noStrike" kern="1200" cap="none" spc="0" normalizeH="0" baseline="0" noProof="1">
                <a:ln>
                  <a:noFill/>
                </a:ln>
                <a:solidFill>
                  <a:schemeClr val="tx1"/>
                </a:solidFill>
                <a:effectLst/>
                <a:uLnTx/>
                <a:uFillTx/>
                <a:latin typeface="微软雅黑" panose="020B0503020204020204" charset="-122"/>
                <a:ea typeface="微软雅黑" panose="020B0503020204020204" charset="-122"/>
                <a:cs typeface="+mn-cs"/>
              </a:rPr>
              <a:t>380V/380V</a:t>
            </a:r>
            <a:r>
              <a:rPr kumimoji="0" lang="zh-CN" altLang="en-US" sz="2300" b="0" i="0" u="none" strike="noStrike" kern="1200" cap="none" spc="0" normalizeH="0" baseline="0" noProof="1">
                <a:ln>
                  <a:noFill/>
                </a:ln>
                <a:solidFill>
                  <a:schemeClr val="tx1"/>
                </a:solidFill>
                <a:effectLst/>
                <a:uLnTx/>
                <a:uFillTx/>
                <a:latin typeface="微软雅黑" panose="020B0503020204020204" charset="-122"/>
                <a:ea typeface="微软雅黑" panose="020B0503020204020204" charset="-122"/>
                <a:cs typeface="+mn-cs"/>
              </a:rPr>
              <a:t>）</a:t>
            </a:r>
            <a:endParaRPr kumimoji="0" lang="zh-CN" altLang="en-US" sz="2300" b="0" i="0" u="none" strike="noStrike" kern="1200" cap="none" spc="0" normalizeH="0" baseline="0" noProof="1">
              <a:ln>
                <a:noFill/>
              </a:ln>
              <a:solidFill>
                <a:schemeClr val="tx1"/>
              </a:solidFill>
              <a:effectLst/>
              <a:uLnTx/>
              <a:uFillTx/>
              <a:latin typeface="微软雅黑" panose="020B0503020204020204" charset="-122"/>
              <a:ea typeface="微软雅黑" panose="020B0503020204020204" charset="-122"/>
              <a:cs typeface="+mn-cs"/>
            </a:endParaRPr>
          </a:p>
          <a:p>
            <a:pPr marL="342900" marR="0" lvl="0" indent="-342900" algn="l" defTabSz="914400" rtl="0" eaLnBrk="0" fontAlgn="base" latinLnBrk="0" hangingPunct="0">
              <a:lnSpc>
                <a:spcPct val="100000"/>
              </a:lnSpc>
              <a:spcBef>
                <a:spcPct val="20000"/>
              </a:spcBef>
              <a:spcAft>
                <a:spcPct val="0"/>
              </a:spcAft>
              <a:buClr>
                <a:srgbClr val="333399"/>
              </a:buClr>
              <a:buSzPct val="40000"/>
              <a:buFont typeface="Wingdings" panose="05000000000000000000" pitchFamily="2" charset="2"/>
              <a:buChar char="n"/>
              <a:defRPr/>
            </a:pPr>
            <a:endParaRPr kumimoji="0" lang="en-US" altLang="x-none" sz="2300" b="0" i="0" u="none" strike="noStrike" kern="1200" cap="none" spc="0" normalizeH="0" baseline="0" noProof="1">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2529" name="AutoShape 8"/>
          <p:cNvSpPr>
            <a:spLocks noChangeArrowheads="1"/>
          </p:cNvSpPr>
          <p:nvPr/>
        </p:nvSpPr>
        <p:spPr bwMode="auto">
          <a:xfrm>
            <a:off x="3500438" y="428625"/>
            <a:ext cx="2928938" cy="571500"/>
          </a:xfrm>
          <a:prstGeom prst="roundRect">
            <a:avLst>
              <a:gd name="adj" fmla="val 9917"/>
            </a:avLst>
          </a:prstGeom>
          <a:gradFill rotWithShape="1">
            <a:gsLst>
              <a:gs pos="0">
                <a:srgbClr val="FFFFFF"/>
              </a:gs>
              <a:gs pos="100000">
                <a:srgbClr val="D8D8D8"/>
              </a:gs>
            </a:gsLst>
            <a:lin ang="5400000" scaled="1"/>
          </a:gradFill>
          <a:ln w="9525">
            <a:noFill/>
            <a:round/>
          </a:ln>
          <a:effectLst>
            <a:outerShdw dist="17961" dir="13500000" algn="ctr" rotWithShape="0">
              <a:srgbClr val="999999"/>
            </a:outerShdw>
          </a:effectLst>
        </p:spPr>
        <p:txBody>
          <a:bodyPr wrap="none" anchor="ctr"/>
          <a:lstStyle/>
          <a:p>
            <a:pPr marL="92075"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sz="2000" b="1"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mn-cs"/>
              </a:rPr>
              <a:t>UPS</a:t>
            </a:r>
            <a:r>
              <a:rPr kumimoji="0" lang="zh-CN" altLang="en-US" sz="2000" b="1"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mn-cs"/>
              </a:rPr>
              <a:t>全系列产品</a:t>
            </a:r>
            <a:endParaRPr kumimoji="0" lang="en-US" sz="2000" b="1"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mn-cs"/>
            </a:endParaRPr>
          </a:p>
          <a:p>
            <a:pPr marL="92075"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sz="1800" b="1" i="0" u="none" strike="noStrike" kern="1200" cap="none" spc="0" normalizeH="0" baseline="0" noProof="0" smtClean="0">
                <a:ln>
                  <a:noFill/>
                </a:ln>
                <a:solidFill>
                  <a:srgbClr val="FF0000"/>
                </a:solidFill>
                <a:effectLst/>
                <a:uLnTx/>
                <a:uFillTx/>
                <a:latin typeface="微软雅黑" panose="020B0503020204020204" charset="-122"/>
                <a:ea typeface="微软雅黑" panose="020B0503020204020204" charset="-122"/>
                <a:cs typeface="+mn-cs"/>
              </a:rPr>
              <a:t>500VA-600KVA</a:t>
            </a:r>
            <a:endParaRPr kumimoji="0" lang="zh-CN" altLang="en-US" sz="1800" b="1" i="0" u="none" strike="noStrike" kern="1200" cap="none" spc="0" normalizeH="0" baseline="0" noProof="0" smtClean="0">
              <a:ln>
                <a:noFill/>
              </a:ln>
              <a:solidFill>
                <a:srgbClr val="FF0000"/>
              </a:solidFill>
              <a:effectLst/>
              <a:uLnTx/>
              <a:uFillTx/>
              <a:latin typeface="微软雅黑" panose="020B0503020204020204" charset="-122"/>
              <a:ea typeface="微软雅黑" panose="020B0503020204020204" charset="-122"/>
              <a:cs typeface="+mn-cs"/>
            </a:endParaRPr>
          </a:p>
        </p:txBody>
      </p:sp>
      <p:sp>
        <p:nvSpPr>
          <p:cNvPr id="22530" name="AutoShape 8"/>
          <p:cNvSpPr>
            <a:spLocks noChangeArrowheads="1"/>
          </p:cNvSpPr>
          <p:nvPr/>
        </p:nvSpPr>
        <p:spPr bwMode="auto">
          <a:xfrm>
            <a:off x="214313" y="1643063"/>
            <a:ext cx="1285875" cy="642938"/>
          </a:xfrm>
          <a:prstGeom prst="roundRect">
            <a:avLst>
              <a:gd name="adj" fmla="val 9917"/>
            </a:avLst>
          </a:prstGeom>
          <a:gradFill rotWithShape="1">
            <a:gsLst>
              <a:gs pos="0">
                <a:srgbClr val="FFFFFF"/>
              </a:gs>
              <a:gs pos="100000">
                <a:srgbClr val="D8D8D8"/>
              </a:gs>
            </a:gsLst>
            <a:lin ang="5400000" scaled="1"/>
          </a:gradFill>
          <a:ln w="9525">
            <a:noFill/>
            <a:round/>
          </a:ln>
          <a:effectLst>
            <a:outerShdw dist="17961" dir="13500000" algn="ctr" rotWithShape="0">
              <a:srgbClr val="999999"/>
            </a:outerShdw>
          </a:effectLst>
        </p:spPr>
        <p:txBody>
          <a:bodyPr wrap="none" anchor="ctr"/>
          <a:lstStyle/>
          <a:p>
            <a:pPr marL="92075"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mn-cs"/>
              </a:rPr>
              <a:t>后备式</a:t>
            </a:r>
            <a:endParaRPr kumimoji="0" lang="en-US" sz="1600" b="1"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mn-cs"/>
            </a:endParaRPr>
          </a:p>
          <a:p>
            <a:pPr marL="92075"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sz="1600" b="1" i="0" u="none" strike="noStrike" kern="1200" cap="none" spc="0" normalizeH="0" baseline="0" noProof="0" smtClean="0">
                <a:ln>
                  <a:noFill/>
                </a:ln>
                <a:solidFill>
                  <a:srgbClr val="FF0000"/>
                </a:solidFill>
                <a:effectLst/>
                <a:uLnTx/>
                <a:uFillTx/>
                <a:latin typeface="微软雅黑" panose="020B0503020204020204" charset="-122"/>
                <a:ea typeface="微软雅黑" panose="020B0503020204020204" charset="-122"/>
                <a:cs typeface="+mn-cs"/>
              </a:rPr>
              <a:t>0.5-1.5KVA</a:t>
            </a:r>
            <a:endParaRPr kumimoji="0" lang="zh-CN" altLang="en-US" sz="1600" b="1" i="0" u="none" strike="noStrike" kern="1200" cap="none" spc="0" normalizeH="0" baseline="0" noProof="0" smtClean="0">
              <a:ln>
                <a:noFill/>
              </a:ln>
              <a:solidFill>
                <a:srgbClr val="FF0000"/>
              </a:solidFill>
              <a:effectLst/>
              <a:uLnTx/>
              <a:uFillTx/>
              <a:latin typeface="微软雅黑" panose="020B0503020204020204" charset="-122"/>
              <a:ea typeface="微软雅黑" panose="020B0503020204020204" charset="-122"/>
              <a:cs typeface="+mn-cs"/>
            </a:endParaRPr>
          </a:p>
        </p:txBody>
      </p:sp>
      <p:sp>
        <p:nvSpPr>
          <p:cNvPr id="22531" name="AutoShape 8"/>
          <p:cNvSpPr>
            <a:spLocks noChangeArrowheads="1"/>
          </p:cNvSpPr>
          <p:nvPr/>
        </p:nvSpPr>
        <p:spPr bwMode="auto">
          <a:xfrm>
            <a:off x="1643063" y="1643063"/>
            <a:ext cx="1285875" cy="642938"/>
          </a:xfrm>
          <a:prstGeom prst="roundRect">
            <a:avLst>
              <a:gd name="adj" fmla="val 9917"/>
            </a:avLst>
          </a:prstGeom>
          <a:gradFill rotWithShape="1">
            <a:gsLst>
              <a:gs pos="0">
                <a:srgbClr val="FFFFFF"/>
              </a:gs>
              <a:gs pos="100000">
                <a:srgbClr val="D8D8D8"/>
              </a:gs>
            </a:gsLst>
            <a:lin ang="5400000" scaled="1"/>
          </a:gradFill>
          <a:ln w="9525">
            <a:noFill/>
            <a:round/>
          </a:ln>
          <a:effectLst>
            <a:outerShdw dist="17961" dir="13500000" algn="ctr" rotWithShape="0">
              <a:srgbClr val="999999"/>
            </a:outerShdw>
          </a:effectLst>
        </p:spPr>
        <p:txBody>
          <a:bodyPr wrap="none" anchor="ctr"/>
          <a:lstStyle/>
          <a:p>
            <a:pPr marL="92075"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mn-cs"/>
              </a:rPr>
              <a:t>互动式</a:t>
            </a:r>
            <a:endParaRPr kumimoji="0" lang="en-US" sz="1600" b="1"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mn-cs"/>
            </a:endParaRPr>
          </a:p>
          <a:p>
            <a:pPr marL="92075"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sz="1600" b="1" i="0" u="none" strike="noStrike" kern="1200" cap="none" spc="0" normalizeH="0" baseline="0" noProof="0" smtClean="0">
                <a:ln>
                  <a:noFill/>
                </a:ln>
                <a:solidFill>
                  <a:srgbClr val="FF0000"/>
                </a:solidFill>
                <a:effectLst/>
                <a:uLnTx/>
                <a:uFillTx/>
                <a:latin typeface="微软雅黑" panose="020B0503020204020204" charset="-122"/>
                <a:ea typeface="微软雅黑" panose="020B0503020204020204" charset="-122"/>
                <a:cs typeface="+mn-cs"/>
              </a:rPr>
              <a:t>0.5-3KVA</a:t>
            </a:r>
            <a:endParaRPr kumimoji="0" lang="zh-CN" altLang="en-US" sz="1600" b="1" i="0" u="none" strike="noStrike" kern="1200" cap="none" spc="0" normalizeH="0" baseline="0" noProof="0" smtClean="0">
              <a:ln>
                <a:noFill/>
              </a:ln>
              <a:solidFill>
                <a:srgbClr val="FF0000"/>
              </a:solidFill>
              <a:effectLst/>
              <a:uLnTx/>
              <a:uFillTx/>
              <a:latin typeface="微软雅黑" panose="020B0503020204020204" charset="-122"/>
              <a:ea typeface="微软雅黑" panose="020B0503020204020204" charset="-122"/>
              <a:cs typeface="+mn-cs"/>
            </a:endParaRPr>
          </a:p>
        </p:txBody>
      </p:sp>
      <p:sp>
        <p:nvSpPr>
          <p:cNvPr id="22532" name="AutoShape 8"/>
          <p:cNvSpPr>
            <a:spLocks noChangeArrowheads="1"/>
          </p:cNvSpPr>
          <p:nvPr/>
        </p:nvSpPr>
        <p:spPr bwMode="auto">
          <a:xfrm>
            <a:off x="4357688" y="1643063"/>
            <a:ext cx="1714500" cy="642938"/>
          </a:xfrm>
          <a:prstGeom prst="roundRect">
            <a:avLst>
              <a:gd name="adj" fmla="val 9917"/>
            </a:avLst>
          </a:prstGeom>
          <a:gradFill rotWithShape="1">
            <a:gsLst>
              <a:gs pos="0">
                <a:srgbClr val="FFFFFF"/>
              </a:gs>
              <a:gs pos="100000">
                <a:srgbClr val="D8D8D8"/>
              </a:gs>
            </a:gsLst>
            <a:lin ang="5400000" scaled="1"/>
          </a:gradFill>
          <a:ln w="9525">
            <a:noFill/>
            <a:round/>
          </a:ln>
          <a:effectLst>
            <a:outerShdw dist="17961" dir="13500000" algn="ctr" rotWithShape="0">
              <a:srgbClr val="999999"/>
            </a:outerShdw>
          </a:effectLst>
        </p:spPr>
        <p:txBody>
          <a:bodyPr wrap="none" anchor="ctr"/>
          <a:lstStyle/>
          <a:p>
            <a:pPr marL="92075"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mn-cs"/>
              </a:rPr>
              <a:t>在线式</a:t>
            </a:r>
            <a:endParaRPr kumimoji="0" lang="en-US" sz="1600" b="1"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mn-cs"/>
            </a:endParaRPr>
          </a:p>
          <a:p>
            <a:pPr marL="92075"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sz="1600" b="1" i="0" u="none" strike="noStrike" kern="1200" cap="none" spc="0" normalizeH="0" baseline="0" noProof="0" smtClean="0">
                <a:ln>
                  <a:noFill/>
                </a:ln>
                <a:solidFill>
                  <a:srgbClr val="FF0000"/>
                </a:solidFill>
                <a:effectLst/>
                <a:uLnTx/>
                <a:uFillTx/>
                <a:latin typeface="微软雅黑" panose="020B0503020204020204" charset="-122"/>
                <a:ea typeface="微软雅黑" panose="020B0503020204020204" charset="-122"/>
                <a:cs typeface="+mn-cs"/>
              </a:rPr>
              <a:t>1-600KVA</a:t>
            </a:r>
            <a:endParaRPr kumimoji="0" lang="zh-CN" altLang="en-US" sz="1600" b="1" i="0" u="none" strike="noStrike" kern="1200" cap="none" spc="0" normalizeH="0" baseline="0" noProof="0" smtClean="0">
              <a:ln>
                <a:noFill/>
              </a:ln>
              <a:solidFill>
                <a:srgbClr val="FF0000"/>
              </a:solidFill>
              <a:effectLst/>
              <a:uLnTx/>
              <a:uFillTx/>
              <a:latin typeface="微软雅黑" panose="020B0503020204020204" charset="-122"/>
              <a:ea typeface="微软雅黑" panose="020B0503020204020204" charset="-122"/>
              <a:cs typeface="+mn-cs"/>
            </a:endParaRPr>
          </a:p>
        </p:txBody>
      </p:sp>
      <p:sp>
        <p:nvSpPr>
          <p:cNvPr id="22533" name="AutoShape 8"/>
          <p:cNvSpPr>
            <a:spLocks noChangeArrowheads="1"/>
          </p:cNvSpPr>
          <p:nvPr/>
        </p:nvSpPr>
        <p:spPr bwMode="auto">
          <a:xfrm>
            <a:off x="2928938" y="2838450"/>
            <a:ext cx="1285875" cy="642938"/>
          </a:xfrm>
          <a:prstGeom prst="roundRect">
            <a:avLst>
              <a:gd name="adj" fmla="val 9917"/>
            </a:avLst>
          </a:prstGeom>
          <a:gradFill rotWithShape="1">
            <a:gsLst>
              <a:gs pos="0">
                <a:srgbClr val="FFFFFF"/>
              </a:gs>
              <a:gs pos="100000">
                <a:srgbClr val="D8D8D8"/>
              </a:gs>
            </a:gsLst>
            <a:lin ang="5400000" scaled="1"/>
          </a:gradFill>
          <a:ln w="9525">
            <a:noFill/>
            <a:round/>
          </a:ln>
          <a:effectLst>
            <a:outerShdw dist="17961" dir="13500000" algn="ctr" rotWithShape="0">
              <a:srgbClr val="999999"/>
            </a:outerShdw>
          </a:effectLst>
        </p:spPr>
        <p:txBody>
          <a:bodyPr wrap="none" anchor="ctr"/>
          <a:lstStyle/>
          <a:p>
            <a:pPr marL="92075"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mn-cs"/>
              </a:rPr>
              <a:t>高频</a:t>
            </a:r>
            <a:endParaRPr kumimoji="0" lang="en-US" sz="1600" b="1"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mn-cs"/>
            </a:endParaRPr>
          </a:p>
          <a:p>
            <a:pPr marL="92075"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sz="1600" b="1" i="0" u="none" strike="noStrike" kern="1200" cap="none" spc="0" normalizeH="0" baseline="0" noProof="0" smtClean="0">
                <a:ln>
                  <a:noFill/>
                </a:ln>
                <a:solidFill>
                  <a:srgbClr val="FF0000"/>
                </a:solidFill>
                <a:effectLst/>
                <a:uLnTx/>
                <a:uFillTx/>
                <a:latin typeface="微软雅黑" panose="020B0503020204020204" charset="-122"/>
                <a:ea typeface="微软雅黑" panose="020B0503020204020204" charset="-122"/>
                <a:cs typeface="+mn-cs"/>
              </a:rPr>
              <a:t>1-600KVA</a:t>
            </a:r>
            <a:endParaRPr kumimoji="0" lang="zh-CN" altLang="en-US" sz="1600" b="1" i="0" u="none" strike="noStrike" kern="1200" cap="none" spc="0" normalizeH="0" baseline="0" noProof="0" smtClean="0">
              <a:ln>
                <a:noFill/>
              </a:ln>
              <a:solidFill>
                <a:srgbClr val="FF0000"/>
              </a:solidFill>
              <a:effectLst/>
              <a:uLnTx/>
              <a:uFillTx/>
              <a:latin typeface="微软雅黑" panose="020B0503020204020204" charset="-122"/>
              <a:ea typeface="微软雅黑" panose="020B0503020204020204" charset="-122"/>
              <a:cs typeface="+mn-cs"/>
            </a:endParaRPr>
          </a:p>
        </p:txBody>
      </p:sp>
      <p:sp>
        <p:nvSpPr>
          <p:cNvPr id="22534" name="AutoShape 8"/>
          <p:cNvSpPr>
            <a:spLocks noChangeArrowheads="1"/>
          </p:cNvSpPr>
          <p:nvPr/>
        </p:nvSpPr>
        <p:spPr bwMode="auto">
          <a:xfrm>
            <a:off x="6429375" y="2838450"/>
            <a:ext cx="1285875" cy="642938"/>
          </a:xfrm>
          <a:prstGeom prst="roundRect">
            <a:avLst>
              <a:gd name="adj" fmla="val 9917"/>
            </a:avLst>
          </a:prstGeom>
          <a:gradFill rotWithShape="1">
            <a:gsLst>
              <a:gs pos="0">
                <a:srgbClr val="FFFFFF"/>
              </a:gs>
              <a:gs pos="100000">
                <a:srgbClr val="D8D8D8"/>
              </a:gs>
            </a:gsLst>
            <a:lin ang="5400000" scaled="1"/>
          </a:gradFill>
          <a:ln w="9525">
            <a:noFill/>
            <a:round/>
          </a:ln>
          <a:effectLst>
            <a:outerShdw dist="17961" dir="13500000" algn="ctr" rotWithShape="0">
              <a:srgbClr val="999999"/>
            </a:outerShdw>
          </a:effectLst>
        </p:spPr>
        <p:txBody>
          <a:bodyPr wrap="none" anchor="ctr"/>
          <a:lstStyle/>
          <a:p>
            <a:pPr marL="92075"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mn-cs"/>
              </a:rPr>
              <a:t>工频</a:t>
            </a:r>
            <a:endParaRPr kumimoji="0" lang="en-US" sz="1600" b="1"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mn-cs"/>
            </a:endParaRPr>
          </a:p>
          <a:p>
            <a:pPr marL="92075"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sz="1600" b="1" i="0" u="none" strike="noStrike" kern="1200" cap="none" spc="0" normalizeH="0" baseline="0" noProof="0" smtClean="0">
                <a:ln>
                  <a:noFill/>
                </a:ln>
                <a:solidFill>
                  <a:srgbClr val="FF0000"/>
                </a:solidFill>
                <a:effectLst/>
                <a:uLnTx/>
                <a:uFillTx/>
                <a:latin typeface="微软雅黑" panose="020B0503020204020204" charset="-122"/>
                <a:ea typeface="微软雅黑" panose="020B0503020204020204" charset="-122"/>
                <a:cs typeface="+mn-cs"/>
              </a:rPr>
              <a:t>1-600KVA</a:t>
            </a:r>
            <a:endParaRPr kumimoji="0" lang="zh-CN" altLang="en-US" sz="1600" b="1" i="0" u="none" strike="noStrike" kern="1200" cap="none" spc="0" normalizeH="0" baseline="0" noProof="0" smtClean="0">
              <a:ln>
                <a:noFill/>
              </a:ln>
              <a:solidFill>
                <a:srgbClr val="FF0000"/>
              </a:solidFill>
              <a:effectLst/>
              <a:uLnTx/>
              <a:uFillTx/>
              <a:latin typeface="微软雅黑" panose="020B0503020204020204" charset="-122"/>
              <a:ea typeface="微软雅黑" panose="020B0503020204020204" charset="-122"/>
              <a:cs typeface="+mn-cs"/>
            </a:endParaRPr>
          </a:p>
        </p:txBody>
      </p:sp>
      <p:pic>
        <p:nvPicPr>
          <p:cNvPr id="22535" name="Picture 7"/>
          <p:cNvPicPr>
            <a:picLocks noChangeAspect="1"/>
          </p:cNvPicPr>
          <p:nvPr/>
        </p:nvPicPr>
        <p:blipFill>
          <a:blip r:embed="rId1"/>
          <a:stretch>
            <a:fillRect/>
          </a:stretch>
        </p:blipFill>
        <p:spPr>
          <a:xfrm>
            <a:off x="500063" y="2357438"/>
            <a:ext cx="857250" cy="1143000"/>
          </a:xfrm>
          <a:prstGeom prst="rect">
            <a:avLst/>
          </a:prstGeom>
          <a:noFill/>
          <a:ln w="9525">
            <a:noFill/>
          </a:ln>
        </p:spPr>
      </p:pic>
      <p:pic>
        <p:nvPicPr>
          <p:cNvPr id="22536" name="Picture 8"/>
          <p:cNvPicPr>
            <a:picLocks noChangeAspect="1"/>
          </p:cNvPicPr>
          <p:nvPr/>
        </p:nvPicPr>
        <p:blipFill>
          <a:blip r:embed="rId2"/>
          <a:stretch>
            <a:fillRect/>
          </a:stretch>
        </p:blipFill>
        <p:spPr>
          <a:xfrm>
            <a:off x="1714500" y="2357438"/>
            <a:ext cx="857250" cy="1195387"/>
          </a:xfrm>
          <a:prstGeom prst="rect">
            <a:avLst/>
          </a:prstGeom>
          <a:noFill/>
          <a:ln w="9525">
            <a:noFill/>
          </a:ln>
        </p:spPr>
      </p:pic>
      <p:sp>
        <p:nvSpPr>
          <p:cNvPr id="22537" name="AutoShape 8"/>
          <p:cNvSpPr>
            <a:spLocks noChangeArrowheads="1"/>
          </p:cNvSpPr>
          <p:nvPr/>
        </p:nvSpPr>
        <p:spPr bwMode="auto">
          <a:xfrm>
            <a:off x="714375" y="4052888"/>
            <a:ext cx="1285875" cy="642938"/>
          </a:xfrm>
          <a:prstGeom prst="roundRect">
            <a:avLst>
              <a:gd name="adj" fmla="val 9917"/>
            </a:avLst>
          </a:prstGeom>
          <a:gradFill rotWithShape="1">
            <a:gsLst>
              <a:gs pos="0">
                <a:srgbClr val="FFFFFF"/>
              </a:gs>
              <a:gs pos="100000">
                <a:srgbClr val="D8D8D8"/>
              </a:gs>
            </a:gsLst>
            <a:lin ang="5400000" scaled="1"/>
          </a:gradFill>
          <a:ln w="9525">
            <a:noFill/>
            <a:round/>
          </a:ln>
          <a:effectLst>
            <a:outerShdw dist="17961" dir="13500000" algn="ctr" rotWithShape="0">
              <a:srgbClr val="999999"/>
            </a:outerShdw>
          </a:effectLst>
        </p:spPr>
        <p:txBody>
          <a:bodyPr wrap="none" anchor="ctr"/>
          <a:lstStyle/>
          <a:p>
            <a:pPr marL="92075"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mn-cs"/>
              </a:rPr>
              <a:t>模块</a:t>
            </a:r>
            <a:endParaRPr kumimoji="0" lang="en-US" sz="1600" b="1"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mn-cs"/>
            </a:endParaRPr>
          </a:p>
          <a:p>
            <a:pPr marL="92075"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sz="1600" b="1" i="0" u="none" strike="noStrike" kern="1200" cap="none" spc="0" normalizeH="0" baseline="0" noProof="0" smtClean="0">
                <a:ln>
                  <a:noFill/>
                </a:ln>
                <a:solidFill>
                  <a:srgbClr val="FF0000"/>
                </a:solidFill>
                <a:effectLst/>
                <a:uLnTx/>
                <a:uFillTx/>
                <a:latin typeface="微软雅黑" panose="020B0503020204020204" charset="-122"/>
                <a:ea typeface="微软雅黑" panose="020B0503020204020204" charset="-122"/>
                <a:cs typeface="+mn-cs"/>
              </a:rPr>
              <a:t>20-500KVA</a:t>
            </a:r>
            <a:endParaRPr kumimoji="0" lang="zh-CN" altLang="en-US" sz="1600" b="1" i="0" u="none" strike="noStrike" kern="1200" cap="none" spc="0" normalizeH="0" baseline="0" noProof="0" smtClean="0">
              <a:ln>
                <a:noFill/>
              </a:ln>
              <a:solidFill>
                <a:srgbClr val="FF0000"/>
              </a:solidFill>
              <a:effectLst/>
              <a:uLnTx/>
              <a:uFillTx/>
              <a:latin typeface="微软雅黑" panose="020B0503020204020204" charset="-122"/>
              <a:ea typeface="微软雅黑" panose="020B0503020204020204" charset="-122"/>
              <a:cs typeface="+mn-cs"/>
            </a:endParaRPr>
          </a:p>
        </p:txBody>
      </p:sp>
      <p:sp>
        <p:nvSpPr>
          <p:cNvPr id="22538" name="AutoShape 8"/>
          <p:cNvSpPr>
            <a:spLocks noChangeArrowheads="1"/>
          </p:cNvSpPr>
          <p:nvPr/>
        </p:nvSpPr>
        <p:spPr bwMode="auto">
          <a:xfrm>
            <a:off x="2428875" y="4052888"/>
            <a:ext cx="1143000" cy="642938"/>
          </a:xfrm>
          <a:prstGeom prst="roundRect">
            <a:avLst>
              <a:gd name="adj" fmla="val 9917"/>
            </a:avLst>
          </a:prstGeom>
          <a:gradFill rotWithShape="1">
            <a:gsLst>
              <a:gs pos="0">
                <a:srgbClr val="FFFFFF"/>
              </a:gs>
              <a:gs pos="100000">
                <a:srgbClr val="D8D8D8"/>
              </a:gs>
            </a:gsLst>
            <a:lin ang="5400000" scaled="1"/>
          </a:gradFill>
          <a:ln w="9525">
            <a:noFill/>
            <a:round/>
          </a:ln>
          <a:effectLst>
            <a:outerShdw dist="17961" dir="13500000" algn="ctr" rotWithShape="0">
              <a:srgbClr val="999999"/>
            </a:outerShdw>
          </a:effectLst>
        </p:spPr>
        <p:txBody>
          <a:bodyPr wrap="none" anchor="ctr"/>
          <a:lstStyle/>
          <a:p>
            <a:pPr marL="92075"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mn-cs"/>
              </a:rPr>
              <a:t>塔式</a:t>
            </a:r>
            <a:endParaRPr kumimoji="0" lang="en-US" sz="1600" b="1"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mn-cs"/>
            </a:endParaRPr>
          </a:p>
          <a:p>
            <a:pPr marL="92075"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sz="1600" b="1" i="0" u="none" strike="noStrike" kern="1200" cap="none" spc="0" normalizeH="0" baseline="0" noProof="0" smtClean="0">
                <a:ln>
                  <a:noFill/>
                </a:ln>
                <a:solidFill>
                  <a:srgbClr val="FF0000"/>
                </a:solidFill>
                <a:effectLst/>
                <a:uLnTx/>
                <a:uFillTx/>
                <a:latin typeface="微软雅黑" panose="020B0503020204020204" charset="-122"/>
                <a:ea typeface="微软雅黑" panose="020B0503020204020204" charset="-122"/>
                <a:cs typeface="+mn-cs"/>
              </a:rPr>
              <a:t>1-600KVA</a:t>
            </a:r>
            <a:endParaRPr kumimoji="0" lang="zh-CN" altLang="en-US" sz="1600" b="1" i="0" u="none" strike="noStrike" kern="1200" cap="none" spc="0" normalizeH="0" baseline="0" noProof="0" smtClean="0">
              <a:ln>
                <a:noFill/>
              </a:ln>
              <a:solidFill>
                <a:srgbClr val="FF0000"/>
              </a:solidFill>
              <a:effectLst/>
              <a:uLnTx/>
              <a:uFillTx/>
              <a:latin typeface="微软雅黑" panose="020B0503020204020204" charset="-122"/>
              <a:ea typeface="微软雅黑" panose="020B0503020204020204" charset="-122"/>
              <a:cs typeface="+mn-cs"/>
            </a:endParaRPr>
          </a:p>
        </p:txBody>
      </p:sp>
      <p:sp>
        <p:nvSpPr>
          <p:cNvPr id="22539" name="AutoShape 8"/>
          <p:cNvSpPr>
            <a:spLocks noChangeArrowheads="1"/>
          </p:cNvSpPr>
          <p:nvPr/>
        </p:nvSpPr>
        <p:spPr bwMode="auto">
          <a:xfrm>
            <a:off x="4000500" y="4052888"/>
            <a:ext cx="1000125" cy="642938"/>
          </a:xfrm>
          <a:prstGeom prst="roundRect">
            <a:avLst>
              <a:gd name="adj" fmla="val 9917"/>
            </a:avLst>
          </a:prstGeom>
          <a:gradFill rotWithShape="1">
            <a:gsLst>
              <a:gs pos="0">
                <a:srgbClr val="FFFFFF"/>
              </a:gs>
              <a:gs pos="100000">
                <a:srgbClr val="D8D8D8"/>
              </a:gs>
            </a:gsLst>
            <a:lin ang="5400000" scaled="1"/>
          </a:gradFill>
          <a:ln w="9525">
            <a:noFill/>
            <a:round/>
          </a:ln>
          <a:effectLst>
            <a:outerShdw dist="17961" dir="13500000" algn="ctr" rotWithShape="0">
              <a:srgbClr val="999999"/>
            </a:outerShdw>
          </a:effectLst>
        </p:spPr>
        <p:txBody>
          <a:bodyPr wrap="none" anchor="ctr"/>
          <a:lstStyle/>
          <a:p>
            <a:pPr marL="92075"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mn-cs"/>
              </a:rPr>
              <a:t>机架</a:t>
            </a:r>
            <a:endParaRPr kumimoji="0" lang="en-US" sz="1600" b="1"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mn-cs"/>
            </a:endParaRPr>
          </a:p>
          <a:p>
            <a:pPr marL="92075"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sz="1600" b="1" i="0" u="none" strike="noStrike" kern="1200" cap="none" spc="0" normalizeH="0" baseline="0" noProof="0" smtClean="0">
                <a:ln>
                  <a:noFill/>
                </a:ln>
                <a:solidFill>
                  <a:srgbClr val="FF0000"/>
                </a:solidFill>
                <a:effectLst/>
                <a:uLnTx/>
                <a:uFillTx/>
                <a:latin typeface="微软雅黑" panose="020B0503020204020204" charset="-122"/>
                <a:ea typeface="微软雅黑" panose="020B0503020204020204" charset="-122"/>
                <a:cs typeface="+mn-cs"/>
              </a:rPr>
              <a:t>1-20KVA</a:t>
            </a:r>
            <a:endParaRPr kumimoji="0" lang="zh-CN" altLang="en-US" sz="1600" b="1" i="0" u="none" strike="noStrike" kern="1200" cap="none" spc="0" normalizeH="0" baseline="0" noProof="0" smtClean="0">
              <a:ln>
                <a:noFill/>
              </a:ln>
              <a:solidFill>
                <a:srgbClr val="FF0000"/>
              </a:solidFill>
              <a:effectLst/>
              <a:uLnTx/>
              <a:uFillTx/>
              <a:latin typeface="微软雅黑" panose="020B0503020204020204" charset="-122"/>
              <a:ea typeface="微软雅黑" panose="020B0503020204020204" charset="-122"/>
              <a:cs typeface="+mn-cs"/>
            </a:endParaRPr>
          </a:p>
        </p:txBody>
      </p:sp>
      <p:sp>
        <p:nvSpPr>
          <p:cNvPr id="22540" name="AutoShape 8"/>
          <p:cNvSpPr>
            <a:spLocks noChangeArrowheads="1"/>
          </p:cNvSpPr>
          <p:nvPr/>
        </p:nvSpPr>
        <p:spPr bwMode="auto">
          <a:xfrm>
            <a:off x="5500688" y="4052888"/>
            <a:ext cx="1428750" cy="642938"/>
          </a:xfrm>
          <a:prstGeom prst="roundRect">
            <a:avLst>
              <a:gd name="adj" fmla="val 9917"/>
            </a:avLst>
          </a:prstGeom>
          <a:gradFill rotWithShape="1">
            <a:gsLst>
              <a:gs pos="0">
                <a:srgbClr val="FFFFFF"/>
              </a:gs>
              <a:gs pos="100000">
                <a:srgbClr val="D8D8D8"/>
              </a:gs>
            </a:gsLst>
            <a:lin ang="5400000" scaled="1"/>
          </a:gradFill>
          <a:ln w="9525">
            <a:noFill/>
            <a:round/>
          </a:ln>
          <a:effectLst>
            <a:outerShdw dist="17961" dir="13500000" algn="ctr" rotWithShape="0">
              <a:srgbClr val="999999"/>
            </a:outerShdw>
          </a:effectLst>
        </p:spPr>
        <p:txBody>
          <a:bodyPr wrap="none" anchor="ctr"/>
          <a:lstStyle/>
          <a:p>
            <a:pPr marL="92075"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sz="1600" b="1"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mn-cs"/>
              </a:rPr>
              <a:t>IGBT</a:t>
            </a:r>
            <a:r>
              <a:rPr kumimoji="0" lang="zh-CN" altLang="en-US" sz="1600" b="1"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mn-cs"/>
              </a:rPr>
              <a:t>整流</a:t>
            </a:r>
            <a:endParaRPr kumimoji="0" lang="en-US" sz="1600" b="1"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mn-cs"/>
            </a:endParaRPr>
          </a:p>
          <a:p>
            <a:pPr marL="92075"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sz="1600" b="1" i="0" u="none" strike="noStrike" kern="1200" cap="none" spc="0" normalizeH="0" baseline="0" noProof="0" smtClean="0">
                <a:ln>
                  <a:noFill/>
                </a:ln>
                <a:solidFill>
                  <a:srgbClr val="FF0000"/>
                </a:solidFill>
                <a:effectLst/>
                <a:uLnTx/>
                <a:uFillTx/>
                <a:latin typeface="微软雅黑" panose="020B0503020204020204" charset="-122"/>
                <a:ea typeface="微软雅黑" panose="020B0503020204020204" charset="-122"/>
                <a:cs typeface="+mn-cs"/>
              </a:rPr>
              <a:t>160-600KVA</a:t>
            </a:r>
            <a:endParaRPr kumimoji="0" lang="zh-CN" altLang="en-US" sz="1600" b="1" i="0" u="none" strike="noStrike" kern="1200" cap="none" spc="0" normalizeH="0" baseline="0" noProof="0" smtClean="0">
              <a:ln>
                <a:noFill/>
              </a:ln>
              <a:solidFill>
                <a:srgbClr val="FF0000"/>
              </a:solidFill>
              <a:effectLst/>
              <a:uLnTx/>
              <a:uFillTx/>
              <a:latin typeface="微软雅黑" panose="020B0503020204020204" charset="-122"/>
              <a:ea typeface="微软雅黑" panose="020B0503020204020204" charset="-122"/>
              <a:cs typeface="+mn-cs"/>
            </a:endParaRPr>
          </a:p>
        </p:txBody>
      </p:sp>
      <p:sp>
        <p:nvSpPr>
          <p:cNvPr id="22541" name="AutoShape 8"/>
          <p:cNvSpPr>
            <a:spLocks noChangeArrowheads="1"/>
          </p:cNvSpPr>
          <p:nvPr/>
        </p:nvSpPr>
        <p:spPr bwMode="auto">
          <a:xfrm>
            <a:off x="7286625" y="4052888"/>
            <a:ext cx="1428750" cy="642938"/>
          </a:xfrm>
          <a:prstGeom prst="roundRect">
            <a:avLst>
              <a:gd name="adj" fmla="val 9917"/>
            </a:avLst>
          </a:prstGeom>
          <a:gradFill rotWithShape="1">
            <a:gsLst>
              <a:gs pos="0">
                <a:srgbClr val="FFFFFF"/>
              </a:gs>
              <a:gs pos="100000">
                <a:srgbClr val="D8D8D8"/>
              </a:gs>
            </a:gsLst>
            <a:lin ang="5400000" scaled="1"/>
          </a:gradFill>
          <a:ln w="9525">
            <a:noFill/>
            <a:round/>
          </a:ln>
          <a:effectLst>
            <a:outerShdw dist="17961" dir="13500000" algn="ctr" rotWithShape="0">
              <a:srgbClr val="999999"/>
            </a:outerShdw>
          </a:effectLst>
        </p:spPr>
        <p:txBody>
          <a:bodyPr wrap="none" anchor="ctr"/>
          <a:lstStyle/>
          <a:p>
            <a:pPr marL="92075"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sz="1600" b="1"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mn-cs"/>
              </a:rPr>
              <a:t>SCR</a:t>
            </a:r>
            <a:r>
              <a:rPr kumimoji="0" lang="zh-CN" altLang="en-US" sz="1600" b="1"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mn-cs"/>
              </a:rPr>
              <a:t>整流</a:t>
            </a:r>
            <a:endParaRPr kumimoji="0" lang="en-US" sz="1600" b="1"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mn-cs"/>
            </a:endParaRPr>
          </a:p>
          <a:p>
            <a:pPr marL="92075"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sz="1600" b="1" i="0" u="none" strike="noStrike" kern="1200" cap="none" spc="0" normalizeH="0" baseline="0" noProof="0" smtClean="0">
                <a:ln>
                  <a:noFill/>
                </a:ln>
                <a:solidFill>
                  <a:srgbClr val="FF0000"/>
                </a:solidFill>
                <a:effectLst/>
                <a:uLnTx/>
                <a:uFillTx/>
                <a:latin typeface="微软雅黑" panose="020B0503020204020204" charset="-122"/>
                <a:ea typeface="微软雅黑" panose="020B0503020204020204" charset="-122"/>
                <a:cs typeface="+mn-cs"/>
              </a:rPr>
              <a:t>10-120KVA</a:t>
            </a:r>
            <a:endParaRPr kumimoji="0" lang="zh-CN" altLang="en-US" sz="1600" b="1" i="0" u="none" strike="noStrike" kern="1200" cap="none" spc="0" normalizeH="0" baseline="0" noProof="0" smtClean="0">
              <a:ln>
                <a:noFill/>
              </a:ln>
              <a:solidFill>
                <a:srgbClr val="FF0000"/>
              </a:solidFill>
              <a:effectLst/>
              <a:uLnTx/>
              <a:uFillTx/>
              <a:latin typeface="微软雅黑" panose="020B0503020204020204" charset="-122"/>
              <a:ea typeface="微软雅黑" panose="020B0503020204020204" charset="-122"/>
              <a:cs typeface="+mn-cs"/>
            </a:endParaRPr>
          </a:p>
        </p:txBody>
      </p:sp>
      <p:pic>
        <p:nvPicPr>
          <p:cNvPr id="22542" name="Picture 4"/>
          <p:cNvPicPr>
            <a:picLocks noChangeAspect="1"/>
          </p:cNvPicPr>
          <p:nvPr/>
        </p:nvPicPr>
        <p:blipFill>
          <a:blip r:embed="rId3"/>
          <a:stretch>
            <a:fillRect/>
          </a:stretch>
        </p:blipFill>
        <p:spPr>
          <a:xfrm>
            <a:off x="2357438" y="4929188"/>
            <a:ext cx="1000125" cy="1781175"/>
          </a:xfrm>
          <a:prstGeom prst="rect">
            <a:avLst/>
          </a:prstGeom>
          <a:noFill/>
          <a:ln w="9525">
            <a:noFill/>
          </a:ln>
        </p:spPr>
      </p:pic>
      <p:pic>
        <p:nvPicPr>
          <p:cNvPr id="22543" name="Picture 8"/>
          <p:cNvPicPr>
            <a:picLocks noChangeAspect="1"/>
          </p:cNvPicPr>
          <p:nvPr/>
        </p:nvPicPr>
        <p:blipFill>
          <a:blip r:embed="rId4"/>
          <a:stretch>
            <a:fillRect/>
          </a:stretch>
        </p:blipFill>
        <p:spPr>
          <a:xfrm>
            <a:off x="785813" y="4714875"/>
            <a:ext cx="1285875" cy="1952625"/>
          </a:xfrm>
          <a:prstGeom prst="rect">
            <a:avLst/>
          </a:prstGeom>
          <a:noFill/>
          <a:ln w="9525">
            <a:noFill/>
          </a:ln>
        </p:spPr>
      </p:pic>
      <p:pic>
        <p:nvPicPr>
          <p:cNvPr id="22544" name="Picture 10"/>
          <p:cNvPicPr>
            <a:picLocks noChangeAspect="1"/>
          </p:cNvPicPr>
          <p:nvPr/>
        </p:nvPicPr>
        <p:blipFill>
          <a:blip r:embed="rId5"/>
          <a:stretch>
            <a:fillRect/>
          </a:stretch>
        </p:blipFill>
        <p:spPr>
          <a:xfrm>
            <a:off x="3563938" y="5086350"/>
            <a:ext cx="1382712" cy="1571625"/>
          </a:xfrm>
          <a:prstGeom prst="rect">
            <a:avLst/>
          </a:prstGeom>
          <a:noFill/>
          <a:ln w="9525">
            <a:noFill/>
          </a:ln>
        </p:spPr>
      </p:pic>
      <p:pic>
        <p:nvPicPr>
          <p:cNvPr id="22545" name="Picture 11"/>
          <p:cNvPicPr>
            <a:picLocks noChangeAspect="1"/>
          </p:cNvPicPr>
          <p:nvPr/>
        </p:nvPicPr>
        <p:blipFill>
          <a:blip r:embed="rId6"/>
          <a:stretch>
            <a:fillRect/>
          </a:stretch>
        </p:blipFill>
        <p:spPr>
          <a:xfrm>
            <a:off x="7500938" y="4714875"/>
            <a:ext cx="1052512" cy="2090738"/>
          </a:xfrm>
          <a:prstGeom prst="rect">
            <a:avLst/>
          </a:prstGeom>
          <a:noFill/>
          <a:ln w="9525">
            <a:noFill/>
          </a:ln>
        </p:spPr>
      </p:pic>
      <p:pic>
        <p:nvPicPr>
          <p:cNvPr id="22546" name="Picture 5"/>
          <p:cNvPicPr>
            <a:picLocks noChangeAspect="1"/>
          </p:cNvPicPr>
          <p:nvPr/>
        </p:nvPicPr>
        <p:blipFill>
          <a:blip r:embed="rId7"/>
          <a:stretch>
            <a:fillRect/>
          </a:stretch>
        </p:blipFill>
        <p:spPr>
          <a:xfrm>
            <a:off x="5268913" y="4786313"/>
            <a:ext cx="1946275" cy="2000250"/>
          </a:xfrm>
          <a:prstGeom prst="rect">
            <a:avLst/>
          </a:prstGeom>
          <a:noFill/>
          <a:ln w="9525">
            <a:noFill/>
          </a:ln>
        </p:spPr>
      </p:pic>
      <p:cxnSp>
        <p:nvCxnSpPr>
          <p:cNvPr id="22547" name="直接连接符 34"/>
          <p:cNvCxnSpPr>
            <a:stCxn id="22530" idx="0"/>
          </p:cNvCxnSpPr>
          <p:nvPr/>
        </p:nvCxnSpPr>
        <p:spPr>
          <a:xfrm rot="-5400000" flipV="1">
            <a:off x="676275" y="1462088"/>
            <a:ext cx="357188" cy="0"/>
          </a:xfrm>
          <a:prstGeom prst="line">
            <a:avLst/>
          </a:prstGeom>
          <a:ln w="28575" cap="flat" cmpd="sng">
            <a:solidFill>
              <a:srgbClr val="000000"/>
            </a:solidFill>
            <a:prstDash val="solid"/>
            <a:round/>
            <a:headEnd type="none" w="med" len="med"/>
            <a:tailEnd type="none" w="med" len="med"/>
          </a:ln>
        </p:spPr>
      </p:cxnSp>
      <p:cxnSp>
        <p:nvCxnSpPr>
          <p:cNvPr id="22548" name="直接连接符 36"/>
          <p:cNvCxnSpPr>
            <a:stCxn id="22530" idx="0"/>
          </p:cNvCxnSpPr>
          <p:nvPr/>
        </p:nvCxnSpPr>
        <p:spPr>
          <a:xfrm rot="-5400000" flipV="1">
            <a:off x="2105025" y="1462088"/>
            <a:ext cx="357188" cy="0"/>
          </a:xfrm>
          <a:prstGeom prst="line">
            <a:avLst/>
          </a:prstGeom>
          <a:ln w="28575" cap="flat" cmpd="sng">
            <a:solidFill>
              <a:srgbClr val="000000"/>
            </a:solidFill>
            <a:prstDash val="solid"/>
            <a:round/>
            <a:headEnd type="none" w="med" len="med"/>
            <a:tailEnd type="none" w="med" len="med"/>
          </a:ln>
        </p:spPr>
      </p:cxnSp>
      <p:cxnSp>
        <p:nvCxnSpPr>
          <p:cNvPr id="22549" name="直接连接符 37"/>
          <p:cNvCxnSpPr>
            <a:stCxn id="22530" idx="0"/>
          </p:cNvCxnSpPr>
          <p:nvPr/>
        </p:nvCxnSpPr>
        <p:spPr>
          <a:xfrm rot="-5400000" flipV="1">
            <a:off x="5035550" y="1463675"/>
            <a:ext cx="358775" cy="0"/>
          </a:xfrm>
          <a:prstGeom prst="line">
            <a:avLst/>
          </a:prstGeom>
          <a:ln w="28575" cap="flat" cmpd="sng">
            <a:solidFill>
              <a:srgbClr val="000000"/>
            </a:solidFill>
            <a:prstDash val="solid"/>
            <a:round/>
            <a:headEnd type="none" w="med" len="med"/>
            <a:tailEnd type="none" w="med" len="med"/>
          </a:ln>
        </p:spPr>
      </p:cxnSp>
      <p:cxnSp>
        <p:nvCxnSpPr>
          <p:cNvPr id="22550" name="肘形连接符 39"/>
          <p:cNvCxnSpPr>
            <a:stCxn id="22530" idx="0"/>
          </p:cNvCxnSpPr>
          <p:nvPr/>
        </p:nvCxnSpPr>
        <p:spPr>
          <a:xfrm>
            <a:off x="857250" y="1285875"/>
            <a:ext cx="4357688" cy="1588"/>
          </a:xfrm>
          <a:prstGeom prst="bentConnector3">
            <a:avLst>
              <a:gd name="adj1" fmla="val 50000"/>
            </a:avLst>
          </a:prstGeom>
          <a:ln w="9525" cap="flat" cmpd="sng">
            <a:solidFill>
              <a:srgbClr val="000000"/>
            </a:solidFill>
            <a:prstDash val="solid"/>
            <a:miter/>
            <a:headEnd type="none" w="med" len="med"/>
            <a:tailEnd type="none" w="med" len="med"/>
          </a:ln>
        </p:spPr>
      </p:cxnSp>
      <p:cxnSp>
        <p:nvCxnSpPr>
          <p:cNvPr id="22551" name="直接连接符 44"/>
          <p:cNvCxnSpPr>
            <a:stCxn id="22530" idx="0"/>
          </p:cNvCxnSpPr>
          <p:nvPr/>
        </p:nvCxnSpPr>
        <p:spPr>
          <a:xfrm rot="-5400000" flipV="1">
            <a:off x="5035550" y="1177925"/>
            <a:ext cx="358775" cy="0"/>
          </a:xfrm>
          <a:prstGeom prst="line">
            <a:avLst/>
          </a:prstGeom>
          <a:ln w="28575" cap="flat" cmpd="sng">
            <a:solidFill>
              <a:srgbClr val="000000"/>
            </a:solidFill>
            <a:prstDash val="solid"/>
            <a:round/>
            <a:headEnd type="none" w="med" len="med"/>
            <a:tailEnd type="none" w="med" len="med"/>
          </a:ln>
        </p:spPr>
      </p:cxnSp>
      <p:cxnSp>
        <p:nvCxnSpPr>
          <p:cNvPr id="22552" name="直接连接符 45"/>
          <p:cNvCxnSpPr>
            <a:stCxn id="22530" idx="0"/>
          </p:cNvCxnSpPr>
          <p:nvPr/>
        </p:nvCxnSpPr>
        <p:spPr>
          <a:xfrm rot="5400000" flipH="1" flipV="1">
            <a:off x="1211263" y="3908425"/>
            <a:ext cx="285750" cy="1588"/>
          </a:xfrm>
          <a:prstGeom prst="line">
            <a:avLst/>
          </a:prstGeom>
          <a:ln w="28575" cap="flat" cmpd="sng">
            <a:solidFill>
              <a:srgbClr val="000000"/>
            </a:solidFill>
            <a:prstDash val="solid"/>
            <a:round/>
            <a:headEnd type="none" w="med" len="med"/>
            <a:tailEnd type="none" w="med" len="med"/>
          </a:ln>
        </p:spPr>
      </p:cxnSp>
      <p:cxnSp>
        <p:nvCxnSpPr>
          <p:cNvPr id="22553" name="直接连接符 47"/>
          <p:cNvCxnSpPr>
            <a:stCxn id="22530" idx="0"/>
          </p:cNvCxnSpPr>
          <p:nvPr/>
        </p:nvCxnSpPr>
        <p:spPr>
          <a:xfrm>
            <a:off x="1357313" y="3767138"/>
            <a:ext cx="3214687" cy="1587"/>
          </a:xfrm>
          <a:prstGeom prst="line">
            <a:avLst/>
          </a:prstGeom>
          <a:ln w="9525" cap="flat" cmpd="sng">
            <a:solidFill>
              <a:srgbClr val="000000"/>
            </a:solidFill>
            <a:prstDash val="solid"/>
            <a:round/>
            <a:headEnd type="none" w="med" len="med"/>
            <a:tailEnd type="none" w="med" len="med"/>
          </a:ln>
        </p:spPr>
      </p:cxnSp>
      <p:cxnSp>
        <p:nvCxnSpPr>
          <p:cNvPr id="22554" name="直接连接符 50"/>
          <p:cNvCxnSpPr>
            <a:stCxn id="22530" idx="0"/>
          </p:cNvCxnSpPr>
          <p:nvPr/>
        </p:nvCxnSpPr>
        <p:spPr>
          <a:xfrm rot="5400000" flipH="1" flipV="1">
            <a:off x="2927350" y="3908425"/>
            <a:ext cx="285750" cy="3175"/>
          </a:xfrm>
          <a:prstGeom prst="line">
            <a:avLst/>
          </a:prstGeom>
          <a:ln w="28575" cap="flat" cmpd="sng">
            <a:solidFill>
              <a:srgbClr val="000000"/>
            </a:solidFill>
            <a:prstDash val="solid"/>
            <a:round/>
            <a:headEnd type="none" w="med" len="med"/>
            <a:tailEnd type="none" w="med" len="med"/>
          </a:ln>
        </p:spPr>
      </p:cxnSp>
      <p:cxnSp>
        <p:nvCxnSpPr>
          <p:cNvPr id="22555" name="直接连接符 51"/>
          <p:cNvCxnSpPr>
            <a:stCxn id="22530" idx="0"/>
          </p:cNvCxnSpPr>
          <p:nvPr/>
        </p:nvCxnSpPr>
        <p:spPr>
          <a:xfrm rot="5400000" flipH="1" flipV="1">
            <a:off x="4427538" y="3908425"/>
            <a:ext cx="285750" cy="1588"/>
          </a:xfrm>
          <a:prstGeom prst="line">
            <a:avLst/>
          </a:prstGeom>
          <a:ln w="28575" cap="flat" cmpd="sng">
            <a:solidFill>
              <a:srgbClr val="000000"/>
            </a:solidFill>
            <a:prstDash val="solid"/>
            <a:round/>
            <a:headEnd type="none" w="med" len="med"/>
            <a:tailEnd type="none" w="med" len="med"/>
          </a:ln>
        </p:spPr>
      </p:cxnSp>
      <p:cxnSp>
        <p:nvCxnSpPr>
          <p:cNvPr id="22556" name="直接连接符 52"/>
          <p:cNvCxnSpPr>
            <a:stCxn id="22530" idx="0"/>
          </p:cNvCxnSpPr>
          <p:nvPr/>
        </p:nvCxnSpPr>
        <p:spPr>
          <a:xfrm rot="5400000" flipH="1" flipV="1">
            <a:off x="3429000" y="3622675"/>
            <a:ext cx="285750" cy="3175"/>
          </a:xfrm>
          <a:prstGeom prst="line">
            <a:avLst/>
          </a:prstGeom>
          <a:ln w="28575" cap="flat" cmpd="sng">
            <a:solidFill>
              <a:srgbClr val="000000"/>
            </a:solidFill>
            <a:prstDash val="solid"/>
            <a:round/>
            <a:headEnd type="none" w="med" len="med"/>
            <a:tailEnd type="none" w="med" len="med"/>
          </a:ln>
        </p:spPr>
      </p:cxnSp>
      <p:cxnSp>
        <p:nvCxnSpPr>
          <p:cNvPr id="22557" name="直接连接符 53"/>
          <p:cNvCxnSpPr>
            <a:stCxn id="22530" idx="0"/>
          </p:cNvCxnSpPr>
          <p:nvPr/>
        </p:nvCxnSpPr>
        <p:spPr>
          <a:xfrm rot="5400000" flipH="1" flipV="1">
            <a:off x="6070600" y="3908425"/>
            <a:ext cx="285750" cy="3175"/>
          </a:xfrm>
          <a:prstGeom prst="line">
            <a:avLst/>
          </a:prstGeom>
          <a:ln w="28575" cap="flat" cmpd="sng">
            <a:solidFill>
              <a:srgbClr val="000000"/>
            </a:solidFill>
            <a:prstDash val="solid"/>
            <a:round/>
            <a:headEnd type="none" w="med" len="med"/>
            <a:tailEnd type="none" w="med" len="med"/>
          </a:ln>
        </p:spPr>
      </p:cxnSp>
      <p:cxnSp>
        <p:nvCxnSpPr>
          <p:cNvPr id="22558" name="直接连接符 54"/>
          <p:cNvCxnSpPr>
            <a:stCxn id="22530" idx="0"/>
          </p:cNvCxnSpPr>
          <p:nvPr/>
        </p:nvCxnSpPr>
        <p:spPr>
          <a:xfrm rot="5400000" flipH="1" flipV="1">
            <a:off x="7856538" y="3908425"/>
            <a:ext cx="285750" cy="1588"/>
          </a:xfrm>
          <a:prstGeom prst="line">
            <a:avLst/>
          </a:prstGeom>
          <a:ln w="28575" cap="flat" cmpd="sng">
            <a:solidFill>
              <a:srgbClr val="000000"/>
            </a:solidFill>
            <a:prstDash val="solid"/>
            <a:round/>
            <a:headEnd type="none" w="med" len="med"/>
            <a:tailEnd type="none" w="med" len="med"/>
          </a:ln>
        </p:spPr>
      </p:cxnSp>
      <p:cxnSp>
        <p:nvCxnSpPr>
          <p:cNvPr id="22559" name="直接连接符 55"/>
          <p:cNvCxnSpPr>
            <a:stCxn id="22530" idx="0"/>
          </p:cNvCxnSpPr>
          <p:nvPr/>
        </p:nvCxnSpPr>
        <p:spPr>
          <a:xfrm rot="5400000" flipH="1" flipV="1">
            <a:off x="6929438" y="3622675"/>
            <a:ext cx="285750" cy="1588"/>
          </a:xfrm>
          <a:prstGeom prst="line">
            <a:avLst/>
          </a:prstGeom>
          <a:ln w="28575" cap="flat" cmpd="sng">
            <a:solidFill>
              <a:srgbClr val="000000"/>
            </a:solidFill>
            <a:prstDash val="solid"/>
            <a:round/>
            <a:headEnd type="none" w="med" len="med"/>
            <a:tailEnd type="none" w="med" len="med"/>
          </a:ln>
        </p:spPr>
      </p:cxnSp>
      <p:cxnSp>
        <p:nvCxnSpPr>
          <p:cNvPr id="22560" name="直接连接符 56"/>
          <p:cNvCxnSpPr>
            <a:stCxn id="22530" idx="0"/>
          </p:cNvCxnSpPr>
          <p:nvPr/>
        </p:nvCxnSpPr>
        <p:spPr>
          <a:xfrm>
            <a:off x="6215063" y="3767138"/>
            <a:ext cx="1785937" cy="1587"/>
          </a:xfrm>
          <a:prstGeom prst="line">
            <a:avLst/>
          </a:prstGeom>
          <a:ln w="9525" cap="flat" cmpd="sng">
            <a:solidFill>
              <a:srgbClr val="000000"/>
            </a:solidFill>
            <a:prstDash val="solid"/>
            <a:round/>
            <a:headEnd type="none" w="med" len="med"/>
            <a:tailEnd type="none" w="med" len="med"/>
          </a:ln>
        </p:spPr>
      </p:cxnSp>
      <p:cxnSp>
        <p:nvCxnSpPr>
          <p:cNvPr id="22561" name="直接连接符 59"/>
          <p:cNvCxnSpPr>
            <a:stCxn id="22530" idx="0"/>
          </p:cNvCxnSpPr>
          <p:nvPr/>
        </p:nvCxnSpPr>
        <p:spPr>
          <a:xfrm rot="5400000" flipH="1" flipV="1">
            <a:off x="3427413" y="2713038"/>
            <a:ext cx="285750" cy="0"/>
          </a:xfrm>
          <a:prstGeom prst="line">
            <a:avLst/>
          </a:prstGeom>
          <a:ln w="28575" cap="flat" cmpd="sng">
            <a:solidFill>
              <a:srgbClr val="000000"/>
            </a:solidFill>
            <a:prstDash val="solid"/>
            <a:round/>
            <a:headEnd type="none" w="med" len="med"/>
            <a:tailEnd type="none" w="med" len="med"/>
          </a:ln>
        </p:spPr>
      </p:cxnSp>
      <p:cxnSp>
        <p:nvCxnSpPr>
          <p:cNvPr id="22562" name="直接连接符 60"/>
          <p:cNvCxnSpPr>
            <a:stCxn id="22530" idx="0"/>
          </p:cNvCxnSpPr>
          <p:nvPr/>
        </p:nvCxnSpPr>
        <p:spPr>
          <a:xfrm rot="5400000" flipH="1" flipV="1">
            <a:off x="6926263" y="2711450"/>
            <a:ext cx="285750" cy="1588"/>
          </a:xfrm>
          <a:prstGeom prst="line">
            <a:avLst/>
          </a:prstGeom>
          <a:ln w="28575" cap="flat" cmpd="sng">
            <a:solidFill>
              <a:srgbClr val="000000"/>
            </a:solidFill>
            <a:prstDash val="solid"/>
            <a:round/>
            <a:headEnd type="none" w="med" len="med"/>
            <a:tailEnd type="none" w="med" len="med"/>
          </a:ln>
        </p:spPr>
      </p:cxnSp>
      <p:cxnSp>
        <p:nvCxnSpPr>
          <p:cNvPr id="22563" name="直接连接符 61"/>
          <p:cNvCxnSpPr>
            <a:stCxn id="22530" idx="0"/>
          </p:cNvCxnSpPr>
          <p:nvPr/>
        </p:nvCxnSpPr>
        <p:spPr>
          <a:xfrm>
            <a:off x="3571875" y="2571750"/>
            <a:ext cx="3500438" cy="1588"/>
          </a:xfrm>
          <a:prstGeom prst="line">
            <a:avLst/>
          </a:prstGeom>
          <a:ln w="9525" cap="flat" cmpd="sng">
            <a:solidFill>
              <a:srgbClr val="000000"/>
            </a:solidFill>
            <a:prstDash val="solid"/>
            <a:round/>
            <a:headEnd type="none" w="med" len="med"/>
            <a:tailEnd type="none" w="med" len="med"/>
          </a:ln>
        </p:spPr>
      </p:cxnSp>
      <p:cxnSp>
        <p:nvCxnSpPr>
          <p:cNvPr id="22564" name="直接连接符 63"/>
          <p:cNvCxnSpPr>
            <a:stCxn id="22530" idx="0"/>
          </p:cNvCxnSpPr>
          <p:nvPr/>
        </p:nvCxnSpPr>
        <p:spPr>
          <a:xfrm rot="5400000" flipH="1" flipV="1">
            <a:off x="5068888" y="2425700"/>
            <a:ext cx="285750" cy="1588"/>
          </a:xfrm>
          <a:prstGeom prst="line">
            <a:avLst/>
          </a:prstGeom>
          <a:ln w="28575" cap="flat" cmpd="sng">
            <a:solidFill>
              <a:srgbClr val="000000"/>
            </a:solidFill>
            <a:prstDash val="solid"/>
            <a:round/>
            <a:headEnd type="none" w="med" len="med"/>
            <a:tailEnd type="non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3553" name="Rectangle 2"/>
          <p:cNvSpPr/>
          <p:nvPr/>
        </p:nvSpPr>
        <p:spPr>
          <a:xfrm>
            <a:off x="1979613" y="2060575"/>
            <a:ext cx="5472112" cy="2160588"/>
          </a:xfrm>
          <a:prstGeom prst="rect">
            <a:avLst/>
          </a:prstGeom>
          <a:noFill/>
          <a:ln w="9525">
            <a:noFill/>
          </a:ln>
        </p:spPr>
        <p:txBody>
          <a:bodyPr anchor="t" anchorCtr="0"/>
          <a:p>
            <a:pPr marL="342900" indent="-342900" algn="ctr" eaLnBrk="0" hangingPunct="0">
              <a:lnSpc>
                <a:spcPct val="80000"/>
              </a:lnSpc>
              <a:spcBef>
                <a:spcPct val="50000"/>
              </a:spcBef>
            </a:pPr>
            <a:r>
              <a:rPr lang="zh-CN" altLang="en-US" sz="4800" b="1" dirty="0">
                <a:latin typeface="宋体" panose="02010600030101010101" pitchFamily="2" charset="-122"/>
                <a:ea typeface="宋体" panose="02010600030101010101" pitchFamily="2" charset="-122"/>
              </a:rPr>
              <a:t>电力与</a:t>
            </a:r>
            <a:r>
              <a:rPr lang="en-US" altLang="zh-CN" sz="4800" b="1" dirty="0">
                <a:latin typeface="宋体" panose="02010600030101010101" pitchFamily="2" charset="-122"/>
                <a:ea typeface="宋体" panose="02010600030101010101" pitchFamily="2" charset="-122"/>
              </a:rPr>
              <a:t>UPS</a:t>
            </a:r>
            <a:r>
              <a:rPr lang="zh-CN" altLang="en-US" sz="4800" b="1" dirty="0">
                <a:latin typeface="宋体" panose="02010600030101010101" pitchFamily="2" charset="-122"/>
                <a:ea typeface="宋体" panose="02010600030101010101" pitchFamily="2" charset="-122"/>
              </a:rPr>
              <a:t>常识</a:t>
            </a:r>
            <a:endParaRPr lang="zh-CN" altLang="en-US" sz="4800" b="1" dirty="0">
              <a:latin typeface="宋体" panose="02010600030101010101" pitchFamily="2" charset="-122"/>
              <a:ea typeface="宋体" panose="02010600030101010101" pitchFamily="2" charset="-122"/>
            </a:endParaRPr>
          </a:p>
          <a:p>
            <a:pPr marL="342900" indent="-342900" algn="ctr" eaLnBrk="0" hangingPunct="0">
              <a:lnSpc>
                <a:spcPct val="80000"/>
              </a:lnSpc>
              <a:spcBef>
                <a:spcPct val="50000"/>
              </a:spcBef>
              <a:buSzPct val="115000"/>
              <a:buFont typeface="Wingdings" panose="05000000000000000000" pitchFamily="2" charset="2"/>
              <a:buChar char="F"/>
            </a:pPr>
            <a:r>
              <a:rPr lang="zh-CN" altLang="en-US" sz="3200" b="1" dirty="0">
                <a:solidFill>
                  <a:srgbClr val="33339A"/>
                </a:solidFill>
                <a:latin typeface="宋体" panose="02010600030101010101" pitchFamily="2" charset="-122"/>
                <a:ea typeface="宋体" panose="02010600030101010101" pitchFamily="2" charset="-122"/>
              </a:rPr>
              <a:t> </a:t>
            </a:r>
            <a:r>
              <a:rPr lang="en-US" altLang="zh-CN" sz="3200" b="1" dirty="0">
                <a:solidFill>
                  <a:srgbClr val="33339A"/>
                </a:solidFill>
                <a:latin typeface="宋体" panose="02010600030101010101" pitchFamily="2" charset="-122"/>
                <a:ea typeface="宋体" panose="02010600030101010101" pitchFamily="2" charset="-122"/>
              </a:rPr>
              <a:t>UPS</a:t>
            </a:r>
            <a:r>
              <a:rPr lang="zh-CN" altLang="en-US" sz="3200" b="1" dirty="0">
                <a:solidFill>
                  <a:srgbClr val="33339A"/>
                </a:solidFill>
                <a:latin typeface="宋体" panose="02010600030101010101" pitchFamily="2" charset="-122"/>
                <a:ea typeface="宋体" panose="02010600030101010101" pitchFamily="2" charset="-122"/>
              </a:rPr>
              <a:t>主要技术指标</a:t>
            </a:r>
            <a:endParaRPr lang="zh-CN" altLang="en-US" sz="3200" b="1" dirty="0">
              <a:solidFill>
                <a:srgbClr val="33339A"/>
              </a:solidFill>
              <a:latin typeface="宋体" panose="02010600030101010101" pitchFamily="2" charset="-122"/>
              <a:ea typeface="宋体" panose="02010600030101010101" pitchFamily="2" charset="-122"/>
            </a:endParaRPr>
          </a:p>
        </p:txBody>
      </p:sp>
      <p:sp>
        <p:nvSpPr>
          <p:cNvPr id="23554" name="Rectangle 4"/>
          <p:cNvSpPr/>
          <p:nvPr/>
        </p:nvSpPr>
        <p:spPr>
          <a:xfrm>
            <a:off x="5364163" y="2708275"/>
            <a:ext cx="914400" cy="914400"/>
          </a:xfrm>
          <a:prstGeom prst="rect">
            <a:avLst/>
          </a:prstGeom>
          <a:noFill/>
          <a:ln w="9525">
            <a:noFill/>
          </a:ln>
        </p:spPr>
        <p:txBody>
          <a:bodyPr wrap="none" anchor="ctr" anchorCtr="0"/>
          <a:p>
            <a:pPr eaLnBrk="0" hangingPunct="0"/>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4577" name="Rectangle 3"/>
          <p:cNvSpPr>
            <a:spLocks noGrp="1"/>
          </p:cNvSpPr>
          <p:nvPr>
            <p:ph type="body" sz="half" idx="4294967295"/>
          </p:nvPr>
        </p:nvSpPr>
        <p:spPr>
          <a:xfrm>
            <a:off x="971550" y="981075"/>
            <a:ext cx="7158038" cy="5041900"/>
          </a:xfrm>
        </p:spPr>
        <p:txBody>
          <a:bodyPr wrap="square" lIns="91440" tIns="45720" rIns="91440" bIns="45720" anchor="t" anchorCtr="0"/>
          <a:lstStyle>
            <a:lvl1pPr lvl="0">
              <a:buClrTx/>
              <a:buSzTx/>
              <a:buFont typeface="Verdana" panose="020B0604030504040204" pitchFamily="34" charset="0"/>
              <a:defRPr sz="2800"/>
            </a:lvl1pPr>
            <a:lvl2pPr lvl="1">
              <a:buClrTx/>
              <a:buSzTx/>
              <a:buFont typeface="Verdana" panose="020B0604030504040204" pitchFamily="34" charset="0"/>
              <a:defRPr sz="2400"/>
            </a:lvl2pPr>
            <a:lvl3pPr lvl="2">
              <a:buClrTx/>
              <a:buSzTx/>
              <a:buFont typeface="Verdana" panose="020B0604030504040204" pitchFamily="34" charset="0"/>
              <a:defRPr sz="2000"/>
            </a:lvl3pPr>
            <a:lvl4pPr lvl="3">
              <a:buClrTx/>
              <a:buSzTx/>
              <a:buFont typeface="Verdana" panose="020B0604030504040204" pitchFamily="34" charset="0"/>
              <a:defRPr sz="1800"/>
            </a:lvl4pPr>
            <a:lvl5pPr lvl="4">
              <a:buClrTx/>
              <a:buSzTx/>
              <a:buFont typeface="Verdana" panose="020B0604030504040204" pitchFamily="34" charset="0"/>
              <a:defRPr sz="1800"/>
            </a:lvl5pPr>
          </a:lstStyle>
          <a:p>
            <a:pPr lvl="0" indent="-354330" eaLnBrk="1" hangingPunct="1">
              <a:lnSpc>
                <a:spcPct val="90000"/>
              </a:lnSpc>
              <a:buClrTx/>
              <a:buSzTx/>
            </a:pPr>
            <a:r>
              <a:rPr lang="zh-CN" altLang="en-US" sz="2400" b="1" dirty="0">
                <a:latin typeface="微软雅黑" panose="020B0503020204020204" charset="-122"/>
                <a:ea typeface="微软雅黑" panose="020B0503020204020204" charset="-122"/>
              </a:rPr>
              <a:t>有功功率</a:t>
            </a:r>
            <a:r>
              <a:rPr lang="en-US" altLang="zh-CN" sz="2400" b="1" dirty="0">
                <a:latin typeface="微软雅黑" panose="020B0503020204020204" charset="-122"/>
                <a:ea typeface="微软雅黑" panose="020B0503020204020204" charset="-122"/>
              </a:rPr>
              <a:t>:	</a:t>
            </a:r>
            <a:r>
              <a:rPr lang="zh-CN" altLang="en-US" sz="2400" dirty="0">
                <a:latin typeface="微软雅黑" panose="020B0503020204020204" charset="-122"/>
                <a:ea typeface="微软雅黑" panose="020B0503020204020204" charset="-122"/>
              </a:rPr>
              <a:t>直接被负载消耗而变成热量的功率</a:t>
            </a:r>
            <a:endParaRPr lang="zh-CN" altLang="en-US" sz="2400" dirty="0">
              <a:latin typeface="微软雅黑" panose="020B0503020204020204" charset="-122"/>
              <a:ea typeface="微软雅黑" panose="020B0503020204020204" charset="-122"/>
            </a:endParaRPr>
          </a:p>
          <a:p>
            <a:pPr lvl="0" indent="-354330" eaLnBrk="1" hangingPunct="1">
              <a:lnSpc>
                <a:spcPct val="90000"/>
              </a:lnSpc>
              <a:buClrTx/>
              <a:buSzTx/>
              <a:buNone/>
            </a:pPr>
            <a:r>
              <a:rPr lang="zh-CN" altLang="en-US" sz="2400" b="1" i="1" dirty="0">
                <a:latin typeface="微软雅黑" panose="020B0503020204020204" charset="-122"/>
                <a:ea typeface="微软雅黑" panose="020B0503020204020204" charset="-122"/>
              </a:rPr>
              <a:t>			</a:t>
            </a:r>
            <a:r>
              <a:rPr lang="en-US" altLang="zh-CN" sz="2400" i="1" dirty="0">
                <a:latin typeface="微软雅黑" panose="020B0503020204020204" charset="-122"/>
                <a:ea typeface="微软雅黑" panose="020B0503020204020204" charset="-122"/>
              </a:rPr>
              <a:t>P</a:t>
            </a:r>
            <a:r>
              <a:rPr lang="en-US" altLang="zh-CN" sz="2400" dirty="0">
                <a:latin typeface="微软雅黑" panose="020B0503020204020204" charset="-122"/>
                <a:ea typeface="微软雅黑" panose="020B0503020204020204" charset="-122"/>
              </a:rPr>
              <a:t> = </a:t>
            </a:r>
            <a:r>
              <a:rPr lang="en-US" altLang="zh-CN" sz="2400" i="1" dirty="0">
                <a:latin typeface="微软雅黑" panose="020B0503020204020204" charset="-122"/>
                <a:ea typeface="微软雅黑" panose="020B0503020204020204" charset="-122"/>
              </a:rPr>
              <a:t>S</a:t>
            </a:r>
            <a:r>
              <a:rPr lang="en-US" altLang="zh-CN" sz="2400" dirty="0">
                <a:latin typeface="微软雅黑" panose="020B0503020204020204" charset="-122"/>
                <a:ea typeface="微软雅黑" panose="020B0503020204020204" charset="-122"/>
              </a:rPr>
              <a:t> </a:t>
            </a:r>
            <a:r>
              <a:rPr lang="en-US" altLang="zh-CN" sz="2400" dirty="0">
                <a:latin typeface="微软雅黑" panose="020B0503020204020204" charset="-122"/>
                <a:ea typeface="微软雅黑" panose="020B0503020204020204" charset="-122"/>
                <a:sym typeface="Symbol" panose="05050102010706020507" pitchFamily="18" charset="2"/>
              </a:rPr>
              <a:t></a:t>
            </a:r>
            <a:r>
              <a:rPr lang="zh-CN" altLang="en-US" sz="2400" dirty="0">
                <a:latin typeface="微软雅黑" panose="020B0503020204020204" charset="-122"/>
                <a:ea typeface="微软雅黑" panose="020B0503020204020204" charset="-122"/>
                <a:sym typeface="Symbol" panose="05050102010706020507" pitchFamily="18" charset="2"/>
              </a:rPr>
              <a:t>功率因数</a:t>
            </a:r>
            <a:r>
              <a:rPr lang="en-US" altLang="zh-CN" sz="2400" i="1" dirty="0">
                <a:latin typeface="微软雅黑" panose="020B0503020204020204" charset="-122"/>
                <a:ea typeface="微软雅黑" panose="020B0503020204020204" charset="-122"/>
                <a:sym typeface="Symbol" panose="05050102010706020507" pitchFamily="18" charset="2"/>
              </a:rPr>
              <a:t>F</a:t>
            </a:r>
            <a:r>
              <a:rPr lang="en-US" altLang="zh-CN" sz="2400" dirty="0">
                <a:latin typeface="微软雅黑" panose="020B0503020204020204" charset="-122"/>
                <a:ea typeface="微软雅黑" panose="020B0503020204020204" charset="-122"/>
                <a:sym typeface="Symbol" panose="05050102010706020507" pitchFamily="18" charset="2"/>
              </a:rPr>
              <a:t> </a:t>
            </a:r>
            <a:r>
              <a:rPr lang="en-US" altLang="zh-CN" sz="2400" dirty="0">
                <a:latin typeface="微软雅黑" panose="020B0503020204020204" charset="-122"/>
                <a:ea typeface="微软雅黑" panose="020B0503020204020204" charset="-122"/>
              </a:rPr>
              <a:t>=W </a:t>
            </a:r>
            <a:r>
              <a:rPr lang="zh-CN" altLang="en-US" sz="2400" dirty="0">
                <a:latin typeface="微软雅黑" panose="020B0503020204020204" charset="-122"/>
                <a:ea typeface="微软雅黑" panose="020B0503020204020204" charset="-122"/>
              </a:rPr>
              <a:t>瓦特</a:t>
            </a:r>
            <a:endParaRPr lang="zh-CN" altLang="en-US" sz="2400" dirty="0">
              <a:latin typeface="微软雅黑" panose="020B0503020204020204" charset="-122"/>
              <a:ea typeface="微软雅黑" panose="020B0503020204020204" charset="-122"/>
            </a:endParaRPr>
          </a:p>
          <a:p>
            <a:pPr lvl="0" indent="-354330" eaLnBrk="1" hangingPunct="1">
              <a:lnSpc>
                <a:spcPct val="90000"/>
              </a:lnSpc>
              <a:buClrTx/>
              <a:buSzTx/>
            </a:pPr>
            <a:endParaRPr lang="zh-CN" altLang="en-US" sz="2400" b="1" dirty="0">
              <a:latin typeface="微软雅黑" panose="020B0503020204020204" charset="-122"/>
              <a:ea typeface="微软雅黑" panose="020B0503020204020204" charset="-122"/>
            </a:endParaRPr>
          </a:p>
          <a:p>
            <a:pPr lvl="0" indent="-354330" eaLnBrk="1" hangingPunct="1">
              <a:lnSpc>
                <a:spcPct val="90000"/>
              </a:lnSpc>
              <a:buClrTx/>
              <a:buSzTx/>
            </a:pPr>
            <a:r>
              <a:rPr lang="zh-CN" altLang="en-US" sz="2400" b="1" dirty="0">
                <a:latin typeface="微软雅黑" panose="020B0503020204020204" charset="-122"/>
                <a:ea typeface="微软雅黑" panose="020B0503020204020204" charset="-122"/>
              </a:rPr>
              <a:t>无功功率</a:t>
            </a:r>
            <a:r>
              <a:rPr lang="en-US" altLang="zh-CN" sz="2400" b="1" dirty="0">
                <a:latin typeface="微软雅黑" panose="020B0503020204020204" charset="-122"/>
                <a:ea typeface="微软雅黑" panose="020B0503020204020204" charset="-122"/>
              </a:rPr>
              <a:t>:</a:t>
            </a:r>
            <a:r>
              <a:rPr lang="en-US" altLang="zh-CN" sz="2400" dirty="0">
                <a:latin typeface="微软雅黑" panose="020B0503020204020204" charset="-122"/>
                <a:ea typeface="微软雅黑" panose="020B0503020204020204" charset="-122"/>
              </a:rPr>
              <a:t> 	</a:t>
            </a:r>
            <a:r>
              <a:rPr lang="zh-CN" altLang="en-US" sz="2400" dirty="0">
                <a:latin typeface="微软雅黑" panose="020B0503020204020204" charset="-122"/>
                <a:ea typeface="微软雅黑" panose="020B0503020204020204" charset="-122"/>
              </a:rPr>
              <a:t>被储能器件吸收并存储在里面而     不被消耗的功率乏</a:t>
            </a:r>
            <a:endParaRPr lang="zh-CN" altLang="en-US" sz="2400" dirty="0">
              <a:latin typeface="微软雅黑" panose="020B0503020204020204" charset="-122"/>
              <a:ea typeface="微软雅黑" panose="020B0503020204020204" charset="-122"/>
            </a:endParaRPr>
          </a:p>
          <a:p>
            <a:pPr lvl="0" indent="-354330" eaLnBrk="1" hangingPunct="1">
              <a:lnSpc>
                <a:spcPct val="90000"/>
              </a:lnSpc>
              <a:buClrTx/>
              <a:buSzTx/>
            </a:pPr>
            <a:endParaRPr lang="zh-CN" altLang="en-US" sz="2400" dirty="0">
              <a:latin typeface="微软雅黑" panose="020B0503020204020204" charset="-122"/>
              <a:ea typeface="微软雅黑" panose="020B0503020204020204" charset="-122"/>
            </a:endParaRPr>
          </a:p>
          <a:p>
            <a:pPr lvl="0" indent="-354330" eaLnBrk="1" hangingPunct="1">
              <a:lnSpc>
                <a:spcPct val="90000"/>
              </a:lnSpc>
              <a:buClrTx/>
              <a:buSzTx/>
              <a:buNone/>
            </a:pPr>
            <a:r>
              <a:rPr lang="zh-CN" altLang="en-US" sz="2400" dirty="0">
                <a:latin typeface="微软雅黑" panose="020B0503020204020204" charset="-122"/>
                <a:ea typeface="微软雅黑" panose="020B0503020204020204" charset="-122"/>
              </a:rPr>
              <a:t>			无功功率可以转变成有功功率</a:t>
            </a:r>
            <a:endParaRPr lang="zh-CN" altLang="en-US" sz="2400" dirty="0">
              <a:latin typeface="微软雅黑" panose="020B0503020204020204" charset="-122"/>
              <a:ea typeface="微软雅黑" panose="020B0503020204020204" charset="-122"/>
            </a:endParaRPr>
          </a:p>
          <a:p>
            <a:pPr lvl="0" indent="-354330" eaLnBrk="1" hangingPunct="1">
              <a:lnSpc>
                <a:spcPct val="90000"/>
              </a:lnSpc>
              <a:buClrTx/>
              <a:buSzTx/>
            </a:pPr>
            <a:endParaRPr lang="zh-CN" altLang="en-US" sz="2400" b="1" dirty="0">
              <a:latin typeface="微软雅黑" panose="020B0503020204020204" charset="-122"/>
              <a:ea typeface="微软雅黑" panose="020B0503020204020204" charset="-122"/>
            </a:endParaRPr>
          </a:p>
          <a:p>
            <a:pPr lvl="0" indent="-354330" eaLnBrk="1" hangingPunct="1">
              <a:lnSpc>
                <a:spcPct val="90000"/>
              </a:lnSpc>
              <a:buClrTx/>
              <a:buSzTx/>
            </a:pPr>
            <a:r>
              <a:rPr lang="zh-CN" altLang="en-US" sz="2400" b="1" dirty="0">
                <a:solidFill>
                  <a:srgbClr val="CC3399"/>
                </a:solidFill>
                <a:latin typeface="微软雅黑" panose="020B0503020204020204" charset="-122"/>
                <a:ea typeface="微软雅黑" panose="020B0503020204020204" charset="-122"/>
              </a:rPr>
              <a:t>视在功率</a:t>
            </a:r>
            <a:r>
              <a:rPr lang="en-US" altLang="zh-CN" sz="2400" b="1" dirty="0">
                <a:latin typeface="微软雅黑" panose="020B0503020204020204" charset="-122"/>
                <a:ea typeface="微软雅黑" panose="020B0503020204020204" charset="-122"/>
              </a:rPr>
              <a:t>:</a:t>
            </a:r>
            <a:r>
              <a:rPr lang="en-US" altLang="zh-CN" sz="2400" dirty="0">
                <a:latin typeface="微软雅黑" panose="020B0503020204020204" charset="-122"/>
                <a:ea typeface="微软雅黑" panose="020B0503020204020204" charset="-122"/>
              </a:rPr>
              <a:t>	</a:t>
            </a:r>
            <a:r>
              <a:rPr lang="en-US" altLang="zh-CN" sz="2400" i="1" dirty="0">
                <a:latin typeface="微软雅黑" panose="020B0503020204020204" charset="-122"/>
                <a:ea typeface="微软雅黑" panose="020B0503020204020204" charset="-122"/>
              </a:rPr>
              <a:t>S</a:t>
            </a:r>
            <a:r>
              <a:rPr lang="en-US" altLang="zh-CN" sz="2400" dirty="0">
                <a:latin typeface="微软雅黑" panose="020B0503020204020204" charset="-122"/>
                <a:ea typeface="微软雅黑" panose="020B0503020204020204" charset="-122"/>
              </a:rPr>
              <a:t> =</a:t>
            </a:r>
            <a:r>
              <a:rPr lang="zh-CN" altLang="en-US" sz="2400" dirty="0">
                <a:latin typeface="微软雅黑" panose="020B0503020204020204" charset="-122"/>
                <a:ea typeface="微软雅黑" panose="020B0503020204020204" charset="-122"/>
              </a:rPr>
              <a:t>电压</a:t>
            </a:r>
            <a:r>
              <a:rPr lang="en-US" altLang="zh-CN" sz="2400" dirty="0">
                <a:latin typeface="微软雅黑" panose="020B0503020204020204" charset="-122"/>
                <a:ea typeface="微软雅黑" panose="020B0503020204020204" charset="-122"/>
              </a:rPr>
              <a:t>V</a:t>
            </a:r>
            <a:r>
              <a:rPr lang="en-US" altLang="zh-CN" sz="2400" dirty="0">
                <a:latin typeface="微软雅黑" panose="020B0503020204020204" charset="-122"/>
                <a:ea typeface="微软雅黑" panose="020B0503020204020204" charset="-122"/>
                <a:sym typeface="Symbol" panose="05050102010706020507" pitchFamily="18" charset="2"/>
              </a:rPr>
              <a:t></a:t>
            </a:r>
            <a:r>
              <a:rPr lang="zh-CN" altLang="en-US" sz="2400" dirty="0">
                <a:latin typeface="微软雅黑" panose="020B0503020204020204" charset="-122"/>
                <a:ea typeface="微软雅黑" panose="020B0503020204020204" charset="-122"/>
                <a:sym typeface="Symbol" panose="05050102010706020507" pitchFamily="18" charset="2"/>
              </a:rPr>
              <a:t>电流</a:t>
            </a:r>
            <a:r>
              <a:rPr lang="en-US" altLang="zh-CN" sz="2400" dirty="0">
                <a:latin typeface="微软雅黑" panose="020B0503020204020204" charset="-122"/>
                <a:ea typeface="微软雅黑" panose="020B0503020204020204" charset="-122"/>
                <a:sym typeface="Symbol" panose="05050102010706020507" pitchFamily="18" charset="2"/>
              </a:rPr>
              <a:t>A </a:t>
            </a:r>
            <a:r>
              <a:rPr lang="en-US" altLang="zh-CN" sz="2400" dirty="0">
                <a:latin typeface="微软雅黑" panose="020B0503020204020204" charset="-122"/>
                <a:ea typeface="微软雅黑" panose="020B0503020204020204" charset="-122"/>
              </a:rPr>
              <a:t>=VA </a:t>
            </a:r>
            <a:r>
              <a:rPr lang="zh-CN" altLang="en-US" sz="2400" dirty="0">
                <a:latin typeface="微软雅黑" panose="020B0503020204020204" charset="-122"/>
                <a:ea typeface="微软雅黑" panose="020B0503020204020204" charset="-122"/>
              </a:rPr>
              <a:t>伏安</a:t>
            </a:r>
            <a:endParaRPr lang="zh-CN" altLang="en-US" sz="2400" dirty="0">
              <a:latin typeface="微软雅黑" panose="020B0503020204020204" charset="-122"/>
              <a:ea typeface="微软雅黑" panose="020B0503020204020204" charset="-122"/>
            </a:endParaRPr>
          </a:p>
          <a:p>
            <a:pPr lvl="0" indent="-354330" eaLnBrk="1" hangingPunct="1">
              <a:lnSpc>
                <a:spcPct val="90000"/>
              </a:lnSpc>
              <a:buClrTx/>
              <a:buSzTx/>
            </a:pPr>
            <a:endParaRPr lang="zh-CN" altLang="en-US" sz="2400" dirty="0">
              <a:latin typeface="微软雅黑" panose="020B0503020204020204" charset="-122"/>
              <a:ea typeface="微软雅黑" panose="020B0503020204020204" charset="-122"/>
            </a:endParaRPr>
          </a:p>
          <a:p>
            <a:pPr lvl="0" indent="-354330" eaLnBrk="1" hangingPunct="1">
              <a:lnSpc>
                <a:spcPct val="90000"/>
              </a:lnSpc>
              <a:buClrTx/>
              <a:buSzTx/>
            </a:pPr>
            <a:r>
              <a:rPr lang="zh-CN" altLang="en-US" sz="2400" dirty="0">
                <a:latin typeface="微软雅黑" panose="020B0503020204020204" charset="-122"/>
                <a:ea typeface="微软雅黑" panose="020B0503020204020204" charset="-122"/>
              </a:rPr>
              <a:t>无功功率和有功功率都是</a:t>
            </a:r>
            <a:endParaRPr lang="zh-CN" altLang="en-US" sz="2400" dirty="0">
              <a:latin typeface="微软雅黑" panose="020B0503020204020204" charset="-122"/>
              <a:ea typeface="微软雅黑" panose="020B0503020204020204" charset="-122"/>
            </a:endParaRPr>
          </a:p>
          <a:p>
            <a:pPr lvl="0" indent="-354330" eaLnBrk="1" hangingPunct="1">
              <a:lnSpc>
                <a:spcPct val="90000"/>
              </a:lnSpc>
              <a:buClrTx/>
              <a:buSzTx/>
              <a:buNone/>
            </a:pPr>
            <a:r>
              <a:rPr lang="zh-CN" altLang="en-US" sz="2400" dirty="0">
                <a:latin typeface="微软雅黑" panose="020B0503020204020204" charset="-122"/>
                <a:ea typeface="微软雅黑" panose="020B0503020204020204" charset="-122"/>
              </a:rPr>
              <a:t>	组成视在功率的一部分</a:t>
            </a:r>
            <a:endParaRPr lang="zh-CN" altLang="en-US" sz="2400" dirty="0">
              <a:latin typeface="微软雅黑" panose="020B0503020204020204" charset="-122"/>
              <a:ea typeface="微软雅黑" panose="020B0503020204020204" charset="-122"/>
            </a:endParaRPr>
          </a:p>
          <a:p>
            <a:pPr lvl="0" indent="-354330" eaLnBrk="1" hangingPunct="1">
              <a:lnSpc>
                <a:spcPct val="90000"/>
              </a:lnSpc>
              <a:buClrTx/>
              <a:buSzTx/>
            </a:pPr>
            <a:endParaRPr lang="zh-CN" altLang="en-US" sz="2400" dirty="0">
              <a:latin typeface="微软雅黑" panose="020B0503020204020204" charset="-122"/>
              <a:ea typeface="微软雅黑" panose="020B0503020204020204" charset="-122"/>
            </a:endParaRPr>
          </a:p>
          <a:p>
            <a:pPr lvl="0" indent="-354330" eaLnBrk="1" hangingPunct="1">
              <a:lnSpc>
                <a:spcPct val="90000"/>
              </a:lnSpc>
              <a:buClrTx/>
              <a:buSzTx/>
            </a:pPr>
            <a:endParaRPr lang="en-US" altLang="zh-CN" sz="2400" dirty="0">
              <a:latin typeface="微软雅黑" panose="020B0503020204020204" charset="-122"/>
              <a:ea typeface="微软雅黑" panose="020B0503020204020204" charset="-122"/>
            </a:endParaRPr>
          </a:p>
        </p:txBody>
      </p:sp>
      <p:graphicFrame>
        <p:nvGraphicFramePr>
          <p:cNvPr id="24578" name="内容占位符 33794"/>
          <p:cNvGraphicFramePr>
            <a:graphicFrameLocks noGrp="1" noChangeAspect="1"/>
          </p:cNvGraphicFramePr>
          <p:nvPr>
            <p:ph sz="half" idx="4294967295"/>
          </p:nvPr>
        </p:nvGraphicFramePr>
        <p:xfrm>
          <a:off x="3810000" y="2565400"/>
          <a:ext cx="2868613" cy="623888"/>
        </p:xfrm>
        <a:graphic>
          <a:graphicData uri="http://schemas.openxmlformats.org/presentationml/2006/ole">
            <mc:AlternateContent xmlns:mc="http://schemas.openxmlformats.org/markup-compatibility/2006">
              <mc:Choice xmlns:v="urn:schemas-microsoft-com:vml" Requires="v">
                <p:oleObj spid="_x0000_s3079" name="" r:id="rId1" imgW="1185545" imgH="257810" progId="Equation.3">
                  <p:embed/>
                </p:oleObj>
              </mc:Choice>
              <mc:Fallback>
                <p:oleObj name="" r:id="rId1" imgW="1185545" imgH="257810" progId="Equation.3">
                  <p:embed/>
                  <p:pic>
                    <p:nvPicPr>
                      <p:cNvPr id="0" name="图片 3078"/>
                      <p:cNvPicPr/>
                      <p:nvPr/>
                    </p:nvPicPr>
                    <p:blipFill>
                      <a:blip r:embed="rId2"/>
                      <a:stretch>
                        <a:fillRect/>
                      </a:stretch>
                    </p:blipFill>
                    <p:spPr>
                      <a:xfrm>
                        <a:off x="3810000" y="2565400"/>
                        <a:ext cx="2868613" cy="623888"/>
                      </a:xfrm>
                      <a:prstGeom prst="rect">
                        <a:avLst/>
                      </a:prstGeom>
                      <a:noFill/>
                      <a:ln w="38100">
                        <a:miter/>
                      </a:ln>
                    </p:spPr>
                  </p:pic>
                </p:oleObj>
              </mc:Fallback>
            </mc:AlternateContent>
          </a:graphicData>
        </a:graphic>
      </p:graphicFrame>
      <p:grpSp>
        <p:nvGrpSpPr>
          <p:cNvPr id="24579" name="Group 5"/>
          <p:cNvGrpSpPr/>
          <p:nvPr/>
        </p:nvGrpSpPr>
        <p:grpSpPr>
          <a:xfrm>
            <a:off x="6011863" y="4149725"/>
            <a:ext cx="2133600" cy="1981200"/>
            <a:chOff x="0" y="0"/>
            <a:chExt cx="1344" cy="1248"/>
          </a:xfrm>
        </p:grpSpPr>
        <p:grpSp>
          <p:nvGrpSpPr>
            <p:cNvPr id="24580" name="Group 6"/>
            <p:cNvGrpSpPr/>
            <p:nvPr/>
          </p:nvGrpSpPr>
          <p:grpSpPr>
            <a:xfrm>
              <a:off x="96" y="96"/>
              <a:ext cx="1152" cy="1104"/>
              <a:chOff x="0" y="0"/>
              <a:chExt cx="1152" cy="1104"/>
            </a:xfrm>
          </p:grpSpPr>
          <p:sp>
            <p:nvSpPr>
              <p:cNvPr id="24581" name="Line 7"/>
              <p:cNvSpPr>
                <a:spLocks noChangeShapeType="1"/>
              </p:cNvSpPr>
              <p:nvPr/>
            </p:nvSpPr>
            <p:spPr bwMode="auto">
              <a:xfrm flipH="1">
                <a:off x="0" y="0"/>
                <a:ext cx="1152" cy="1008"/>
              </a:xfrm>
              <a:prstGeom prst="line">
                <a:avLst/>
              </a:prstGeom>
              <a:noFill/>
              <a:ln w="25400">
                <a:solidFill>
                  <a:srgbClr val="800080"/>
                </a:solidFill>
                <a:round/>
                <a:headEnd type="triangle" w="sm" len="lg"/>
              </a:ln>
              <a:effectLst>
                <a:outerShdw dist="107763" dir="2700000" algn="ctr" rotWithShape="0">
                  <a:schemeClr val="bg2">
                    <a:alpha val="50000"/>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4582" name="Line 8"/>
              <p:cNvSpPr>
                <a:spLocks noChangeShapeType="1"/>
              </p:cNvSpPr>
              <p:nvPr/>
            </p:nvSpPr>
            <p:spPr bwMode="auto">
              <a:xfrm>
                <a:off x="0" y="1008"/>
                <a:ext cx="1152" cy="0"/>
              </a:xfrm>
              <a:prstGeom prst="line">
                <a:avLst/>
              </a:prstGeom>
              <a:noFill/>
              <a:ln w="25400">
                <a:solidFill>
                  <a:srgbClr val="FF0000"/>
                </a:solidFill>
                <a:round/>
                <a:tailEnd type="triangle" w="sm" len="lg"/>
              </a:ln>
              <a:effectLst>
                <a:outerShdw dist="107763" dir="2700000" algn="ctr" rotWithShape="0">
                  <a:schemeClr val="bg2">
                    <a:alpha val="50000"/>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4583" name="Line 9"/>
              <p:cNvSpPr>
                <a:spLocks noChangeShapeType="1"/>
              </p:cNvSpPr>
              <p:nvPr/>
            </p:nvSpPr>
            <p:spPr bwMode="auto">
              <a:xfrm>
                <a:off x="1152" y="0"/>
                <a:ext cx="0" cy="1008"/>
              </a:xfrm>
              <a:prstGeom prst="line">
                <a:avLst/>
              </a:prstGeom>
              <a:noFill/>
              <a:ln w="28575">
                <a:solidFill>
                  <a:srgbClr val="008080"/>
                </a:solidFill>
                <a:round/>
                <a:headEnd type="triangle" w="sm" len="lg"/>
              </a:ln>
              <a:effectLst>
                <a:outerShdw dist="107763" dir="2700000" algn="ctr" rotWithShape="0">
                  <a:schemeClr val="bg2">
                    <a:alpha val="50000"/>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4584" name="Line 10"/>
              <p:cNvSpPr>
                <a:spLocks noChangeShapeType="1"/>
              </p:cNvSpPr>
              <p:nvPr/>
            </p:nvSpPr>
            <p:spPr bwMode="auto">
              <a:xfrm>
                <a:off x="1008" y="864"/>
                <a:ext cx="144" cy="0"/>
              </a:xfrm>
              <a:prstGeom prst="line">
                <a:avLst/>
              </a:prstGeom>
              <a:noFill/>
              <a:ln w="9525">
                <a:solidFill>
                  <a:schemeClr val="tx1"/>
                </a:solidFill>
                <a:round/>
              </a:ln>
              <a:effectLst>
                <a:outerShdw dist="107763" dir="2700000" algn="ctr" rotWithShape="0">
                  <a:schemeClr val="bg2">
                    <a:alpha val="50000"/>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4585" name="Line 11"/>
              <p:cNvSpPr>
                <a:spLocks noChangeShapeType="1"/>
              </p:cNvSpPr>
              <p:nvPr/>
            </p:nvSpPr>
            <p:spPr bwMode="auto">
              <a:xfrm>
                <a:off x="1008" y="864"/>
                <a:ext cx="0" cy="144"/>
              </a:xfrm>
              <a:prstGeom prst="line">
                <a:avLst/>
              </a:prstGeom>
              <a:noFill/>
              <a:ln w="9525">
                <a:solidFill>
                  <a:schemeClr val="tx1"/>
                </a:solidFill>
                <a:round/>
              </a:ln>
              <a:effectLst>
                <a:outerShdw dist="107763" dir="2700000" algn="ctr" rotWithShape="0">
                  <a:schemeClr val="bg2">
                    <a:alpha val="50000"/>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4586" name="Arc 12"/>
              <p:cNvSpPr>
                <a:spLocks noChangeArrowheads="1"/>
              </p:cNvSpPr>
              <p:nvPr/>
            </p:nvSpPr>
            <p:spPr bwMode="auto">
              <a:xfrm>
                <a:off x="166" y="864"/>
                <a:ext cx="144" cy="144"/>
              </a:xfrm>
              <a:custGeom>
                <a:avLst/>
                <a:gdLst/>
                <a:ahLst/>
                <a:cxnLst>
                  <a:cxn ang="0">
                    <a:pos x="-1" y="0"/>
                  </a:cxn>
                  <a:cxn ang="0">
                    <a:pos x="21600" y="21600"/>
                  </a:cxn>
                  <a:cxn ang="0">
                    <a:pos x="-1" y="0"/>
                  </a:cxn>
                  <a:cxn ang="0">
                    <a:pos x="21600" y="21600"/>
                  </a:cxn>
                  <a:cxn ang="0">
                    <a:pos x="0" y="21600"/>
                  </a:cxn>
                  <a:cxn ang="0">
                    <a:pos x="-1" y="0"/>
                  </a:cxn>
                </a:cxnLst>
                <a:rect l="0" t="0" r="r" b="b"/>
                <a:pathLst>
                  <a:path w="21600" h="21600" fill="none">
                    <a:moveTo>
                      <a:pt x="-1" y="0"/>
                    </a:moveTo>
                    <a:cubicBezTo>
                      <a:pt x="11929" y="0"/>
                      <a:pt x="21600" y="9670"/>
                      <a:pt x="21600" y="21600"/>
                    </a:cubicBezTo>
                  </a:path>
                  <a:path w="21600" h="21600" stroke="0">
                    <a:moveTo>
                      <a:pt x="-1" y="0"/>
                    </a:moveTo>
                    <a:cubicBezTo>
                      <a:pt x="11929" y="0"/>
                      <a:pt x="21600" y="9670"/>
                      <a:pt x="21600" y="21600"/>
                    </a:cubicBezTo>
                    <a:lnTo>
                      <a:pt x="0" y="21600"/>
                    </a:lnTo>
                    <a:lnTo>
                      <a:pt x="-1" y="0"/>
                    </a:lnTo>
                    <a:close/>
                  </a:path>
                </a:pathLst>
              </a:custGeom>
              <a:noFill/>
              <a:ln w="9525">
                <a:solidFill>
                  <a:schemeClr val="tx1"/>
                </a:solidFill>
                <a:round/>
              </a:ln>
              <a:effectLst>
                <a:outerShdw dist="107763" dir="2700000" algn="ctr" rotWithShape="0">
                  <a:schemeClr val="bg2">
                    <a:alpha val="50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3804" name="Rectangle 13"/>
              <p:cNvSpPr/>
              <p:nvPr/>
            </p:nvSpPr>
            <p:spPr>
              <a:xfrm>
                <a:off x="0" y="768"/>
                <a:ext cx="336" cy="336"/>
              </a:xfrm>
              <a:prstGeom prst="rect">
                <a:avLst/>
              </a:prstGeom>
              <a:noFill/>
              <a:ln w="9525">
                <a:noFill/>
                <a:miter/>
              </a:ln>
              <a:effectLst>
                <a:outerShdw dist="107763" dir="2699999"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x-none" sz="1600" b="1" i="1" u="none" strike="noStrike" kern="1200" cap="none" spc="0" normalizeH="0" baseline="0" noProof="1">
                    <a:ln>
                      <a:noFill/>
                    </a:ln>
                    <a:solidFill>
                      <a:schemeClr val="tx1"/>
                    </a:solidFill>
                    <a:effectLst>
                      <a:outerShdw blurRad="38100" dist="38100" dir="2700000">
                        <a:srgbClr val="FFFFFF"/>
                      </a:outerShdw>
                    </a:effectLst>
                    <a:uLnTx/>
                    <a:uFillTx/>
                    <a:latin typeface="Tahoma" panose="020B0604030504040204" pitchFamily="34" charset="0"/>
                    <a:ea typeface="宋体" panose="02010600030101010101" pitchFamily="2" charset="-122"/>
                    <a:cs typeface="+mn-ea"/>
                    <a:sym typeface="Symbol" panose="05050102010706020507" pitchFamily="18" charset="2"/>
                  </a:rPr>
                  <a:t></a:t>
                </a:r>
                <a:endParaRPr kumimoji="0" lang="en-US" altLang="x-none" sz="1600" b="1" i="1" u="none" strike="noStrike" kern="1200" cap="none" spc="0" normalizeH="0" baseline="0" noProof="1">
                  <a:ln>
                    <a:noFill/>
                  </a:ln>
                  <a:solidFill>
                    <a:schemeClr val="tx1"/>
                  </a:solidFill>
                  <a:effectLst>
                    <a:outerShdw blurRad="38100" dist="38100" dir="2700000">
                      <a:srgbClr val="FFFFFF"/>
                    </a:outerShdw>
                  </a:effectLst>
                  <a:uLnTx/>
                  <a:uFillTx/>
                  <a:latin typeface="Tahoma" panose="020B0604030504040204" pitchFamily="34" charset="0"/>
                  <a:ea typeface="宋体" panose="02010600030101010101" pitchFamily="2" charset="-122"/>
                  <a:cs typeface="+mn-cs"/>
                  <a:sym typeface="Symbol" panose="05050102010706020507" pitchFamily="18" charset="2"/>
                </a:endParaRPr>
              </a:p>
            </p:txBody>
          </p:sp>
        </p:grpSp>
        <p:sp>
          <p:nvSpPr>
            <p:cNvPr id="33805" name="Rectangle 14"/>
            <p:cNvSpPr/>
            <p:nvPr/>
          </p:nvSpPr>
          <p:spPr>
            <a:xfrm>
              <a:off x="0" y="0"/>
              <a:ext cx="1344" cy="1248"/>
            </a:xfrm>
            <a:prstGeom prst="rect">
              <a:avLst/>
            </a:prstGeom>
            <a:noFill/>
            <a:ln w="9525">
              <a:noFill/>
              <a:miter/>
            </a:ln>
            <a:effectLst>
              <a:outerShdw dist="107763" dir="2699999" algn="ctr" rotWithShape="0">
                <a:schemeClr val="bg2">
                  <a:alpha val="50000"/>
                </a:schemeClr>
              </a:outerShdw>
            </a:effectLst>
          </p:spPr>
          <p:txBody>
            <a:bodyPr wrap="none" anchor="ctr"/>
            <a:p>
              <a:pPr fontAlgn="base"/>
              <a:r>
                <a:rPr lang="en-US" altLang="zh-CN" sz="2400" b="1" strike="noStrike" noProof="1" dirty="0">
                  <a:effectLst>
                    <a:outerShdw blurRad="38100" dist="38100" dir="2700000">
                      <a:srgbClr val="FFFFFF"/>
                    </a:outerShdw>
                  </a:effectLst>
                  <a:latin typeface="Times New Roman" panose="02020603050405020304" pitchFamily="18" charset="0"/>
                  <a:ea typeface="宋体" panose="02010600030101010101" pitchFamily="2" charset="-122"/>
                  <a:cs typeface="+mn-cs"/>
                </a:rPr>
                <a:t>        </a:t>
              </a:r>
              <a:r>
                <a:rPr lang="en-US" altLang="zh-CN" sz="2400" b="1" i="1" strike="noStrike" noProof="1" dirty="0">
                  <a:solidFill>
                    <a:srgbClr val="660066"/>
                  </a:solidFill>
                  <a:effectLst>
                    <a:outerShdw blurRad="38100" dist="38100" dir="2700000">
                      <a:srgbClr val="000000"/>
                    </a:outerShdw>
                  </a:effectLst>
                  <a:latin typeface="Times New Roman" panose="02020603050405020304" pitchFamily="18" charset="0"/>
                  <a:ea typeface="宋体" panose="02010600030101010101" pitchFamily="2" charset="-122"/>
                  <a:cs typeface="+mn-cs"/>
                </a:rPr>
                <a:t>S</a:t>
              </a:r>
              <a:r>
                <a:rPr lang="en-US" altLang="zh-CN" sz="2400" b="1" i="1" strike="noStrike" noProof="1" dirty="0">
                  <a:effectLst>
                    <a:outerShdw blurRad="38100" dist="38100" dir="2700000">
                      <a:srgbClr val="FFFFFF"/>
                    </a:outerShdw>
                  </a:effectLst>
                  <a:latin typeface="Times New Roman" panose="02020603050405020304" pitchFamily="18" charset="0"/>
                  <a:ea typeface="宋体" panose="02010600030101010101" pitchFamily="2" charset="-122"/>
                  <a:cs typeface="+mn-cs"/>
                </a:rPr>
                <a:t>           </a:t>
              </a:r>
              <a:r>
                <a:rPr lang="en-US" altLang="zh-CN" sz="2000" b="1" i="1" strike="noStrike" noProof="1" dirty="0">
                  <a:solidFill>
                    <a:srgbClr val="006666"/>
                  </a:solidFill>
                  <a:effectLst>
                    <a:outerShdw blurRad="38100" dist="38100" dir="2700000">
                      <a:srgbClr val="000000"/>
                    </a:outerShdw>
                  </a:effectLst>
                  <a:latin typeface="Times New Roman" panose="02020603050405020304" pitchFamily="18" charset="0"/>
                  <a:ea typeface="宋体" panose="02010600030101010101" pitchFamily="2" charset="-122"/>
                  <a:cs typeface="+mn-cs"/>
                </a:rPr>
                <a:t>Q</a:t>
              </a:r>
              <a:endParaRPr lang="en-US" altLang="zh-CN" sz="2000" b="1" i="1" strike="noStrike" noProof="1" dirty="0">
                <a:solidFill>
                  <a:srgbClr val="006666"/>
                </a:solidFill>
                <a:effectLst>
                  <a:outerShdw blurRad="38100" dist="38100" dir="2700000">
                    <a:srgbClr val="000000"/>
                  </a:outerShdw>
                </a:effectLst>
                <a:latin typeface="Times New Roman" panose="02020603050405020304" pitchFamily="18" charset="0"/>
              </a:endParaRPr>
            </a:p>
          </p:txBody>
        </p:sp>
        <p:sp>
          <p:nvSpPr>
            <p:cNvPr id="33806" name="Rectangle 15"/>
            <p:cNvSpPr/>
            <p:nvPr/>
          </p:nvSpPr>
          <p:spPr>
            <a:xfrm>
              <a:off x="528" y="866"/>
              <a:ext cx="432" cy="288"/>
            </a:xfrm>
            <a:prstGeom prst="rect">
              <a:avLst/>
            </a:prstGeom>
            <a:noFill/>
            <a:ln w="9525">
              <a:noFill/>
              <a:miter/>
            </a:ln>
            <a:effectLst>
              <a:outerShdw dist="107763" dir="2699999" algn="ctr" rotWithShape="0">
                <a:schemeClr val="bg2">
                  <a:alpha val="50000"/>
                </a:schemeClr>
              </a:outerShdw>
            </a:effectLst>
          </p:spPr>
          <p:txBody>
            <a:bodyPr wrap="none" anchor="ctr"/>
            <a:p>
              <a:pPr algn="ctr" fontAlgn="base"/>
              <a:r>
                <a:rPr lang="en-US" altLang="zh-CN" sz="2400" b="1" i="1" strike="noStrike" noProof="1" dirty="0">
                  <a:solidFill>
                    <a:srgbClr val="CC0000"/>
                  </a:solidFill>
                  <a:effectLst>
                    <a:outerShdw blurRad="38100" dist="38100" dir="2700000">
                      <a:srgbClr val="000000"/>
                    </a:outerShdw>
                  </a:effectLst>
                  <a:latin typeface="Times New Roman" panose="02020603050405020304" pitchFamily="18" charset="0"/>
                  <a:ea typeface="宋体" panose="02010600030101010101" pitchFamily="2" charset="-122"/>
                  <a:cs typeface="+mn-cs"/>
                </a:rPr>
                <a:t>P</a:t>
              </a:r>
              <a:endParaRPr lang="en-US" altLang="zh-CN" sz="2400" b="1" i="1" strike="noStrike" noProof="1" dirty="0">
                <a:solidFill>
                  <a:srgbClr val="CC0000"/>
                </a:solidFill>
                <a:effectLst>
                  <a:outerShdw blurRad="38100" dist="38100" dir="2700000">
                    <a:srgbClr val="000000"/>
                  </a:outerShdw>
                </a:effectLst>
                <a:latin typeface="Times New Roman" panose="02020603050405020304" pitchFamily="18"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5601" name="Rectangle 3"/>
          <p:cNvSpPr>
            <a:spLocks noGrp="1"/>
          </p:cNvSpPr>
          <p:nvPr>
            <p:ph idx="4294967295"/>
          </p:nvPr>
        </p:nvSpPr>
        <p:spPr>
          <a:xfrm>
            <a:off x="828675" y="908050"/>
            <a:ext cx="7559675" cy="5257800"/>
          </a:xfrm>
        </p:spPr>
        <p:txBody>
          <a:bodyPr wrap="square" lIns="91440" tIns="45720" rIns="91440" bIns="45720" anchor="t" anchorCtr="0"/>
          <a:p>
            <a:pPr eaLnBrk="1" hangingPunct="1"/>
            <a:r>
              <a:rPr lang="zh-CN" altLang="en-US" sz="2400" b="1" dirty="0">
                <a:latin typeface="微软雅黑" panose="020B0503020204020204" charset="-122"/>
                <a:ea typeface="微软雅黑" panose="020B0503020204020204" charset="-122"/>
              </a:rPr>
              <a:t>输入电压范围</a:t>
            </a:r>
            <a:r>
              <a:rPr lang="en-US" altLang="zh-CN" sz="2400" b="1" dirty="0">
                <a:latin typeface="微软雅黑" panose="020B0503020204020204" charset="-122"/>
                <a:ea typeface="微软雅黑" panose="020B0503020204020204" charset="-122"/>
              </a:rPr>
              <a:t>:  </a:t>
            </a:r>
            <a:r>
              <a:rPr lang="en-US" altLang="zh-CN" sz="2400" dirty="0">
                <a:latin typeface="微软雅黑" panose="020B0503020204020204" charset="-122"/>
                <a:ea typeface="微软雅黑" panose="020B0503020204020204" charset="-122"/>
              </a:rPr>
              <a:t>UPS</a:t>
            </a:r>
            <a:r>
              <a:rPr lang="zh-CN" altLang="en-US" sz="2400" dirty="0">
                <a:latin typeface="微软雅黑" panose="020B0503020204020204" charset="-122"/>
                <a:ea typeface="微软雅黑" panose="020B0503020204020204" charset="-122"/>
              </a:rPr>
              <a:t>允许市电电压的变化范围，也就</a:t>
            </a:r>
            <a:endParaRPr lang="zh-CN" altLang="en-US" sz="2400" dirty="0">
              <a:latin typeface="微软雅黑" panose="020B0503020204020204" charset="-122"/>
              <a:ea typeface="微软雅黑" panose="020B0503020204020204" charset="-122"/>
            </a:endParaRPr>
          </a:p>
          <a:p>
            <a:pPr eaLnBrk="1" hangingPunct="1">
              <a:buNone/>
            </a:pPr>
            <a:r>
              <a:rPr lang="zh-CN" altLang="en-US" sz="2400" dirty="0">
                <a:latin typeface="微软雅黑" panose="020B0503020204020204" charset="-122"/>
                <a:ea typeface="微软雅黑" panose="020B0503020204020204" charset="-122"/>
              </a:rPr>
              <a:t>  是</a:t>
            </a:r>
            <a:r>
              <a:rPr lang="zh-CN" altLang="en-US" sz="2400" dirty="0">
                <a:solidFill>
                  <a:srgbClr val="CC3399"/>
                </a:solidFill>
                <a:latin typeface="微软雅黑" panose="020B0503020204020204" charset="-122"/>
                <a:ea typeface="微软雅黑" panose="020B0503020204020204" charset="-122"/>
              </a:rPr>
              <a:t>保证</a:t>
            </a:r>
            <a:r>
              <a:rPr lang="en-US" altLang="zh-CN" sz="2400" dirty="0">
                <a:solidFill>
                  <a:srgbClr val="CC3399"/>
                </a:solidFill>
                <a:latin typeface="微软雅黑" panose="020B0503020204020204" charset="-122"/>
                <a:ea typeface="微软雅黑" panose="020B0503020204020204" charset="-122"/>
              </a:rPr>
              <a:t>UPS</a:t>
            </a:r>
            <a:r>
              <a:rPr lang="zh-CN" altLang="en-US" sz="2400" dirty="0">
                <a:solidFill>
                  <a:srgbClr val="CC3399"/>
                </a:solidFill>
                <a:latin typeface="微软雅黑" panose="020B0503020204020204" charset="-122"/>
                <a:ea typeface="微软雅黑" panose="020B0503020204020204" charset="-122"/>
              </a:rPr>
              <a:t>不转入电池逆变供电</a:t>
            </a:r>
            <a:r>
              <a:rPr lang="zh-CN" altLang="en-US" sz="2400" dirty="0">
                <a:latin typeface="微软雅黑" panose="020B0503020204020204" charset="-122"/>
                <a:ea typeface="微软雅黑" panose="020B0503020204020204" charset="-122"/>
              </a:rPr>
              <a:t>的市电电压范围。</a:t>
            </a:r>
            <a:endParaRPr lang="en-US" altLang="zh-CN" sz="2400" b="1" dirty="0">
              <a:latin typeface="微软雅黑" panose="020B0503020204020204" charset="-122"/>
              <a:ea typeface="微软雅黑" panose="020B0503020204020204" charset="-122"/>
            </a:endParaRPr>
          </a:p>
          <a:p>
            <a:pPr eaLnBrk="1" hangingPunct="1"/>
            <a:r>
              <a:rPr lang="zh-CN" altLang="en-US" sz="2400" b="1" dirty="0">
                <a:latin typeface="微软雅黑" panose="020B0503020204020204" charset="-122"/>
                <a:ea typeface="微软雅黑" panose="020B0503020204020204" charset="-122"/>
              </a:rPr>
              <a:t>输入功率因数</a:t>
            </a:r>
            <a:r>
              <a:rPr lang="en-US" altLang="zh-CN" sz="2400" b="1" dirty="0">
                <a:latin typeface="微软雅黑" panose="020B0503020204020204" charset="-122"/>
                <a:ea typeface="微软雅黑" panose="020B0503020204020204" charset="-122"/>
              </a:rPr>
              <a:t>:  </a:t>
            </a:r>
            <a:r>
              <a:rPr lang="zh-CN" altLang="en-US" sz="2400" dirty="0">
                <a:latin typeface="微软雅黑" panose="020B0503020204020204" charset="-122"/>
                <a:ea typeface="微软雅黑" panose="020B0503020204020204" charset="-122"/>
              </a:rPr>
              <a:t>指</a:t>
            </a:r>
            <a:r>
              <a:rPr lang="en-US" altLang="zh-CN" sz="2400" dirty="0">
                <a:latin typeface="微软雅黑" panose="020B0503020204020204" charset="-122"/>
                <a:ea typeface="微软雅黑" panose="020B0503020204020204" charset="-122"/>
              </a:rPr>
              <a:t>UPS</a:t>
            </a:r>
            <a:r>
              <a:rPr lang="zh-CN" altLang="en-US" sz="2400" dirty="0">
                <a:latin typeface="微软雅黑" panose="020B0503020204020204" charset="-122"/>
                <a:ea typeface="微软雅黑" panose="020B0503020204020204" charset="-122"/>
              </a:rPr>
              <a:t>作为电网的负载，表现出的功</a:t>
            </a:r>
            <a:endParaRPr lang="zh-CN" altLang="en-US" sz="2400" dirty="0">
              <a:latin typeface="微软雅黑" panose="020B0503020204020204" charset="-122"/>
              <a:ea typeface="微软雅黑" panose="020B0503020204020204" charset="-122"/>
            </a:endParaRPr>
          </a:p>
          <a:p>
            <a:pPr eaLnBrk="1" hangingPunct="1">
              <a:buNone/>
            </a:pPr>
            <a:r>
              <a:rPr lang="zh-CN" altLang="en-US" sz="2400" dirty="0">
                <a:latin typeface="微软雅黑" panose="020B0503020204020204" charset="-122"/>
                <a:ea typeface="微软雅黑" panose="020B0503020204020204" charset="-122"/>
              </a:rPr>
              <a:t>  率因数。即</a:t>
            </a:r>
            <a:r>
              <a:rPr lang="en-US" altLang="zh-CN" sz="2400" dirty="0">
                <a:latin typeface="微软雅黑" panose="020B0503020204020204" charset="-122"/>
                <a:ea typeface="微软雅黑" panose="020B0503020204020204" charset="-122"/>
              </a:rPr>
              <a:t>UPS</a:t>
            </a:r>
            <a:r>
              <a:rPr lang="zh-CN" altLang="en-US" sz="2400" dirty="0">
                <a:latin typeface="微软雅黑" panose="020B0503020204020204" charset="-122"/>
                <a:ea typeface="微软雅黑" panose="020B0503020204020204" charset="-122"/>
              </a:rPr>
              <a:t>从电网吸取的有功功率与视在功率的比。                     </a:t>
            </a:r>
            <a:endParaRPr lang="zh-CN" altLang="en-US" sz="2400" dirty="0">
              <a:latin typeface="微软雅黑" panose="020B0503020204020204" charset="-122"/>
              <a:ea typeface="微软雅黑" panose="020B0503020204020204" charset="-122"/>
            </a:endParaRPr>
          </a:p>
          <a:p>
            <a:pPr eaLnBrk="1" hangingPunct="1">
              <a:buNone/>
            </a:pPr>
            <a:r>
              <a:rPr lang="en-US" altLang="zh-CN" sz="2400" b="1" dirty="0">
                <a:latin typeface="宋体" panose="02010600030101010101" pitchFamily="2" charset="-122"/>
              </a:rPr>
              <a:t>      PF=</a:t>
            </a:r>
            <a:r>
              <a:rPr lang="zh-CN" altLang="en-US" sz="2400" b="1" dirty="0">
                <a:latin typeface="宋体" panose="02010600030101010101" pitchFamily="2" charset="-122"/>
              </a:rPr>
              <a:t>有功功率</a:t>
            </a:r>
            <a:r>
              <a:rPr lang="en-US" altLang="zh-CN" sz="2400" b="1" dirty="0">
                <a:latin typeface="宋体" panose="02010600030101010101" pitchFamily="2" charset="-122"/>
              </a:rPr>
              <a:t>/</a:t>
            </a:r>
            <a:r>
              <a:rPr lang="zh-CN" altLang="en-US" sz="2400" b="1" dirty="0">
                <a:latin typeface="宋体" panose="02010600030101010101" pitchFamily="2" charset="-122"/>
              </a:rPr>
              <a:t>伏安</a:t>
            </a:r>
            <a:r>
              <a:rPr lang="en-US" altLang="zh-CN" sz="2400" b="1" dirty="0">
                <a:latin typeface="宋体" panose="02010600030101010101" pitchFamily="2" charset="-122"/>
              </a:rPr>
              <a:t>=P/VI</a:t>
            </a:r>
            <a:endParaRPr lang="en-US" altLang="zh-CN" sz="2400" b="1" dirty="0">
              <a:latin typeface="宋体" panose="02010600030101010101" pitchFamily="2" charset="-122"/>
            </a:endParaRPr>
          </a:p>
          <a:p>
            <a:pPr eaLnBrk="1" hangingPunct="1">
              <a:buNone/>
            </a:pPr>
            <a:r>
              <a:rPr lang="zh-CN" altLang="en-US" sz="2400" b="1" dirty="0">
                <a:latin typeface="宋体" panose="02010600030101010101" pitchFamily="2" charset="-122"/>
              </a:rPr>
              <a:t>  有功功率和功率因数可表示为：</a:t>
            </a:r>
            <a:endParaRPr lang="en-US" altLang="zh-CN" sz="2400" b="1" dirty="0">
              <a:latin typeface="宋体" panose="02010600030101010101" pitchFamily="2" charset="-122"/>
            </a:endParaRPr>
          </a:p>
          <a:p>
            <a:pPr eaLnBrk="1" hangingPunct="1"/>
            <a:r>
              <a:rPr lang="zh-CN" altLang="en-US" sz="2400" b="1" dirty="0">
                <a:latin typeface="微软雅黑" panose="020B0503020204020204" charset="-122"/>
                <a:ea typeface="微软雅黑" panose="020B0503020204020204" charset="-122"/>
                <a:sym typeface="宋体" panose="02010600030101010101" pitchFamily="2" charset="-122"/>
              </a:rPr>
              <a:t>输入频率范围：</a:t>
            </a:r>
            <a:r>
              <a:rPr lang="en-US" altLang="zh-CN" sz="2400" dirty="0">
                <a:latin typeface="微软雅黑" panose="020B0503020204020204" charset="-122"/>
                <a:ea typeface="微软雅黑" panose="020B0503020204020204" charset="-122"/>
                <a:sym typeface="宋体" panose="02010600030101010101" pitchFamily="2" charset="-122"/>
              </a:rPr>
              <a:t>UPS</a:t>
            </a:r>
            <a:r>
              <a:rPr lang="zh-CN" altLang="en-US" sz="2400" dirty="0">
                <a:latin typeface="微软雅黑" panose="020B0503020204020204" charset="-122"/>
                <a:ea typeface="微软雅黑" panose="020B0503020204020204" charset="-122"/>
                <a:sym typeface="宋体" panose="02010600030101010101" pitchFamily="2" charset="-122"/>
              </a:rPr>
              <a:t>允许市电频率的变化范围，也就</a:t>
            </a:r>
            <a:endParaRPr lang="zh-CN" altLang="en-US" sz="2400" dirty="0">
              <a:latin typeface="微软雅黑" panose="020B0503020204020204" charset="-122"/>
              <a:ea typeface="微软雅黑" panose="020B0503020204020204" charset="-122"/>
            </a:endParaRPr>
          </a:p>
          <a:p>
            <a:pPr eaLnBrk="1" hangingPunct="1">
              <a:buNone/>
            </a:pPr>
            <a:r>
              <a:rPr lang="zh-CN" altLang="en-US" sz="2400" dirty="0">
                <a:latin typeface="微软雅黑" panose="020B0503020204020204" charset="-122"/>
                <a:ea typeface="微软雅黑" panose="020B0503020204020204" charset="-122"/>
                <a:sym typeface="宋体" panose="02010600030101010101" pitchFamily="2" charset="-122"/>
              </a:rPr>
              <a:t>  是</a:t>
            </a:r>
            <a:r>
              <a:rPr lang="zh-CN" altLang="en-US" sz="2400" dirty="0">
                <a:solidFill>
                  <a:srgbClr val="CC3399"/>
                </a:solidFill>
                <a:latin typeface="微软雅黑" panose="020B0503020204020204" charset="-122"/>
                <a:ea typeface="微软雅黑" panose="020B0503020204020204" charset="-122"/>
                <a:sym typeface="宋体" panose="02010600030101010101" pitchFamily="2" charset="-122"/>
              </a:rPr>
              <a:t>保证</a:t>
            </a:r>
            <a:r>
              <a:rPr lang="en-US" altLang="zh-CN" sz="2400" dirty="0">
                <a:solidFill>
                  <a:srgbClr val="CC3399"/>
                </a:solidFill>
                <a:latin typeface="微软雅黑" panose="020B0503020204020204" charset="-122"/>
                <a:ea typeface="微软雅黑" panose="020B0503020204020204" charset="-122"/>
                <a:sym typeface="宋体" panose="02010600030101010101" pitchFamily="2" charset="-122"/>
              </a:rPr>
              <a:t>UPS</a:t>
            </a:r>
            <a:r>
              <a:rPr lang="zh-CN" altLang="en-US" sz="2400" dirty="0">
                <a:solidFill>
                  <a:srgbClr val="CC3399"/>
                </a:solidFill>
                <a:latin typeface="微软雅黑" panose="020B0503020204020204" charset="-122"/>
                <a:ea typeface="微软雅黑" panose="020B0503020204020204" charset="-122"/>
                <a:sym typeface="宋体" panose="02010600030101010101" pitchFamily="2" charset="-122"/>
              </a:rPr>
              <a:t>不转入电池逆变供电</a:t>
            </a:r>
            <a:r>
              <a:rPr lang="zh-CN" altLang="en-US" sz="2400" dirty="0">
                <a:latin typeface="微软雅黑" panose="020B0503020204020204" charset="-122"/>
                <a:ea typeface="微软雅黑" panose="020B0503020204020204" charset="-122"/>
                <a:sym typeface="宋体" panose="02010600030101010101" pitchFamily="2" charset="-122"/>
              </a:rPr>
              <a:t>的市电频率范围。</a:t>
            </a:r>
            <a:endParaRPr lang="en-US" altLang="zh-CN" sz="2400" b="1" dirty="0">
              <a:latin typeface="微软雅黑" panose="020B0503020204020204" charset="-122"/>
              <a:ea typeface="微软雅黑" panose="020B0503020204020204" charset="-122"/>
            </a:endParaRPr>
          </a:p>
          <a:p>
            <a:pPr eaLnBrk="1" hangingPunct="1"/>
            <a:r>
              <a:rPr lang="zh-CN" altLang="en-US" sz="2400" b="1" dirty="0">
                <a:latin typeface="微软雅黑" panose="020B0503020204020204" charset="-122"/>
                <a:ea typeface="微软雅黑" panose="020B0503020204020204" charset="-122"/>
                <a:sym typeface="宋体" panose="02010600030101010101" pitchFamily="2" charset="-122"/>
              </a:rPr>
              <a:t>输出电压稳定度：</a:t>
            </a:r>
            <a:r>
              <a:rPr lang="zh-CN" altLang="en-US" sz="2400" dirty="0">
                <a:latin typeface="微软雅黑" panose="020B0503020204020204" charset="-122"/>
                <a:ea typeface="微软雅黑" panose="020B0503020204020204" charset="-122"/>
                <a:sym typeface="宋体" panose="02010600030101010101" pitchFamily="2" charset="-122"/>
              </a:rPr>
              <a:t>偏离额定值的电压百分数</a:t>
            </a:r>
            <a:endParaRPr lang="zh-CN" altLang="en-US" sz="2400" dirty="0">
              <a:latin typeface="微软雅黑" panose="020B0503020204020204" charset="-122"/>
              <a:ea typeface="微软雅黑" panose="020B0503020204020204" charset="-122"/>
            </a:endParaRPr>
          </a:p>
          <a:p>
            <a:pPr eaLnBrk="1" hangingPunct="1">
              <a:buNone/>
            </a:pPr>
            <a:r>
              <a:rPr lang="zh-CN" altLang="en-US" sz="2400" dirty="0">
                <a:latin typeface="微软雅黑" panose="020B0503020204020204" charset="-122"/>
                <a:ea typeface="微软雅黑" panose="020B0503020204020204" charset="-122"/>
                <a:sym typeface="宋体" panose="02010600030101010101" pitchFamily="2" charset="-122"/>
              </a:rPr>
              <a:t>  大部分在线式</a:t>
            </a:r>
            <a:r>
              <a:rPr lang="en-US" altLang="zh-CN" sz="2400" dirty="0">
                <a:latin typeface="微软雅黑" panose="020B0503020204020204" charset="-122"/>
                <a:ea typeface="微软雅黑" panose="020B0503020204020204" charset="-122"/>
                <a:sym typeface="宋体" panose="02010600030101010101" pitchFamily="2" charset="-122"/>
              </a:rPr>
              <a:t>UPS</a:t>
            </a:r>
            <a:r>
              <a:rPr lang="zh-CN" altLang="en-US" sz="2400" dirty="0">
                <a:latin typeface="微软雅黑" panose="020B0503020204020204" charset="-122"/>
                <a:ea typeface="微软雅黑" panose="020B0503020204020204" charset="-122"/>
                <a:sym typeface="宋体" panose="02010600030101010101" pitchFamily="2" charset="-122"/>
              </a:rPr>
              <a:t>的电压稳定度为</a:t>
            </a:r>
            <a:r>
              <a:rPr lang="en-US" altLang="zh-CN" sz="2400" dirty="0">
                <a:solidFill>
                  <a:srgbClr val="CC3399"/>
                </a:solidFill>
                <a:latin typeface="微软雅黑" panose="020B0503020204020204" charset="-122"/>
                <a:ea typeface="微软雅黑" panose="020B0503020204020204" charset="-122"/>
                <a:sym typeface="宋体" panose="02010600030101010101" pitchFamily="2" charset="-122"/>
              </a:rPr>
              <a:t>1~3%</a:t>
            </a:r>
            <a:endParaRPr lang="en-US" altLang="zh-CN" sz="2400" dirty="0">
              <a:solidFill>
                <a:srgbClr val="CC3399"/>
              </a:solidFill>
              <a:latin typeface="微软雅黑" panose="020B0503020204020204" charset="-122"/>
              <a:ea typeface="微软雅黑" panose="020B0503020204020204" charset="-122"/>
            </a:endParaRPr>
          </a:p>
        </p:txBody>
      </p:sp>
      <p:graphicFrame>
        <p:nvGraphicFramePr>
          <p:cNvPr id="25602" name="对象 1">
            <a:hlinkClick r:id="" action="ppaction://ole?verb="/>
          </p:cNvPr>
          <p:cNvGraphicFramePr>
            <a:graphicFrameLocks noChangeAspect="1"/>
          </p:cNvGraphicFramePr>
          <p:nvPr/>
        </p:nvGraphicFramePr>
        <p:xfrm>
          <a:off x="4114800" y="3321050"/>
          <a:ext cx="914400" cy="215900"/>
        </p:xfrm>
        <a:graphic>
          <a:graphicData uri="http://schemas.openxmlformats.org/presentationml/2006/ole">
            <mc:AlternateContent xmlns:mc="http://schemas.openxmlformats.org/markup-compatibility/2006">
              <mc:Choice xmlns:v="urn:schemas-microsoft-com:vml" Requires="v">
                <p:oleObj spid="_x0000_s3076" name="" r:id="rId1" imgW="918210" imgH="216535" progId="Equation.KSEE3">
                  <p:embed/>
                </p:oleObj>
              </mc:Choice>
              <mc:Fallback>
                <p:oleObj name="" r:id="rId1" imgW="918210" imgH="216535" progId="Equation.KSEE3">
                  <p:embed/>
                  <p:pic>
                    <p:nvPicPr>
                      <p:cNvPr id="0" name="图片 3075"/>
                      <p:cNvPicPr/>
                      <p:nvPr/>
                    </p:nvPicPr>
                    <p:blipFill>
                      <a:blip r:embed="rId2"/>
                      <a:stretch>
                        <a:fillRect/>
                      </a:stretch>
                    </p:blipFill>
                    <p:spPr>
                      <a:xfrm>
                        <a:off x="4114800" y="3321050"/>
                        <a:ext cx="914400" cy="215900"/>
                      </a:xfrm>
                      <a:prstGeom prst="rect">
                        <a:avLst/>
                      </a:prstGeom>
                      <a:noFill/>
                      <a:ln w="38100">
                        <a:noFill/>
                        <a:miter/>
                      </a:ln>
                    </p:spPr>
                  </p:pic>
                </p:oleObj>
              </mc:Fallback>
            </mc:AlternateContent>
          </a:graphicData>
        </a:graphic>
      </p:graphicFrame>
      <p:graphicFrame>
        <p:nvGraphicFramePr>
          <p:cNvPr id="25603" name="对象 2">
            <a:hlinkClick r:id="" action="ppaction://ole?verb="/>
          </p:cNvPr>
          <p:cNvGraphicFramePr>
            <a:graphicFrameLocks noChangeAspect="1"/>
          </p:cNvGraphicFramePr>
          <p:nvPr/>
        </p:nvGraphicFramePr>
        <p:xfrm>
          <a:off x="2771775" y="4365625"/>
          <a:ext cx="3271838" cy="215900"/>
        </p:xfrm>
        <a:graphic>
          <a:graphicData uri="http://schemas.openxmlformats.org/presentationml/2006/ole">
            <mc:AlternateContent xmlns:mc="http://schemas.openxmlformats.org/markup-compatibility/2006">
              <mc:Choice xmlns:v="urn:schemas-microsoft-com:vml" Requires="v">
                <p:oleObj spid="_x0000_s3078" name="" r:id="rId3" imgW="1729740" imgH="215900" progId="Equation.KSEE3">
                  <p:embed/>
                </p:oleObj>
              </mc:Choice>
              <mc:Fallback>
                <p:oleObj name="" r:id="rId3" imgW="1729740" imgH="215900" progId="Equation.KSEE3">
                  <p:embed/>
                  <p:pic>
                    <p:nvPicPr>
                      <p:cNvPr id="0" name="图片 3077"/>
                      <p:cNvPicPr/>
                      <p:nvPr/>
                    </p:nvPicPr>
                    <p:blipFill>
                      <a:blip r:embed="rId4"/>
                      <a:stretch>
                        <a:fillRect/>
                      </a:stretch>
                    </p:blipFill>
                    <p:spPr>
                      <a:xfrm>
                        <a:off x="2771775" y="4365625"/>
                        <a:ext cx="3271838" cy="215900"/>
                      </a:xfrm>
                      <a:prstGeom prst="rect">
                        <a:avLst/>
                      </a:prstGeom>
                      <a:noFill/>
                      <a:ln w="38100">
                        <a:noFill/>
                        <a:miter/>
                      </a:ln>
                    </p:spPr>
                  </p:pic>
                </p:oleObj>
              </mc:Fallback>
            </mc:AlternateContent>
          </a:graphicData>
        </a:graphic>
      </p:graphicFrame>
      <p:graphicFrame>
        <p:nvGraphicFramePr>
          <p:cNvPr id="25604" name="对象 3">
            <a:hlinkClick r:id="" action="ppaction://ole?verb="/>
          </p:cNvPr>
          <p:cNvGraphicFramePr>
            <a:graphicFrameLocks noChangeAspect="1"/>
          </p:cNvGraphicFramePr>
          <p:nvPr/>
        </p:nvGraphicFramePr>
        <p:xfrm>
          <a:off x="5508625" y="3355975"/>
          <a:ext cx="2000250" cy="609600"/>
        </p:xfrm>
        <a:graphic>
          <a:graphicData uri="http://schemas.openxmlformats.org/presentationml/2006/ole">
            <mc:AlternateContent xmlns:mc="http://schemas.openxmlformats.org/markup-compatibility/2006">
              <mc:Choice xmlns:v="urn:schemas-microsoft-com:vml" Requires="v">
                <p:oleObj spid="_x0000_s3077" name="" r:id="rId5" imgW="905510" imgH="217170" progId="Equation.KSEE3">
                  <p:embed/>
                </p:oleObj>
              </mc:Choice>
              <mc:Fallback>
                <p:oleObj name="" r:id="rId5" imgW="905510" imgH="217170" progId="Equation.KSEE3">
                  <p:embed/>
                  <p:pic>
                    <p:nvPicPr>
                      <p:cNvPr id="0" name="图片 3076"/>
                      <p:cNvPicPr/>
                      <p:nvPr/>
                    </p:nvPicPr>
                    <p:blipFill>
                      <a:blip r:embed="rId6"/>
                      <a:stretch>
                        <a:fillRect/>
                      </a:stretch>
                    </p:blipFill>
                    <p:spPr>
                      <a:xfrm>
                        <a:off x="5508625" y="3355975"/>
                        <a:ext cx="2000250" cy="609600"/>
                      </a:xfrm>
                      <a:prstGeom prst="rect">
                        <a:avLst/>
                      </a:prstGeom>
                      <a:noFill/>
                      <a:ln w="38100">
                        <a:noFill/>
                        <a:miter/>
                      </a:ln>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7649" name="Rectangle 3"/>
          <p:cNvSpPr>
            <a:spLocks noGrp="1"/>
          </p:cNvSpPr>
          <p:nvPr>
            <p:ph idx="4294967295"/>
          </p:nvPr>
        </p:nvSpPr>
        <p:spPr>
          <a:xfrm>
            <a:off x="539750" y="549275"/>
            <a:ext cx="7959725" cy="6043613"/>
          </a:xfrm>
        </p:spPr>
        <p:txBody>
          <a:bodyPr wrap="square" lIns="91440" tIns="45720" rIns="91440" bIns="45720" anchor="t" anchorCtr="0"/>
          <a:p>
            <a:pPr eaLnBrk="1" hangingPunct="1"/>
            <a:r>
              <a:rPr lang="zh-CN" altLang="en-US" sz="2400" b="1" dirty="0">
                <a:latin typeface="微软雅黑" panose="020B0503020204020204" charset="-122"/>
                <a:ea typeface="微软雅黑" panose="020B0503020204020204" charset="-122"/>
              </a:rPr>
              <a:t>输出频率 </a:t>
            </a:r>
            <a:r>
              <a:rPr lang="en-US" altLang="zh-CN" sz="2400" dirty="0">
                <a:latin typeface="微软雅黑" panose="020B0503020204020204" charset="-122"/>
                <a:ea typeface="微软雅黑" panose="020B0503020204020204" charset="-122"/>
              </a:rPr>
              <a:t>50Hz</a:t>
            </a:r>
            <a:r>
              <a:rPr lang="en-US" altLang="zh-CN" sz="2400" dirty="0">
                <a:latin typeface="微软雅黑" panose="020B0503020204020204" charset="-122"/>
                <a:ea typeface="微软雅黑" panose="020B0503020204020204" charset="-122"/>
                <a:sym typeface="Symbol" panose="05050102010706020507" pitchFamily="18" charset="2"/>
              </a:rPr>
              <a:t></a:t>
            </a:r>
            <a:r>
              <a:rPr lang="en-US" altLang="zh-CN" sz="2400" dirty="0">
                <a:latin typeface="微软雅黑" panose="020B0503020204020204" charset="-122"/>
                <a:ea typeface="微软雅黑" panose="020B0503020204020204" charset="-122"/>
              </a:rPr>
              <a:t>(1 ± 10%)</a:t>
            </a:r>
            <a:r>
              <a:rPr lang="zh-CN" altLang="en-US" sz="2400" dirty="0">
                <a:latin typeface="微软雅黑" panose="020B0503020204020204" charset="-122"/>
                <a:ea typeface="微软雅黑" panose="020B0503020204020204" charset="-122"/>
              </a:rPr>
              <a:t>国家规定的电网频率                     范围：</a:t>
            </a:r>
            <a:r>
              <a:rPr lang="zh-TW" altLang="en-US" sz="2400" dirty="0">
                <a:latin typeface="微软雅黑" panose="020B0503020204020204" charset="-122"/>
                <a:ea typeface="微软雅黑" panose="020B0503020204020204" charset="-122"/>
              </a:rPr>
              <a:t>50</a:t>
            </a:r>
            <a:r>
              <a:rPr lang="en-US" altLang="zh-CN" sz="2400" dirty="0">
                <a:latin typeface="微软雅黑" panose="020B0503020204020204" charset="-122"/>
                <a:ea typeface="微软雅黑" panose="020B0503020204020204" charset="-122"/>
              </a:rPr>
              <a:t>Hz ± 0.2Hz</a:t>
            </a:r>
            <a:endParaRPr lang="en-US" altLang="zh-CN" sz="2400" b="1" dirty="0">
              <a:latin typeface="微软雅黑" panose="020B0503020204020204" charset="-122"/>
              <a:ea typeface="微软雅黑" panose="020B0503020204020204" charset="-122"/>
            </a:endParaRPr>
          </a:p>
          <a:p>
            <a:pPr eaLnBrk="1" hangingPunct="1"/>
            <a:r>
              <a:rPr lang="zh-CN" altLang="en-US" sz="2400" b="1" dirty="0">
                <a:latin typeface="微软雅黑" panose="020B0503020204020204" charset="-122"/>
                <a:ea typeface="微软雅黑" panose="020B0503020204020204" charset="-122"/>
              </a:rPr>
              <a:t>输出电压波形失真度 </a:t>
            </a:r>
            <a:r>
              <a:rPr lang="en-US" altLang="zh-CN" sz="2400" dirty="0">
                <a:latin typeface="微软雅黑" panose="020B0503020204020204" charset="-122"/>
                <a:ea typeface="微软雅黑" panose="020B0503020204020204" charset="-122"/>
              </a:rPr>
              <a:t>3%~5%</a:t>
            </a:r>
            <a:endParaRPr lang="en-US" altLang="zh-CN" sz="2400" dirty="0">
              <a:latin typeface="微软雅黑" panose="020B0503020204020204" charset="-122"/>
              <a:ea typeface="微软雅黑" panose="020B0503020204020204" charset="-122"/>
            </a:endParaRPr>
          </a:p>
          <a:p>
            <a:pPr eaLnBrk="1" hangingPunct="1"/>
            <a:r>
              <a:rPr lang="zh-CN" altLang="en-US" sz="2400" b="1" dirty="0">
                <a:latin typeface="微软雅黑" panose="020B0503020204020204" charset="-122"/>
                <a:ea typeface="微软雅黑" panose="020B0503020204020204" charset="-122"/>
              </a:rPr>
              <a:t>转换时间</a:t>
            </a:r>
            <a:r>
              <a:rPr lang="en-US" altLang="zh-CN" sz="2400" dirty="0">
                <a:latin typeface="微软雅黑" panose="020B0503020204020204" charset="-122"/>
                <a:ea typeface="微软雅黑" panose="020B0503020204020204" charset="-122"/>
              </a:rPr>
              <a:t>:  </a:t>
            </a:r>
            <a:r>
              <a:rPr lang="zh-CN" altLang="en-US" sz="2400" dirty="0">
                <a:latin typeface="微软雅黑" panose="020B0503020204020204" charset="-122"/>
                <a:ea typeface="微软雅黑" panose="020B0503020204020204" charset="-122"/>
              </a:rPr>
              <a:t>市电</a:t>
            </a:r>
            <a:r>
              <a:rPr lang="zh-CN" altLang="en-US" sz="2400" dirty="0">
                <a:latin typeface="微软雅黑" panose="020B0503020204020204" charset="-122"/>
                <a:ea typeface="微软雅黑" panose="020B0503020204020204" charset="-122"/>
                <a:sym typeface="Wingdings" panose="05000000000000000000" pitchFamily="2" charset="2"/>
              </a:rPr>
              <a:t></a:t>
            </a:r>
            <a:r>
              <a:rPr lang="zh-CN" altLang="en-US" sz="2400" dirty="0">
                <a:latin typeface="微软雅黑" panose="020B0503020204020204" charset="-122"/>
                <a:ea typeface="微软雅黑" panose="020B0503020204020204" charset="-122"/>
              </a:rPr>
              <a:t>电池状态</a:t>
            </a:r>
            <a:r>
              <a:rPr lang="en-US" altLang="zh-CN" sz="2400" dirty="0">
                <a:latin typeface="微软雅黑" panose="020B0503020204020204" charset="-122"/>
                <a:ea typeface="微软雅黑" panose="020B0503020204020204" charset="-122"/>
              </a:rPr>
              <a:t>, </a:t>
            </a:r>
            <a:r>
              <a:rPr lang="zh-CN" altLang="en-US" sz="2400" dirty="0">
                <a:latin typeface="微软雅黑" panose="020B0503020204020204" charset="-122"/>
                <a:ea typeface="微软雅黑" panose="020B0503020204020204" charset="-122"/>
              </a:rPr>
              <a:t>或电池状态</a:t>
            </a:r>
            <a:r>
              <a:rPr lang="zh-CN" altLang="en-US" sz="2400" dirty="0">
                <a:latin typeface="微软雅黑" panose="020B0503020204020204" charset="-122"/>
                <a:ea typeface="微软雅黑" panose="020B0503020204020204" charset="-122"/>
                <a:sym typeface="Wingdings" panose="05000000000000000000" pitchFamily="2" charset="2"/>
              </a:rPr>
              <a:t></a:t>
            </a:r>
            <a:r>
              <a:rPr lang="zh-CN" altLang="en-US" sz="2400" dirty="0">
                <a:latin typeface="微软雅黑" panose="020B0503020204020204" charset="-122"/>
                <a:ea typeface="微软雅黑" panose="020B0503020204020204" charset="-122"/>
              </a:rPr>
              <a:t>市电所需要的时间。</a:t>
            </a:r>
            <a:endParaRPr lang="zh-CN" altLang="en-US" sz="2400" dirty="0">
              <a:latin typeface="微软雅黑" panose="020B0503020204020204" charset="-122"/>
              <a:ea typeface="微软雅黑" panose="020B0503020204020204" charset="-122"/>
            </a:endParaRPr>
          </a:p>
          <a:p>
            <a:pPr eaLnBrk="1" hangingPunct="1">
              <a:buNone/>
            </a:pPr>
            <a:r>
              <a:rPr lang="en-US" altLang="zh-CN" sz="1800" dirty="0">
                <a:solidFill>
                  <a:srgbClr val="FF0000"/>
                </a:solidFill>
                <a:latin typeface="微软雅黑" panose="020B0503020204020204" charset="-122"/>
                <a:ea typeface="微软雅黑" panose="020B0503020204020204" charset="-122"/>
              </a:rPr>
              <a:t>1</a:t>
            </a:r>
            <a:r>
              <a:rPr lang="zh-CN" altLang="en-US" sz="1800" dirty="0">
                <a:solidFill>
                  <a:srgbClr val="FF0000"/>
                </a:solidFill>
                <a:latin typeface="微软雅黑" panose="020B0503020204020204" charset="-122"/>
                <a:ea typeface="微软雅黑" panose="020B0503020204020204" charset="-122"/>
              </a:rPr>
              <a:t>）</a:t>
            </a:r>
            <a:r>
              <a:rPr lang="en-US" altLang="zh-CN" sz="1800" dirty="0">
                <a:solidFill>
                  <a:srgbClr val="FF0000"/>
                </a:solidFill>
                <a:latin typeface="微软雅黑" panose="020B0503020204020204" charset="-122"/>
                <a:ea typeface="微软雅黑" panose="020B0503020204020204" charset="-122"/>
              </a:rPr>
              <a:t>.</a:t>
            </a:r>
            <a:r>
              <a:rPr lang="zh-CN" altLang="zh-CN" sz="1800" dirty="0">
                <a:solidFill>
                  <a:srgbClr val="FF0000"/>
                </a:solidFill>
                <a:latin typeface="微软雅黑" panose="020B0503020204020204" charset="-122"/>
                <a:ea typeface="微软雅黑" panose="020B0503020204020204" charset="-122"/>
              </a:rPr>
              <a:t>机械式   继电器和接触器</a:t>
            </a:r>
            <a:r>
              <a:rPr lang="en-US" altLang="zh-CN" sz="1800" dirty="0">
                <a:solidFill>
                  <a:srgbClr val="FF0000"/>
                </a:solidFill>
                <a:latin typeface="微软雅黑" panose="020B0503020204020204" charset="-122"/>
                <a:ea typeface="微软雅黑" panose="020B0503020204020204" charset="-122"/>
              </a:rPr>
              <a:t>;</a:t>
            </a:r>
            <a:endParaRPr lang="en-US" altLang="zh-CN" sz="1800" dirty="0">
              <a:solidFill>
                <a:srgbClr val="FF0000"/>
              </a:solidFill>
              <a:latin typeface="微软雅黑" panose="020B0503020204020204" charset="-122"/>
              <a:ea typeface="微软雅黑" panose="020B0503020204020204" charset="-122"/>
            </a:endParaRPr>
          </a:p>
          <a:p>
            <a:pPr eaLnBrk="1" hangingPunct="1">
              <a:buNone/>
            </a:pPr>
            <a:r>
              <a:rPr lang="en-US" altLang="zh-CN" sz="1800" dirty="0">
                <a:latin typeface="微软雅黑" panose="020B0503020204020204" charset="-122"/>
                <a:ea typeface="微软雅黑" panose="020B0503020204020204" charset="-122"/>
              </a:rPr>
              <a:t>A.动合型（常开）（H型）线圈不通电时两触点是断开的，通电后，两个触点就闭合。以合字的拼音字头“H”表示。</a:t>
            </a:r>
            <a:endParaRPr lang="en-US" altLang="zh-CN" sz="1800" dirty="0">
              <a:latin typeface="微软雅黑" panose="020B0503020204020204" charset="-122"/>
              <a:ea typeface="微软雅黑" panose="020B0503020204020204" charset="-122"/>
            </a:endParaRPr>
          </a:p>
          <a:p>
            <a:pPr eaLnBrk="1" hangingPunct="1">
              <a:buNone/>
            </a:pPr>
            <a:r>
              <a:rPr lang="en-US" altLang="zh-CN" sz="1800" dirty="0">
                <a:latin typeface="微软雅黑" panose="020B0503020204020204" charset="-122"/>
                <a:ea typeface="微软雅黑" panose="020B0503020204020204" charset="-122"/>
              </a:rPr>
              <a:t>B.动断型（常闭）（D型）线圈不通电时两触点是闭合的，通电后两个触点就断开。用断字的拼音字头“D”表示。</a:t>
            </a:r>
            <a:endParaRPr lang="en-US" altLang="zh-CN" sz="1800" dirty="0">
              <a:latin typeface="微软雅黑" panose="020B0503020204020204" charset="-122"/>
              <a:ea typeface="微软雅黑" panose="020B0503020204020204" charset="-122"/>
            </a:endParaRPr>
          </a:p>
          <a:p>
            <a:pPr eaLnBrk="1" hangingPunct="1">
              <a:buNone/>
            </a:pPr>
            <a:r>
              <a:rPr lang="en-US" altLang="zh-CN" sz="1800" dirty="0">
                <a:latin typeface="微软雅黑" panose="020B0503020204020204" charset="-122"/>
                <a:ea typeface="微软雅黑" panose="020B0503020204020204" charset="-122"/>
              </a:rPr>
              <a:t>C.转换型（Z型）这是触点组型。这种触点组共有三个触点，即中间是动触点，上下各一个静触点。线圈不通电时，动触点和其中一个静触点断开和另一个闭合，线圈通电后，动触点就移动，使原来断开的成闭合，原来闭合的成断开状态，达到转换的目的。这样的触点组称为转换触点。用“转”字的拼音字头“z”表示</a:t>
            </a:r>
            <a:r>
              <a:rPr lang="zh-CN" altLang="en-US" sz="1800" dirty="0">
                <a:latin typeface="微软雅黑" panose="020B0503020204020204" charset="-122"/>
                <a:ea typeface="微软雅黑" panose="020B0503020204020204" charset="-122"/>
              </a:rPr>
              <a:t>。</a:t>
            </a:r>
            <a:endParaRPr lang="zh-CN" altLang="en-US" sz="1800" dirty="0">
              <a:latin typeface="微软雅黑" panose="020B0503020204020204" charset="-122"/>
              <a:ea typeface="微软雅黑" panose="020B0503020204020204" charset="-122"/>
            </a:endParaRPr>
          </a:p>
          <a:p>
            <a:pPr eaLnBrk="1" hangingPunct="1">
              <a:buNone/>
            </a:pPr>
            <a:r>
              <a:rPr lang="en-US" altLang="zh-CN" sz="1800" dirty="0">
                <a:solidFill>
                  <a:srgbClr val="FF0000"/>
                </a:solidFill>
                <a:latin typeface="微软雅黑" panose="020B0503020204020204" charset="-122"/>
                <a:ea typeface="微软雅黑" panose="020B0503020204020204" charset="-122"/>
              </a:rPr>
              <a:t>2</a:t>
            </a:r>
            <a:r>
              <a:rPr lang="zh-CN" altLang="en-US" sz="1800" dirty="0">
                <a:solidFill>
                  <a:srgbClr val="FF0000"/>
                </a:solidFill>
                <a:latin typeface="微软雅黑" panose="020B0503020204020204" charset="-122"/>
                <a:ea typeface="微软雅黑" panose="020B0503020204020204" charset="-122"/>
              </a:rPr>
              <a:t>）</a:t>
            </a:r>
            <a:r>
              <a:rPr lang="en-US" altLang="zh-CN" sz="1800" dirty="0">
                <a:solidFill>
                  <a:srgbClr val="FF0000"/>
                </a:solidFill>
                <a:latin typeface="微软雅黑" panose="020B0503020204020204" charset="-122"/>
                <a:ea typeface="微软雅黑" panose="020B0503020204020204" charset="-122"/>
              </a:rPr>
              <a:t>.</a:t>
            </a:r>
            <a:r>
              <a:rPr lang="zh-CN" altLang="en-US" sz="1800" dirty="0">
                <a:solidFill>
                  <a:srgbClr val="FF0000"/>
                </a:solidFill>
                <a:latin typeface="微软雅黑" panose="020B0503020204020204" charset="-122"/>
                <a:ea typeface="微软雅黑" panose="020B0503020204020204" charset="-122"/>
              </a:rPr>
              <a:t>电子式   可控硅</a:t>
            </a:r>
            <a:r>
              <a:rPr lang="en-US" altLang="zh-CN" sz="1800" dirty="0">
                <a:solidFill>
                  <a:srgbClr val="FF0000"/>
                </a:solidFill>
                <a:latin typeface="微软雅黑" panose="020B0503020204020204" charset="-122"/>
                <a:ea typeface="微软雅黑" panose="020B0503020204020204" charset="-122"/>
              </a:rPr>
              <a:t>;</a:t>
            </a:r>
            <a:endParaRPr lang="en-US" altLang="zh-CN" sz="1800" dirty="0">
              <a:solidFill>
                <a:srgbClr val="FF0000"/>
              </a:solidFill>
              <a:latin typeface="微软雅黑" panose="020B0503020204020204" charset="-122"/>
              <a:ea typeface="微软雅黑" panose="020B0503020204020204" charset="-122"/>
            </a:endParaRPr>
          </a:p>
          <a:p>
            <a:pPr eaLnBrk="1" hangingPunct="1">
              <a:buNone/>
            </a:pPr>
            <a:r>
              <a:rPr lang="en-US" altLang="zh-CN" sz="1800" dirty="0">
                <a:solidFill>
                  <a:srgbClr val="FF0000"/>
                </a:solidFill>
                <a:latin typeface="微软雅黑" panose="020B0503020204020204" charset="-122"/>
                <a:ea typeface="微软雅黑" panose="020B0503020204020204" charset="-122"/>
              </a:rPr>
              <a:t>3</a:t>
            </a:r>
            <a:r>
              <a:rPr lang="zh-CN" altLang="en-US" sz="1800" dirty="0">
                <a:solidFill>
                  <a:srgbClr val="FF0000"/>
                </a:solidFill>
                <a:latin typeface="微软雅黑" panose="020B0503020204020204" charset="-122"/>
                <a:ea typeface="微软雅黑" panose="020B0503020204020204" charset="-122"/>
              </a:rPr>
              <a:t>）</a:t>
            </a:r>
            <a:r>
              <a:rPr lang="en-US" altLang="zh-CN" sz="1800" dirty="0">
                <a:solidFill>
                  <a:srgbClr val="FF0000"/>
                </a:solidFill>
                <a:latin typeface="微软雅黑" panose="020B0503020204020204" charset="-122"/>
                <a:ea typeface="微软雅黑" panose="020B0503020204020204" charset="-122"/>
              </a:rPr>
              <a:t>.</a:t>
            </a:r>
            <a:r>
              <a:rPr lang="zh-CN" altLang="en-US" sz="1800" dirty="0">
                <a:solidFill>
                  <a:srgbClr val="FF0000"/>
                </a:solidFill>
                <a:latin typeface="微软雅黑" panose="020B0503020204020204" charset="-122"/>
                <a:ea typeface="微软雅黑" panose="020B0503020204020204" charset="-122"/>
              </a:rPr>
              <a:t>混合式   继电器和可控硅混合使用</a:t>
            </a:r>
            <a:r>
              <a:rPr lang="en-US" altLang="zh-CN" sz="1800" dirty="0">
                <a:solidFill>
                  <a:srgbClr val="FF0000"/>
                </a:solidFill>
                <a:latin typeface="微软雅黑" panose="020B0503020204020204" charset="-122"/>
                <a:ea typeface="微软雅黑" panose="020B0503020204020204" charset="-122"/>
              </a:rPr>
              <a:t>;</a:t>
            </a:r>
            <a:endParaRPr lang="en-US" altLang="zh-CN" sz="1800" dirty="0">
              <a:solidFill>
                <a:srgbClr val="FF0000"/>
              </a:solidFill>
              <a:latin typeface="微软雅黑" panose="020B0503020204020204" charset="-122"/>
              <a:ea typeface="微软雅黑" panose="020B0503020204020204" charset="-122"/>
            </a:endParaRPr>
          </a:p>
          <a:p>
            <a:pPr eaLnBrk="1" hangingPunct="1">
              <a:buNone/>
            </a:pPr>
            <a:endParaRPr lang="zh-CN" altLang="en-US" sz="1800" dirty="0">
              <a:solidFill>
                <a:srgbClr val="FF0000"/>
              </a:solidFill>
              <a:latin typeface="微软雅黑" panose="020B0503020204020204" charset="-122"/>
              <a:ea typeface="微软雅黑" panose="020B0503020204020204" charset="-122"/>
            </a:endParaRPr>
          </a:p>
          <a:p>
            <a:pPr eaLnBrk="1" hangingPunct="1"/>
            <a:endParaRPr lang="zh-CN" altLang="en-US" sz="2400" dirty="0">
              <a:latin typeface="微软雅黑" panose="020B0503020204020204" charset="-122"/>
              <a:ea typeface="微软雅黑" panose="020B050302020402020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3" name="内容占位符 2"/>
          <p:cNvSpPr>
            <a:spLocks noGrp="1"/>
          </p:cNvSpPr>
          <p:nvPr>
            <p:ph idx="1"/>
          </p:nvPr>
        </p:nvSpPr>
        <p:spPr>
          <a:xfrm>
            <a:off x="314325" y="1208088"/>
            <a:ext cx="7773988" cy="1419225"/>
          </a:xfrm>
        </p:spPr>
        <p:txBody>
          <a:bodyPr vert="horz" wrap="square" lIns="91440" tIns="45720" rIns="91440" bIns="45720" numCol="1" anchor="t" anchorCtr="0" compatLnSpc="1"/>
          <a:lstStyle/>
          <a:p>
            <a:pPr marL="354330" marR="0" lvl="0" indent="12700" algn="l" defTabSz="914400" rtl="0" eaLnBrk="0" fontAlgn="base" latinLnBrk="0" hangingPunct="0">
              <a:lnSpc>
                <a:spcPct val="100000"/>
              </a:lnSpc>
              <a:spcBef>
                <a:spcPct val="20000"/>
              </a:spcBef>
              <a:spcAft>
                <a:spcPct val="0"/>
              </a:spcAft>
              <a:buClrTx/>
              <a:buSzTx/>
              <a:buFont typeface="Wingdings" panose="05000000000000000000" pitchFamily="2" charset="2"/>
              <a:buChar char="Ø"/>
              <a:defRPr/>
            </a:pPr>
            <a:r>
              <a:rPr kumimoji="0" lang="en-US" altLang="zh-CN" sz="2000" b="0" i="0" u="none" strike="noStrike" kern="1200" cap="none" spc="0" normalizeH="0" baseline="0" noProof="1" smtClean="0">
                <a:ln>
                  <a:noFill/>
                </a:ln>
                <a:solidFill>
                  <a:srgbClr val="000000"/>
                </a:solidFill>
                <a:effectLst/>
                <a:uLnTx/>
                <a:uFillTx/>
                <a:latin typeface="+mj-lt"/>
                <a:ea typeface="+mn-ea"/>
                <a:cs typeface="+mn-cs"/>
              </a:rPr>
              <a:t>UPS(</a:t>
            </a:r>
            <a:r>
              <a:rPr kumimoji="0" lang="en-US" altLang="zh-CN" sz="2000" b="1" i="0" u="none" strike="noStrike" kern="1200" cap="none" spc="0" normalizeH="0" baseline="0" noProof="1" smtClean="0">
                <a:ln>
                  <a:noFill/>
                </a:ln>
                <a:solidFill>
                  <a:srgbClr val="000000"/>
                </a:solidFill>
                <a:effectLst/>
                <a:uLnTx/>
                <a:uFillTx/>
                <a:latin typeface="+mj-lt"/>
                <a:ea typeface="+mn-ea"/>
                <a:cs typeface="+mn-cs"/>
              </a:rPr>
              <a:t>U</a:t>
            </a:r>
            <a:r>
              <a:rPr kumimoji="0" lang="en-US" altLang="zh-CN" sz="2000" b="0" i="0" u="none" strike="noStrike" kern="1200" cap="none" spc="0" normalizeH="0" baseline="0" noProof="1" smtClean="0">
                <a:ln>
                  <a:noFill/>
                </a:ln>
                <a:solidFill>
                  <a:srgbClr val="000000"/>
                </a:solidFill>
                <a:effectLst/>
                <a:uLnTx/>
                <a:uFillTx/>
                <a:latin typeface="+mj-lt"/>
                <a:ea typeface="+mn-ea"/>
                <a:cs typeface="+mn-cs"/>
              </a:rPr>
              <a:t>ninterruptible </a:t>
            </a:r>
            <a:r>
              <a:rPr kumimoji="0" lang="en-US" altLang="zh-CN" sz="2000" b="1" i="0" u="none" strike="noStrike" kern="1200" cap="none" spc="0" normalizeH="0" baseline="0" noProof="1" smtClean="0">
                <a:ln>
                  <a:noFill/>
                </a:ln>
                <a:solidFill>
                  <a:srgbClr val="000000"/>
                </a:solidFill>
                <a:effectLst/>
                <a:uLnTx/>
                <a:uFillTx/>
                <a:latin typeface="+mj-lt"/>
                <a:ea typeface="+mn-ea"/>
                <a:cs typeface="+mn-cs"/>
              </a:rPr>
              <a:t>P</a:t>
            </a:r>
            <a:r>
              <a:rPr kumimoji="0" lang="en-US" altLang="zh-CN" sz="2000" b="0" i="0" u="none" strike="noStrike" kern="1200" cap="none" spc="0" normalizeH="0" baseline="0" noProof="1" smtClean="0">
                <a:ln>
                  <a:noFill/>
                </a:ln>
                <a:solidFill>
                  <a:srgbClr val="000000"/>
                </a:solidFill>
                <a:effectLst/>
                <a:uLnTx/>
                <a:uFillTx/>
                <a:latin typeface="+mj-lt"/>
                <a:ea typeface="+mn-ea"/>
                <a:cs typeface="+mn-cs"/>
              </a:rPr>
              <a:t>ower </a:t>
            </a:r>
            <a:r>
              <a:rPr kumimoji="0" lang="en-US" altLang="zh-CN" sz="2000" b="1" i="0" u="none" strike="noStrike" kern="1200" cap="none" spc="0" normalizeH="0" baseline="0" noProof="1" smtClean="0">
                <a:ln>
                  <a:noFill/>
                </a:ln>
                <a:solidFill>
                  <a:srgbClr val="000000"/>
                </a:solidFill>
                <a:effectLst/>
                <a:uLnTx/>
                <a:uFillTx/>
                <a:latin typeface="+mj-lt"/>
                <a:ea typeface="+mn-ea"/>
                <a:cs typeface="+mn-cs"/>
              </a:rPr>
              <a:t>S</a:t>
            </a:r>
            <a:r>
              <a:rPr kumimoji="0" lang="en-US" altLang="zh-CN" sz="2000" b="0" i="0" u="none" strike="noStrike" kern="1200" cap="none" spc="0" normalizeH="0" baseline="0" noProof="1" smtClean="0">
                <a:ln>
                  <a:noFill/>
                </a:ln>
                <a:solidFill>
                  <a:srgbClr val="000000"/>
                </a:solidFill>
                <a:effectLst/>
                <a:uLnTx/>
                <a:uFillTx/>
                <a:latin typeface="+mj-lt"/>
                <a:ea typeface="+mn-ea"/>
                <a:cs typeface="+mn-cs"/>
              </a:rPr>
              <a:t>upply)</a:t>
            </a:r>
            <a:endParaRPr kumimoji="0" lang="en-US" altLang="zh-CN" sz="2000" b="0" i="0" u="none" strike="noStrike" kern="1200" cap="none" spc="0" normalizeH="0" baseline="0" noProof="1" smtClean="0">
              <a:ln>
                <a:noFill/>
              </a:ln>
              <a:solidFill>
                <a:srgbClr val="000000"/>
              </a:solidFill>
              <a:effectLst/>
              <a:uLnTx/>
              <a:uFillTx/>
              <a:latin typeface="+mj-lt"/>
              <a:ea typeface="+mn-ea"/>
              <a:cs typeface="+mn-cs"/>
            </a:endParaRPr>
          </a:p>
          <a:p>
            <a:pPr marL="354330" marR="0" lvl="0" indent="12700" algn="l" defTabSz="914400" rtl="0" eaLnBrk="0" fontAlgn="base" latinLnBrk="0" hangingPunct="0">
              <a:lnSpc>
                <a:spcPct val="100000"/>
              </a:lnSpc>
              <a:spcBef>
                <a:spcPct val="20000"/>
              </a:spcBef>
              <a:spcAft>
                <a:spcPct val="0"/>
              </a:spcAft>
              <a:buClrTx/>
              <a:buSzTx/>
              <a:buFont typeface="Wingdings" panose="05000000000000000000" pitchFamily="2" charset="2"/>
              <a:buChar char="Ø"/>
              <a:defRPr/>
            </a:pPr>
            <a:r>
              <a:rPr kumimoji="0" lang="zh-CN" altLang="en-US" sz="1885" b="0" i="0" u="none" strike="noStrike" kern="1200" cap="none" spc="0" normalizeH="0" baseline="0" noProof="1" smtClean="0">
                <a:ln>
                  <a:noFill/>
                </a:ln>
                <a:solidFill>
                  <a:srgbClr val="000000"/>
                </a:solidFill>
                <a:effectLst/>
                <a:uLnTx/>
                <a:uFillTx/>
                <a:latin typeface="+mn-lt"/>
                <a:ea typeface="+mn-ea"/>
                <a:cs typeface="+mn-cs"/>
              </a:rPr>
              <a:t>利用电池化学能作为后备力量</a:t>
            </a:r>
            <a:endParaRPr kumimoji="0" lang="en-US" altLang="zh-CN" sz="1885" b="0" i="0" u="none" strike="noStrike" kern="1200" cap="none" spc="0" normalizeH="0" baseline="0" noProof="1" smtClean="0">
              <a:ln>
                <a:noFill/>
              </a:ln>
              <a:solidFill>
                <a:srgbClr val="000000"/>
              </a:solidFill>
              <a:effectLst/>
              <a:uLnTx/>
              <a:uFillTx/>
              <a:latin typeface="+mn-lt"/>
              <a:ea typeface="+mn-ea"/>
              <a:cs typeface="+mn-cs"/>
            </a:endParaRPr>
          </a:p>
          <a:p>
            <a:pPr marL="354330" marR="0" lvl="0" indent="12700" algn="l" defTabSz="914400" rtl="0" eaLnBrk="0" fontAlgn="base" latinLnBrk="0" hangingPunct="0">
              <a:lnSpc>
                <a:spcPct val="100000"/>
              </a:lnSpc>
              <a:spcBef>
                <a:spcPct val="20000"/>
              </a:spcBef>
              <a:spcAft>
                <a:spcPct val="0"/>
              </a:spcAft>
              <a:buClrTx/>
              <a:buSzTx/>
              <a:buFont typeface="Wingdings" panose="05000000000000000000" pitchFamily="2" charset="2"/>
              <a:buChar char="Ø"/>
              <a:defRPr/>
            </a:pPr>
            <a:r>
              <a:rPr kumimoji="0" lang="zh-CN" altLang="en-US" sz="1885" b="0" i="0" u="none" strike="noStrike" kern="1200" cap="none" spc="0" normalizeH="0" baseline="0" noProof="1" smtClean="0">
                <a:ln>
                  <a:noFill/>
                </a:ln>
                <a:solidFill>
                  <a:srgbClr val="000000"/>
                </a:solidFill>
                <a:effectLst/>
                <a:uLnTx/>
                <a:uFillTx/>
                <a:latin typeface="+mn-lt"/>
                <a:ea typeface="+mn-ea"/>
                <a:cs typeface="+mn-cs"/>
              </a:rPr>
              <a:t>在市电断电或发生异常等电网故障时，不间断地供电</a:t>
            </a:r>
            <a:endParaRPr kumimoji="0" lang="zh-CN" altLang="en-US" sz="1885" b="0" i="0" u="none" strike="noStrike" kern="1200" cap="none" spc="0" normalizeH="0" baseline="0" noProof="1">
              <a:ln>
                <a:noFill/>
              </a:ln>
              <a:solidFill>
                <a:srgbClr val="000000"/>
              </a:solidFill>
              <a:effectLst/>
              <a:uLnTx/>
              <a:uFillTx/>
              <a:latin typeface="+mn-lt"/>
              <a:ea typeface="+mn-ea"/>
              <a:cs typeface="+mn-cs"/>
            </a:endParaRPr>
          </a:p>
        </p:txBody>
      </p:sp>
      <p:sp>
        <p:nvSpPr>
          <p:cNvPr id="6146" name="灯片编号占位符 3"/>
          <p:cNvSpPr txBox="1">
            <a:spLocks noGrp="1"/>
          </p:cNvSpPr>
          <p:nvPr>
            <p:ph type="sldNum" sz="quarter"/>
          </p:nvPr>
        </p:nvSpPr>
        <p:spPr>
          <a:xfrm>
            <a:off x="5222875" y="6538913"/>
            <a:ext cx="1301750" cy="285750"/>
          </a:xfrm>
          <a:prstGeom prst="rect">
            <a:avLst/>
          </a:prstGeom>
          <a:noFill/>
          <a:ln w="9525">
            <a:noFill/>
          </a:ln>
        </p:spPr>
        <p:txBody>
          <a:bodyPr anchor="t" anchorCtr="0"/>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eaLnBrk="0" hangingPunct="0"/>
            <a:r>
              <a:rPr lang="en-US" altLang="zh-CN" sz="1500" dirty="0">
                <a:latin typeface="Arial" panose="020B0604020202020204" pitchFamily="34" charset="0"/>
              </a:rPr>
              <a:t>Page</a:t>
            </a:r>
            <a:fld id="{9A0DB2DC-4C9A-4742-B13C-FB6460FD3503}" type="slidenum">
              <a:rPr lang="en-US" altLang="zh-CN" sz="1500" dirty="0">
                <a:latin typeface="Arial" panose="020B0604020202020204" pitchFamily="34" charset="0"/>
              </a:rPr>
            </a:fld>
            <a:endParaRPr lang="en-US" altLang="zh-CN" sz="1500" dirty="0">
              <a:latin typeface="Arial" panose="020B0604020202020204" pitchFamily="34" charset="0"/>
            </a:endParaRPr>
          </a:p>
        </p:txBody>
      </p:sp>
      <p:grpSp>
        <p:nvGrpSpPr>
          <p:cNvPr id="6147" name="组合 146"/>
          <p:cNvGrpSpPr/>
          <p:nvPr/>
        </p:nvGrpSpPr>
        <p:grpSpPr>
          <a:xfrm>
            <a:off x="3460750" y="2379663"/>
            <a:ext cx="5232400" cy="3825875"/>
            <a:chOff x="1940216" y="613238"/>
            <a:chExt cx="8183499" cy="5508954"/>
          </a:xfrm>
        </p:grpSpPr>
        <p:sp>
          <p:nvSpPr>
            <p:cNvPr id="100" name="Freeform 2"/>
            <p:cNvSpPr>
              <a:spLocks noEditPoints="1"/>
            </p:cNvSpPr>
            <p:nvPr/>
          </p:nvSpPr>
          <p:spPr bwMode="gray">
            <a:xfrm rot="20241944">
              <a:off x="3107159" y="2096769"/>
              <a:ext cx="6043276" cy="2960206"/>
            </a:xfrm>
            <a:custGeom>
              <a:avLst/>
              <a:gdLst/>
              <a:ahLst/>
              <a:cxnLst>
                <a:cxn ang="0">
                  <a:pos x="1692" y="12"/>
                </a:cxn>
                <a:cxn ang="0">
                  <a:pos x="1234" y="74"/>
                </a:cxn>
                <a:cxn ang="0">
                  <a:pos x="828" y="182"/>
                </a:cxn>
                <a:cxn ang="0">
                  <a:pos x="486" y="330"/>
                </a:cxn>
                <a:cxn ang="0">
                  <a:pos x="226" y="510"/>
                </a:cxn>
                <a:cxn ang="0">
                  <a:pos x="58" y="718"/>
                </a:cxn>
                <a:cxn ang="0">
                  <a:pos x="0" y="944"/>
                </a:cxn>
                <a:cxn ang="0">
                  <a:pos x="58" y="1170"/>
                </a:cxn>
                <a:cxn ang="0">
                  <a:pos x="226" y="1378"/>
                </a:cxn>
                <a:cxn ang="0">
                  <a:pos x="486" y="1558"/>
                </a:cxn>
                <a:cxn ang="0">
                  <a:pos x="828" y="1706"/>
                </a:cxn>
                <a:cxn ang="0">
                  <a:pos x="1234" y="1814"/>
                </a:cxn>
                <a:cxn ang="0">
                  <a:pos x="1692" y="1876"/>
                </a:cxn>
                <a:cxn ang="0">
                  <a:pos x="2186" y="1884"/>
                </a:cxn>
                <a:cxn ang="0">
                  <a:pos x="2658" y="1840"/>
                </a:cxn>
                <a:cxn ang="0">
                  <a:pos x="3084" y="1746"/>
                </a:cxn>
                <a:cxn ang="0">
                  <a:pos x="3448" y="1612"/>
                </a:cxn>
                <a:cxn ang="0">
                  <a:pos x="3738" y="1442"/>
                </a:cxn>
                <a:cxn ang="0">
                  <a:pos x="3938" y="1242"/>
                </a:cxn>
                <a:cxn ang="0">
                  <a:pos x="4034" y="1022"/>
                </a:cxn>
                <a:cxn ang="0">
                  <a:pos x="4014" y="790"/>
                </a:cxn>
                <a:cxn ang="0">
                  <a:pos x="3882" y="576"/>
                </a:cxn>
                <a:cxn ang="0">
                  <a:pos x="3650" y="386"/>
                </a:cxn>
                <a:cxn ang="0">
                  <a:pos x="3334" y="228"/>
                </a:cxn>
                <a:cxn ang="0">
                  <a:pos x="2948" y="106"/>
                </a:cxn>
                <a:cxn ang="0">
                  <a:pos x="2506" y="28"/>
                </a:cxn>
                <a:cxn ang="0">
                  <a:pos x="2020" y="0"/>
                </a:cxn>
                <a:cxn ang="0">
                  <a:pos x="1606" y="1736"/>
                </a:cxn>
                <a:cxn ang="0">
                  <a:pos x="1164" y="1678"/>
                </a:cxn>
                <a:cxn ang="0">
                  <a:pos x="776" y="1576"/>
                </a:cxn>
                <a:cxn ang="0">
                  <a:pos x="458" y="1436"/>
                </a:cxn>
                <a:cxn ang="0">
                  <a:pos x="224" y="1266"/>
                </a:cxn>
                <a:cxn ang="0">
                  <a:pos x="88" y="1074"/>
                </a:cxn>
                <a:cxn ang="0">
                  <a:pos x="68" y="864"/>
                </a:cxn>
                <a:cxn ang="0">
                  <a:pos x="166" y="664"/>
                </a:cxn>
                <a:cxn ang="0">
                  <a:pos x="370" y="486"/>
                </a:cxn>
                <a:cxn ang="0">
                  <a:pos x="662" y="336"/>
                </a:cxn>
                <a:cxn ang="0">
                  <a:pos x="1028" y="222"/>
                </a:cxn>
                <a:cxn ang="0">
                  <a:pos x="1454" y="148"/>
                </a:cxn>
                <a:cxn ang="0">
                  <a:pos x="1922" y="120"/>
                </a:cxn>
                <a:cxn ang="0">
                  <a:pos x="2392" y="148"/>
                </a:cxn>
                <a:cxn ang="0">
                  <a:pos x="2818" y="222"/>
                </a:cxn>
                <a:cxn ang="0">
                  <a:pos x="3184" y="336"/>
                </a:cxn>
                <a:cxn ang="0">
                  <a:pos x="3476" y="486"/>
                </a:cxn>
                <a:cxn ang="0">
                  <a:pos x="3680" y="664"/>
                </a:cxn>
                <a:cxn ang="0">
                  <a:pos x="3778" y="864"/>
                </a:cxn>
                <a:cxn ang="0">
                  <a:pos x="3758" y="1074"/>
                </a:cxn>
                <a:cxn ang="0">
                  <a:pos x="3622" y="1266"/>
                </a:cxn>
                <a:cxn ang="0">
                  <a:pos x="3388" y="1436"/>
                </a:cxn>
                <a:cxn ang="0">
                  <a:pos x="3070" y="1576"/>
                </a:cxn>
                <a:cxn ang="0">
                  <a:pos x="2682" y="1678"/>
                </a:cxn>
                <a:cxn ang="0">
                  <a:pos x="2240" y="1736"/>
                </a:cxn>
              </a:cxnLst>
              <a:rect l="0" t="0" r="r" b="b"/>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gradFill>
              <a:gsLst>
                <a:gs pos="0">
                  <a:srgbClr val="D6B19C"/>
                </a:gs>
                <a:gs pos="30000">
                  <a:srgbClr val="D49E6C"/>
                </a:gs>
                <a:gs pos="70000">
                  <a:srgbClr val="A65528"/>
                </a:gs>
                <a:gs pos="100000">
                  <a:srgbClr val="663012"/>
                </a:gs>
              </a:gsLst>
              <a:lin ang="0" scaled="0"/>
            </a:gradFill>
            <a:ln w="28575" cap="flat" cmpd="sng" algn="ctr">
              <a:noFill/>
              <a:prstDash val="solid"/>
              <a:round/>
              <a:headEnd type="none" w="med" len="med"/>
              <a:tailEnd type="none" w="med" len="med"/>
            </a:ln>
            <a:effectLst/>
          </p:spPr>
          <p:txBody>
            <a:bodyPr lIns="78353" tIns="39176" rIns="78353" bIns="39176"/>
            <a:lstStyle/>
            <a:p>
              <a:pPr marL="0" marR="0" lvl="0" indent="0" algn="ctr" defTabSz="914400" rtl="0" eaLnBrk="1" fontAlgn="auto" latinLnBrk="0" hangingPunct="1">
                <a:lnSpc>
                  <a:spcPct val="100000"/>
                </a:lnSpc>
                <a:spcBef>
                  <a:spcPct val="50000"/>
                </a:spcBef>
                <a:spcAft>
                  <a:spcPts val="0"/>
                </a:spcAft>
                <a:buClrTx/>
                <a:buSzTx/>
                <a:buFontTx/>
                <a:buNone/>
                <a:defRPr/>
              </a:pPr>
              <a:endParaRPr kumimoji="0" lang="zh-CN" altLang="en-US" sz="1540" b="0" i="0" u="none" strike="noStrike" kern="0" cap="none" spc="0" normalizeH="0" baseline="0" noProof="0">
                <a:ln>
                  <a:noFill/>
                </a:ln>
                <a:solidFill>
                  <a:srgbClr val="FFFFFF"/>
                </a:solidFill>
                <a:effectLst/>
                <a:uLnTx/>
                <a:uFillTx/>
                <a:latin typeface="Arial" panose="020B0604020202020204" pitchFamily="34" charset="0"/>
                <a:ea typeface="华文细黑" pitchFamily="2" charset="-122"/>
                <a:cs typeface="+mn-cs"/>
              </a:endParaRPr>
            </a:p>
          </p:txBody>
        </p:sp>
        <p:grpSp>
          <p:nvGrpSpPr>
            <p:cNvPr id="6149" name="组合 90"/>
            <p:cNvGrpSpPr/>
            <p:nvPr/>
          </p:nvGrpSpPr>
          <p:grpSpPr>
            <a:xfrm>
              <a:off x="2760232" y="1890492"/>
              <a:ext cx="1404001" cy="1294408"/>
              <a:chOff x="2760232" y="1890492"/>
              <a:chExt cx="1404000" cy="1294410"/>
            </a:xfrm>
          </p:grpSpPr>
          <p:pic>
            <p:nvPicPr>
              <p:cNvPr id="104" name="图片 103">
                <a:hlinkClick r:id="rId1" tgtFrame="_blank"/>
              </p:cNvPr>
              <p:cNvPicPr/>
              <p:nvPr/>
            </p:nvPicPr>
            <p:blipFill>
              <a:blip r:embed="rId2" cstate="email"/>
              <a:srcRect/>
              <a:stretch>
                <a:fillRect/>
              </a:stretch>
            </p:blipFill>
            <p:spPr bwMode="auto">
              <a:xfrm>
                <a:off x="2760232" y="2320902"/>
                <a:ext cx="1404000" cy="864000"/>
              </a:xfrm>
              <a:prstGeom prst="roundRect">
                <a:avLst>
                  <a:gd name="adj" fmla="val 8594"/>
                </a:avLst>
              </a:prstGeom>
              <a:solidFill>
                <a:srgbClr val="FFFFFF">
                  <a:shade val="85000"/>
                </a:srgbClr>
              </a:solidFill>
              <a:ln>
                <a:noFill/>
              </a:ln>
              <a:effectLst/>
            </p:spPr>
          </p:pic>
          <p:sp>
            <p:nvSpPr>
              <p:cNvPr id="105" name="Rectangle 4"/>
              <p:cNvSpPr>
                <a:spLocks noChangeArrowheads="1"/>
              </p:cNvSpPr>
              <p:nvPr/>
            </p:nvSpPr>
            <p:spPr bwMode="auto">
              <a:xfrm>
                <a:off x="2759559" y="1891041"/>
                <a:ext cx="1405297" cy="470891"/>
              </a:xfrm>
              <a:prstGeom prst="rect">
                <a:avLst/>
              </a:prstGeom>
              <a:noFill/>
              <a:ln w="9525" algn="ctr">
                <a:noFill/>
                <a:miter lim="800000"/>
              </a:ln>
            </p:spPr>
            <p:txBody>
              <a:bodyPr anchor="ctr">
                <a:spAutoFit/>
              </a:bodyPr>
              <a:lstStyle/>
              <a:p>
                <a:pPr marL="0" marR="0" lvl="0" indent="0" algn="l" defTabSz="914400" rtl="0" eaLnBrk="1" fontAlgn="auto" latinLnBrk="0" hangingPunct="1">
                  <a:lnSpc>
                    <a:spcPct val="150000"/>
                  </a:lnSpc>
                  <a:spcBef>
                    <a:spcPct val="20000"/>
                  </a:spcBef>
                  <a:spcAft>
                    <a:spcPts val="0"/>
                  </a:spcAft>
                  <a:buClrTx/>
                  <a:buSzTx/>
                  <a:buFont typeface="Arial" panose="020B0604020202020204" pitchFamily="34" charset="0"/>
                  <a:buNone/>
                  <a:defRPr/>
                </a:pPr>
                <a:r>
                  <a:rPr kumimoji="0" lang="zh-CN" altLang="en-US" sz="1030" b="0" i="0" u="none" strike="noStrike" kern="0" cap="none" spc="0" normalizeH="0" baseline="0" noProof="1">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ea"/>
                  </a:rPr>
                  <a:t>金融</a:t>
                </a:r>
                <a:endParaRPr kumimoji="0" lang="en-GB" altLang="zh-CN" sz="1030" b="0" i="0" u="none" strike="noStrike" kern="0" cap="none" spc="0" normalizeH="0" baseline="0" noProof="1">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grpSp>
          <p:nvGrpSpPr>
            <p:cNvPr id="6152" name="组合 91"/>
            <p:cNvGrpSpPr/>
            <p:nvPr/>
          </p:nvGrpSpPr>
          <p:grpSpPr>
            <a:xfrm>
              <a:off x="1940216" y="3356433"/>
              <a:ext cx="1404001" cy="1283361"/>
              <a:chOff x="1940217" y="3356433"/>
              <a:chExt cx="1404000" cy="1283361"/>
            </a:xfrm>
          </p:grpSpPr>
          <p:pic>
            <p:nvPicPr>
              <p:cNvPr id="109" name="Picture 6"/>
              <p:cNvPicPr preferRelativeResize="0">
                <a:picLocks noChangeArrowheads="1"/>
              </p:cNvPicPr>
              <p:nvPr/>
            </p:nvPicPr>
            <p:blipFill>
              <a:blip r:embed="rId3" cstate="email"/>
              <a:srcRect/>
              <a:stretch>
                <a:fillRect/>
              </a:stretch>
            </p:blipFill>
            <p:spPr bwMode="auto">
              <a:xfrm>
                <a:off x="1940217" y="3775794"/>
                <a:ext cx="1404000" cy="864000"/>
              </a:xfrm>
              <a:prstGeom prst="roundRect">
                <a:avLst>
                  <a:gd name="adj" fmla="val 8594"/>
                </a:avLst>
              </a:prstGeom>
              <a:solidFill>
                <a:srgbClr val="FFFFFF">
                  <a:shade val="85000"/>
                </a:srgbClr>
              </a:solidFill>
              <a:ln>
                <a:noFill/>
              </a:ln>
              <a:effectLst/>
            </p:spPr>
          </p:pic>
          <p:sp>
            <p:nvSpPr>
              <p:cNvPr id="110" name="Rectangle 4"/>
              <p:cNvSpPr>
                <a:spLocks noChangeArrowheads="1"/>
              </p:cNvSpPr>
              <p:nvPr/>
            </p:nvSpPr>
            <p:spPr bwMode="auto">
              <a:xfrm>
                <a:off x="1940217" y="3356286"/>
                <a:ext cx="1402814" cy="468603"/>
              </a:xfrm>
              <a:prstGeom prst="rect">
                <a:avLst/>
              </a:prstGeom>
              <a:noFill/>
              <a:ln w="9525" algn="ctr">
                <a:noFill/>
                <a:miter lim="800000"/>
              </a:ln>
            </p:spPr>
            <p:txBody>
              <a:bodyPr anchor="ctr">
                <a:spAutoFit/>
              </a:bodyPr>
              <a:lstStyle/>
              <a:p>
                <a:pPr marL="0" marR="0" lvl="0" indent="0" algn="l" defTabSz="914400" rtl="0" eaLnBrk="1" fontAlgn="auto" latinLnBrk="0" hangingPunct="1">
                  <a:lnSpc>
                    <a:spcPct val="150000"/>
                  </a:lnSpc>
                  <a:spcBef>
                    <a:spcPct val="20000"/>
                  </a:spcBef>
                  <a:spcAft>
                    <a:spcPts val="0"/>
                  </a:spcAft>
                  <a:buClrTx/>
                  <a:buSzTx/>
                  <a:buFont typeface="Arial" panose="020B0604020202020204" pitchFamily="34" charset="0"/>
                  <a:buNone/>
                  <a:defRPr/>
                </a:pPr>
                <a:r>
                  <a:rPr kumimoji="0" lang="zh-CN" altLang="en-US" sz="1030" b="0" i="0" u="none" strike="noStrike" kern="0" cap="none" spc="0" normalizeH="0" baseline="0" noProof="1">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ea"/>
                  </a:rPr>
                  <a:t>通讯</a:t>
                </a:r>
                <a:endParaRPr kumimoji="0" lang="en-GB" altLang="zh-CN" sz="1030" b="0" i="0" u="none" strike="noStrike" kern="0" cap="none" spc="0" normalizeH="0" baseline="0" noProof="1">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grpSp>
          <p:nvGrpSpPr>
            <p:cNvPr id="6155" name="组合 89"/>
            <p:cNvGrpSpPr/>
            <p:nvPr/>
          </p:nvGrpSpPr>
          <p:grpSpPr>
            <a:xfrm>
              <a:off x="4889768" y="787410"/>
              <a:ext cx="1404001" cy="1281561"/>
              <a:chOff x="4701086" y="889008"/>
              <a:chExt cx="1404000" cy="1281561"/>
            </a:xfrm>
          </p:grpSpPr>
          <p:pic>
            <p:nvPicPr>
              <p:cNvPr id="114" name="图片 113">
                <a:hlinkClick r:id="rId4" tgtFrame="_blank"/>
              </p:cNvPr>
              <p:cNvPicPr/>
              <p:nvPr/>
            </p:nvPicPr>
            <p:blipFill>
              <a:blip r:embed="rId5" cstate="email"/>
              <a:srcRect/>
              <a:stretch>
                <a:fillRect/>
              </a:stretch>
            </p:blipFill>
            <p:spPr bwMode="auto">
              <a:xfrm>
                <a:off x="4701086" y="1306569"/>
                <a:ext cx="1404000" cy="864000"/>
              </a:xfrm>
              <a:prstGeom prst="roundRect">
                <a:avLst>
                  <a:gd name="adj" fmla="val 8594"/>
                </a:avLst>
              </a:prstGeom>
              <a:solidFill>
                <a:srgbClr val="FFFFFF">
                  <a:shade val="85000"/>
                </a:srgbClr>
              </a:solidFill>
              <a:ln>
                <a:noFill/>
              </a:ln>
              <a:effectLst/>
            </p:spPr>
          </p:pic>
          <p:sp>
            <p:nvSpPr>
              <p:cNvPr id="115" name="Rectangle 4"/>
              <p:cNvSpPr>
                <a:spLocks noChangeArrowheads="1"/>
              </p:cNvSpPr>
              <p:nvPr/>
            </p:nvSpPr>
            <p:spPr bwMode="auto">
              <a:xfrm>
                <a:off x="4701169" y="888563"/>
                <a:ext cx="1402814" cy="470890"/>
              </a:xfrm>
              <a:prstGeom prst="rect">
                <a:avLst/>
              </a:prstGeom>
              <a:noFill/>
              <a:ln w="9525" algn="ctr">
                <a:noFill/>
                <a:miter lim="800000"/>
              </a:ln>
            </p:spPr>
            <p:txBody>
              <a:bodyPr anchor="ctr">
                <a:spAutoFit/>
              </a:bodyPr>
              <a:lstStyle/>
              <a:p>
                <a:pPr marL="0" marR="0" lvl="0" indent="0" algn="l" defTabSz="914400" rtl="0" eaLnBrk="1" fontAlgn="auto" latinLnBrk="0" hangingPunct="1">
                  <a:lnSpc>
                    <a:spcPct val="150000"/>
                  </a:lnSpc>
                  <a:spcBef>
                    <a:spcPct val="20000"/>
                  </a:spcBef>
                  <a:spcAft>
                    <a:spcPts val="0"/>
                  </a:spcAft>
                  <a:buClrTx/>
                  <a:buSzTx/>
                  <a:buFont typeface="Arial" panose="020B0604020202020204" pitchFamily="34" charset="0"/>
                  <a:buNone/>
                  <a:defRPr/>
                </a:pPr>
                <a:r>
                  <a:rPr kumimoji="0" lang="zh-CN" altLang="en-US" sz="1030" b="0" i="0" u="none" strike="noStrike" kern="0" cap="none" spc="0" normalizeH="0" baseline="0" noProof="1">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ea"/>
                  </a:rPr>
                  <a:t>政府</a:t>
                </a:r>
                <a:endParaRPr kumimoji="0" lang="en-GB" altLang="zh-CN" sz="1030" b="0" i="0" u="none" strike="noStrike" kern="0" cap="none" spc="0" normalizeH="0" baseline="0" noProof="1">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grpSp>
          <p:nvGrpSpPr>
            <p:cNvPr id="6158" name="组合 88"/>
            <p:cNvGrpSpPr/>
            <p:nvPr/>
          </p:nvGrpSpPr>
          <p:grpSpPr>
            <a:xfrm>
              <a:off x="3079118" y="4836894"/>
              <a:ext cx="1404001" cy="1285298"/>
              <a:chOff x="2992034" y="4778838"/>
              <a:chExt cx="1404000" cy="1285298"/>
            </a:xfrm>
          </p:grpSpPr>
          <p:pic>
            <p:nvPicPr>
              <p:cNvPr id="119" name="图片 118"/>
              <p:cNvPicPr/>
              <p:nvPr/>
            </p:nvPicPr>
            <p:blipFill>
              <a:blip r:embed="rId6" cstate="email"/>
              <a:srcRect/>
              <a:stretch>
                <a:fillRect/>
              </a:stretch>
            </p:blipFill>
            <p:spPr bwMode="auto">
              <a:xfrm>
                <a:off x="2992034" y="5200136"/>
                <a:ext cx="1404000" cy="864000"/>
              </a:xfrm>
              <a:prstGeom prst="roundRect">
                <a:avLst>
                  <a:gd name="adj" fmla="val 8594"/>
                </a:avLst>
              </a:prstGeom>
              <a:solidFill>
                <a:srgbClr val="FFFFFF">
                  <a:shade val="85000"/>
                </a:srgbClr>
              </a:solidFill>
              <a:ln>
                <a:noFill/>
              </a:ln>
              <a:effectLst/>
            </p:spPr>
          </p:pic>
          <p:sp>
            <p:nvSpPr>
              <p:cNvPr id="120" name="Rectangle 4"/>
              <p:cNvSpPr>
                <a:spLocks noChangeArrowheads="1"/>
              </p:cNvSpPr>
              <p:nvPr/>
            </p:nvSpPr>
            <p:spPr bwMode="auto">
              <a:xfrm>
                <a:off x="2992764" y="4779476"/>
                <a:ext cx="1402813" cy="470890"/>
              </a:xfrm>
              <a:prstGeom prst="rect">
                <a:avLst/>
              </a:prstGeom>
              <a:noFill/>
              <a:ln w="9525" algn="ctr">
                <a:noFill/>
                <a:miter lim="800000"/>
              </a:ln>
            </p:spPr>
            <p:txBody>
              <a:bodyPr anchor="ctr">
                <a:spAutoFit/>
              </a:bodyPr>
              <a:lstStyle/>
              <a:p>
                <a:pPr marL="0" marR="0" lvl="0" indent="0" algn="l" defTabSz="914400" rtl="0" eaLnBrk="1" fontAlgn="auto" latinLnBrk="0" hangingPunct="1">
                  <a:lnSpc>
                    <a:spcPct val="150000"/>
                  </a:lnSpc>
                  <a:spcBef>
                    <a:spcPct val="20000"/>
                  </a:spcBef>
                  <a:spcAft>
                    <a:spcPts val="0"/>
                  </a:spcAft>
                  <a:buClrTx/>
                  <a:buSzTx/>
                  <a:buFont typeface="Arial" panose="020B0604020202020204" pitchFamily="34" charset="0"/>
                  <a:buNone/>
                  <a:defRPr/>
                </a:pPr>
                <a:r>
                  <a:rPr kumimoji="0" lang="zh-CN" altLang="en-US" sz="1030" b="0" i="0" u="none" strike="noStrike" kern="0" cap="none" spc="0" normalizeH="0" baseline="0" noProof="1">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ea"/>
                  </a:rPr>
                  <a:t>能源</a:t>
                </a:r>
                <a:endParaRPr kumimoji="0" lang="en-GB" altLang="zh-CN" sz="1030" b="0" i="0" u="none" strike="noStrike" kern="0" cap="none" spc="0" normalizeH="0" baseline="0" noProof="1">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grpSp>
          <p:nvGrpSpPr>
            <p:cNvPr id="6161" name="组合 86"/>
            <p:cNvGrpSpPr/>
            <p:nvPr/>
          </p:nvGrpSpPr>
          <p:grpSpPr>
            <a:xfrm>
              <a:off x="7516857" y="613238"/>
              <a:ext cx="1410582" cy="1277824"/>
              <a:chOff x="7516857" y="613238"/>
              <a:chExt cx="1410582" cy="1277824"/>
            </a:xfrm>
          </p:grpSpPr>
          <p:pic>
            <p:nvPicPr>
              <p:cNvPr id="124" name="图片 123"/>
              <p:cNvPicPr/>
              <p:nvPr/>
            </p:nvPicPr>
            <p:blipFill>
              <a:blip r:embed="rId7" cstate="print"/>
              <a:srcRect/>
              <a:stretch>
                <a:fillRect/>
              </a:stretch>
            </p:blipFill>
            <p:spPr bwMode="auto">
              <a:xfrm>
                <a:off x="7523439" y="1027062"/>
                <a:ext cx="1404000" cy="864000"/>
              </a:xfrm>
              <a:prstGeom prst="roundRect">
                <a:avLst>
                  <a:gd name="adj" fmla="val 8594"/>
                </a:avLst>
              </a:prstGeom>
              <a:solidFill>
                <a:srgbClr val="FFFFFF">
                  <a:shade val="85000"/>
                </a:srgbClr>
              </a:solidFill>
              <a:ln>
                <a:noFill/>
              </a:ln>
              <a:effectLst/>
            </p:spPr>
          </p:pic>
          <p:sp>
            <p:nvSpPr>
              <p:cNvPr id="125" name="Rectangle 4"/>
              <p:cNvSpPr>
                <a:spLocks noChangeArrowheads="1"/>
              </p:cNvSpPr>
              <p:nvPr/>
            </p:nvSpPr>
            <p:spPr bwMode="auto">
              <a:xfrm>
                <a:off x="7516715" y="613238"/>
                <a:ext cx="1402815" cy="470890"/>
              </a:xfrm>
              <a:prstGeom prst="rect">
                <a:avLst/>
              </a:prstGeom>
              <a:noFill/>
              <a:ln w="9525" algn="ctr">
                <a:noFill/>
                <a:miter lim="800000"/>
              </a:ln>
            </p:spPr>
            <p:txBody>
              <a:bodyPr anchor="ctr">
                <a:spAutoFit/>
              </a:bodyPr>
              <a:lstStyle/>
              <a:p>
                <a:pPr marL="0" marR="0" lvl="0" indent="0" algn="l" defTabSz="914400" rtl="0" eaLnBrk="1" fontAlgn="auto" latinLnBrk="0" hangingPunct="1">
                  <a:lnSpc>
                    <a:spcPct val="150000"/>
                  </a:lnSpc>
                  <a:spcBef>
                    <a:spcPct val="20000"/>
                  </a:spcBef>
                  <a:spcAft>
                    <a:spcPts val="0"/>
                  </a:spcAft>
                  <a:buClrTx/>
                  <a:buSzTx/>
                  <a:buFont typeface="Arial" panose="020B0604020202020204" pitchFamily="34" charset="0"/>
                  <a:buNone/>
                  <a:defRPr/>
                </a:pPr>
                <a:r>
                  <a:rPr kumimoji="0" lang="zh-CN" altLang="en-US" sz="1030" b="0" i="0" u="none" strike="noStrike" kern="0" cap="none" spc="0" normalizeH="0" baseline="0" noProof="1" smtClean="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ea"/>
                  </a:rPr>
                  <a:t>交通</a:t>
                </a:r>
                <a:endParaRPr kumimoji="0" lang="en-GB" altLang="zh-CN" sz="1030" b="0" i="0" u="none" strike="noStrike" kern="0" cap="none" spc="0" normalizeH="0" baseline="0" noProof="1">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grpSp>
          <p:nvGrpSpPr>
            <p:cNvPr id="6164" name="组合 87"/>
            <p:cNvGrpSpPr/>
            <p:nvPr/>
          </p:nvGrpSpPr>
          <p:grpSpPr>
            <a:xfrm>
              <a:off x="5616874" y="4849342"/>
              <a:ext cx="1403999" cy="1248475"/>
              <a:chOff x="5695101" y="4779159"/>
              <a:chExt cx="1404000" cy="1248475"/>
            </a:xfrm>
          </p:grpSpPr>
          <p:pic>
            <p:nvPicPr>
              <p:cNvPr id="129" name="图片 128"/>
              <p:cNvPicPr/>
              <p:nvPr/>
            </p:nvPicPr>
            <p:blipFill>
              <a:blip r:embed="rId8" cstate="email"/>
              <a:srcRect/>
              <a:stretch>
                <a:fillRect/>
              </a:stretch>
            </p:blipFill>
            <p:spPr bwMode="auto">
              <a:xfrm>
                <a:off x="5695101" y="5163634"/>
                <a:ext cx="1404000" cy="864000"/>
              </a:xfrm>
              <a:prstGeom prst="roundRect">
                <a:avLst>
                  <a:gd name="adj" fmla="val 8594"/>
                </a:avLst>
              </a:prstGeom>
              <a:solidFill>
                <a:srgbClr val="FFFFFF">
                  <a:shade val="85000"/>
                </a:srgbClr>
              </a:solidFill>
              <a:ln>
                <a:noFill/>
              </a:ln>
              <a:effectLst/>
            </p:spPr>
          </p:pic>
          <p:sp>
            <p:nvSpPr>
              <p:cNvPr id="130" name="Rectangle 4"/>
              <p:cNvSpPr>
                <a:spLocks noChangeArrowheads="1"/>
              </p:cNvSpPr>
              <p:nvPr/>
            </p:nvSpPr>
            <p:spPr bwMode="auto">
              <a:xfrm>
                <a:off x="5695556" y="4778777"/>
                <a:ext cx="1402814" cy="470890"/>
              </a:xfrm>
              <a:prstGeom prst="rect">
                <a:avLst/>
              </a:prstGeom>
              <a:noFill/>
              <a:ln w="9525" algn="ctr">
                <a:noFill/>
                <a:miter lim="800000"/>
              </a:ln>
            </p:spPr>
            <p:txBody>
              <a:bodyPr anchor="ctr">
                <a:spAutoFit/>
              </a:bodyPr>
              <a:lstStyle/>
              <a:p>
                <a:pPr marL="0" marR="0" lvl="0" indent="0" algn="l" defTabSz="914400" rtl="0" eaLnBrk="1" fontAlgn="auto" latinLnBrk="0" hangingPunct="1">
                  <a:lnSpc>
                    <a:spcPct val="150000"/>
                  </a:lnSpc>
                  <a:spcBef>
                    <a:spcPct val="20000"/>
                  </a:spcBef>
                  <a:spcAft>
                    <a:spcPts val="0"/>
                  </a:spcAft>
                  <a:buClrTx/>
                  <a:buSzTx/>
                  <a:buFont typeface="Arial" panose="020B0604020202020204" pitchFamily="34" charset="0"/>
                  <a:buNone/>
                  <a:defRPr/>
                </a:pPr>
                <a:r>
                  <a:rPr kumimoji="0" lang="zh-CN" altLang="en-US" sz="1030" b="0" i="0" u="none" strike="noStrike" kern="0" cap="none" spc="0" normalizeH="0" baseline="0" noProof="1">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ea"/>
                  </a:rPr>
                  <a:t>制造</a:t>
                </a:r>
                <a:endParaRPr kumimoji="0" lang="en-GB" altLang="zh-CN" sz="1030" b="0" i="0" u="none" strike="noStrike" kern="0" cap="none" spc="0" normalizeH="0" baseline="0" noProof="1">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grpSp>
          <p:nvGrpSpPr>
            <p:cNvPr id="6167" name="组合 136"/>
            <p:cNvGrpSpPr/>
            <p:nvPr/>
          </p:nvGrpSpPr>
          <p:grpSpPr>
            <a:xfrm>
              <a:off x="8718347" y="2209841"/>
              <a:ext cx="1405368" cy="1285162"/>
              <a:chOff x="2252232" y="460838"/>
              <a:chExt cx="1405368" cy="1285162"/>
            </a:xfrm>
          </p:grpSpPr>
          <p:pic>
            <p:nvPicPr>
              <p:cNvPr id="138" name="Picture 2"/>
              <p:cNvPicPr preferRelativeResize="0">
                <a:picLocks noChangeArrowheads="1"/>
              </p:cNvPicPr>
              <p:nvPr/>
            </p:nvPicPr>
            <p:blipFill>
              <a:blip r:embed="rId9" cstate="print"/>
              <a:srcRect/>
              <a:stretch>
                <a:fillRect/>
              </a:stretch>
            </p:blipFill>
            <p:spPr bwMode="auto">
              <a:xfrm>
                <a:off x="2253600" y="882000"/>
                <a:ext cx="1404000" cy="864000"/>
              </a:xfrm>
              <a:prstGeom prst="roundRect">
                <a:avLst>
                  <a:gd name="adj" fmla="val 8594"/>
                </a:avLst>
              </a:prstGeom>
              <a:solidFill>
                <a:srgbClr val="FFFFFF">
                  <a:shade val="85000"/>
                </a:srgbClr>
              </a:solidFill>
              <a:ln>
                <a:noFill/>
              </a:ln>
              <a:effectLst/>
            </p:spPr>
          </p:pic>
          <p:sp>
            <p:nvSpPr>
              <p:cNvPr id="140" name="Rectangle 4"/>
              <p:cNvSpPr>
                <a:spLocks noChangeArrowheads="1"/>
              </p:cNvSpPr>
              <p:nvPr/>
            </p:nvSpPr>
            <p:spPr bwMode="auto">
              <a:xfrm>
                <a:off x="2252302" y="459774"/>
                <a:ext cx="1402816" cy="470890"/>
              </a:xfrm>
              <a:prstGeom prst="rect">
                <a:avLst/>
              </a:prstGeom>
              <a:noFill/>
              <a:ln w="9525" algn="ctr">
                <a:noFill/>
                <a:miter lim="800000"/>
              </a:ln>
            </p:spPr>
            <p:txBody>
              <a:bodyPr anchor="ctr">
                <a:spAutoFit/>
              </a:bodyPr>
              <a:lstStyle/>
              <a:p>
                <a:pPr marL="0" marR="0" lvl="0" indent="0" algn="ctr" defTabSz="914400" rtl="0" eaLnBrk="1" fontAlgn="auto" latinLnBrk="0" hangingPunct="1">
                  <a:lnSpc>
                    <a:spcPct val="150000"/>
                  </a:lnSpc>
                  <a:spcBef>
                    <a:spcPct val="20000"/>
                  </a:spcBef>
                  <a:spcAft>
                    <a:spcPts val="0"/>
                  </a:spcAft>
                  <a:buClrTx/>
                  <a:buSzTx/>
                  <a:buFontTx/>
                  <a:buNone/>
                  <a:defRPr/>
                </a:pPr>
                <a:r>
                  <a:rPr kumimoji="0" lang="zh-CN" altLang="en-US" sz="1030" b="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华文细黑" pitchFamily="2" charset="-122"/>
                    <a:cs typeface="+mn-ea"/>
                  </a:rPr>
                  <a:t>商业零售</a:t>
                </a:r>
                <a:endParaRPr kumimoji="0" lang="en-GB" altLang="zh-CN" sz="1030" b="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华文细黑" pitchFamily="2" charset="-122"/>
                  <a:cs typeface="+mn-cs"/>
                </a:endParaRPr>
              </a:p>
            </p:txBody>
          </p:sp>
        </p:grpSp>
        <p:grpSp>
          <p:nvGrpSpPr>
            <p:cNvPr id="6170" name="组合 141"/>
            <p:cNvGrpSpPr/>
            <p:nvPr/>
          </p:nvGrpSpPr>
          <p:grpSpPr>
            <a:xfrm>
              <a:off x="7784920" y="3852000"/>
              <a:ext cx="1404000" cy="1183536"/>
              <a:chOff x="2510971" y="3460464"/>
              <a:chExt cx="1404000" cy="1183536"/>
            </a:xfrm>
          </p:grpSpPr>
          <p:pic>
            <p:nvPicPr>
              <p:cNvPr id="143" name="Picture 3"/>
              <p:cNvPicPr>
                <a:picLocks noChangeAspect="1" noChangeArrowheads="1"/>
              </p:cNvPicPr>
              <p:nvPr/>
            </p:nvPicPr>
            <p:blipFill>
              <a:blip r:embed="rId10" cstate="print"/>
              <a:srcRect/>
              <a:stretch>
                <a:fillRect/>
              </a:stretch>
            </p:blipFill>
            <p:spPr bwMode="auto">
              <a:xfrm>
                <a:off x="2510971" y="3780000"/>
                <a:ext cx="1404000" cy="864000"/>
              </a:xfrm>
              <a:prstGeom prst="roundRect">
                <a:avLst>
                  <a:gd name="adj" fmla="val 8594"/>
                </a:avLst>
              </a:prstGeom>
              <a:solidFill>
                <a:srgbClr val="FFFFFF">
                  <a:shade val="85000"/>
                </a:srgbClr>
              </a:solidFill>
              <a:ln>
                <a:noFill/>
              </a:ln>
              <a:effectLst/>
            </p:spPr>
          </p:pic>
          <p:sp>
            <p:nvSpPr>
              <p:cNvPr id="145" name="Rectangle 4"/>
              <p:cNvSpPr>
                <a:spLocks noChangeArrowheads="1"/>
              </p:cNvSpPr>
              <p:nvPr/>
            </p:nvSpPr>
            <p:spPr bwMode="auto">
              <a:xfrm>
                <a:off x="2510915" y="3460784"/>
                <a:ext cx="1405298" cy="292592"/>
              </a:xfrm>
              <a:prstGeom prst="rect">
                <a:avLst/>
              </a:prstGeom>
              <a:noFill/>
              <a:ln w="9525" algn="ctr">
                <a:noFill/>
                <a:miter lim="800000"/>
              </a:ln>
            </p:spPr>
            <p:txBody>
              <a:bodyPr anchor="ctr"/>
              <a:p>
                <a:pPr fontAlgn="base">
                  <a:lnSpc>
                    <a:spcPct val="150000"/>
                  </a:lnSpc>
                  <a:spcBef>
                    <a:spcPct val="20000"/>
                  </a:spcBef>
                </a:pPr>
                <a:r>
                  <a:rPr lang="en-US" altLang="zh-CN" sz="1000" strike="noStrike" noProof="1" dirty="0">
                    <a:effectLst>
                      <a:outerShdw blurRad="38100" dist="38100" dir="2700000">
                        <a:srgbClr val="FFFFFF"/>
                      </a:outerShdw>
                    </a:effectLst>
                    <a:latin typeface="Arial" panose="020B0604020202020204" pitchFamily="34" charset="0"/>
                    <a:ea typeface="宋体" panose="02010600030101010101" pitchFamily="2" charset="-122"/>
                    <a:cs typeface="+mn-cs"/>
                  </a:rPr>
                  <a:t>ISP</a:t>
                </a:r>
                <a:endParaRPr lang="en-US" altLang="zh-CN" sz="1000" strike="noStrike" noProof="1" dirty="0">
                  <a:effectLst>
                    <a:outerShdw blurRad="38100" dist="38100" dir="2700000">
                      <a:srgbClr val="FFFFFF"/>
                    </a:outerShdw>
                  </a:effectLst>
                  <a:latin typeface="Arial" panose="020B0604020202020204" pitchFamily="34" charset="0"/>
                </a:endParaRPr>
              </a:p>
            </p:txBody>
          </p:sp>
        </p:grpSp>
      </p:grpSp>
      <p:sp>
        <p:nvSpPr>
          <p:cNvPr id="149" name="矩形 148"/>
          <p:cNvSpPr/>
          <p:nvPr/>
        </p:nvSpPr>
        <p:spPr>
          <a:xfrm>
            <a:off x="5197921" y="4046028"/>
            <a:ext cx="1898650" cy="600075"/>
          </a:xfrm>
          <a:prstGeom prst="rect">
            <a:avLst/>
          </a:prstGeom>
          <a:noFill/>
        </p:spPr>
        <p:txBody>
          <a:bodyPr wrap="none" lIns="78353" tIns="39176" rIns="78353" bIns="39176">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430" b="0" i="0" u="none" strike="noStrike" kern="0" cap="all" spc="0" normalizeH="0" baseline="0" noProof="1" smtClean="0">
                <a:ln w="0"/>
                <a:solidFill>
                  <a:schemeClr val="tx1"/>
                </a:solidFill>
                <a:effectLst>
                  <a:reflection blurRad="12700" stA="50000" endPos="50000" dist="5000" dir="5400000" sy="-100000" rotWithShape="0"/>
                </a:effectLst>
                <a:uLnTx/>
                <a:uFillTx/>
                <a:latin typeface="Arial" panose="020B0604020202020204" pitchFamily="34" charset="0"/>
                <a:ea typeface="宋体" panose="02010600030101010101" pitchFamily="2" charset="-122"/>
                <a:cs typeface="+mn-ea"/>
              </a:rPr>
              <a:t>服务领域</a:t>
            </a:r>
            <a:endParaRPr kumimoji="0" lang="zh-CN" altLang="en-US" sz="3430" b="0" i="0" u="none" strike="noStrike" kern="1200" cap="all" spc="0" normalizeH="0" baseline="0" noProof="1">
              <a:ln w="0"/>
              <a:solidFill>
                <a:schemeClr val="tx1"/>
              </a:solidFill>
              <a:effectLst>
                <a:reflection blurRad="12700" stA="50000" endPos="50000" dist="5000" dir="5400000" sy="-100000" rotWithShape="0"/>
              </a:effectLst>
              <a:uLnTx/>
              <a:uFillTx/>
              <a:latin typeface="Arial" panose="020B0604020202020204" pitchFamily="34" charset="0"/>
              <a:ea typeface="宋体" panose="02010600030101010101" pitchFamily="2" charset="-122"/>
              <a:cs typeface="+mn-cs"/>
            </a:endParaRPr>
          </a:p>
        </p:txBody>
      </p:sp>
      <p:sp>
        <p:nvSpPr>
          <p:cNvPr id="32" name="标题 1"/>
          <p:cNvSpPr txBox="1"/>
          <p:nvPr/>
        </p:nvSpPr>
        <p:spPr bwMode="auto">
          <a:xfrm>
            <a:off x="652463" y="466725"/>
            <a:ext cx="6850063" cy="630238"/>
          </a:xfrm>
          <a:prstGeom prst="rect">
            <a:avLst/>
          </a:prstGeom>
          <a:noFill/>
          <a:ln w="9525">
            <a:noFill/>
            <a:miter lim="800000"/>
          </a:ln>
        </p:spPr>
        <p:txBody>
          <a:bodyPr lIns="78274" tIns="39140" rIns="78274" bIns="39140" anchor="ctr"/>
          <a:lstStyle/>
          <a:p>
            <a:pPr marR="0" defTabSz="914400" eaLnBrk="0" hangingPunct="0">
              <a:buClrTx/>
              <a:buSzTx/>
              <a:buFontTx/>
              <a:defRPr/>
            </a:pPr>
            <a:r>
              <a:rPr kumimoji="0" lang="en-US" altLang="zh-CN" sz="2740" kern="0" cap="none" spc="0" normalizeH="0" baseline="0" noProof="0" dirty="0">
                <a:solidFill>
                  <a:srgbClr val="990000"/>
                </a:solidFill>
                <a:latin typeface="+mj-lt"/>
                <a:ea typeface="+mj-ea"/>
                <a:cs typeface="+mj-cs"/>
              </a:rPr>
              <a:t>1.1 </a:t>
            </a:r>
            <a:r>
              <a:rPr kumimoji="0" lang="zh-CN" altLang="en-US" sz="2740" kern="0" cap="none" spc="0" normalizeH="0" baseline="0" noProof="0" dirty="0">
                <a:solidFill>
                  <a:srgbClr val="990000"/>
                </a:solidFill>
                <a:latin typeface="+mj-lt"/>
                <a:ea typeface="+mj-ea"/>
                <a:cs typeface="+mj-cs"/>
              </a:rPr>
              <a:t>什么是</a:t>
            </a:r>
            <a:r>
              <a:rPr kumimoji="0" lang="en-US" altLang="zh-CN" sz="2740" kern="0" cap="none" spc="0" normalizeH="0" baseline="0" noProof="0" dirty="0">
                <a:solidFill>
                  <a:srgbClr val="990000"/>
                </a:solidFill>
                <a:latin typeface="+mj-lt"/>
                <a:ea typeface="+mj-ea"/>
                <a:cs typeface="+mj-cs"/>
              </a:rPr>
              <a:t>UPS</a:t>
            </a:r>
            <a:endParaRPr kumimoji="0" lang="zh-CN" altLang="en-US" sz="2740" kern="0" cap="none" spc="0" normalizeH="0" baseline="0" noProof="0" dirty="0">
              <a:solidFill>
                <a:srgbClr val="990000"/>
              </a:solidFill>
              <a:latin typeface="+mj-lt"/>
              <a:ea typeface="+mj-ea"/>
              <a:cs typeface="+mj-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9697" name="Rectangle 2"/>
          <p:cNvSpPr>
            <a:spLocks noGrp="1"/>
          </p:cNvSpPr>
          <p:nvPr>
            <p:ph idx="4294967295"/>
          </p:nvPr>
        </p:nvSpPr>
        <p:spPr>
          <a:xfrm>
            <a:off x="827088" y="692150"/>
            <a:ext cx="7756525" cy="5738813"/>
          </a:xfrm>
        </p:spPr>
        <p:txBody>
          <a:bodyPr wrap="square" lIns="91440" tIns="45720" rIns="91440" bIns="45720" anchor="t" anchorCtr="0"/>
          <a:p>
            <a:pPr eaLnBrk="1" hangingPunct="1"/>
            <a:r>
              <a:rPr lang="zh-CN" altLang="en-US" sz="2400" b="1" dirty="0">
                <a:latin typeface="微软雅黑" panose="020B0503020204020204" charset="-122"/>
                <a:ea typeface="微软雅黑" panose="020B0503020204020204" charset="-122"/>
                <a:sym typeface="宋体" panose="02010600030101010101" pitchFamily="2" charset="-122"/>
              </a:rPr>
              <a:t>峰值因数：</a:t>
            </a:r>
            <a:r>
              <a:rPr lang="zh-CN" altLang="en-US" sz="2400" dirty="0">
                <a:solidFill>
                  <a:srgbClr val="CC3399"/>
                </a:solidFill>
                <a:latin typeface="微软雅黑" panose="020B0503020204020204" charset="-122"/>
                <a:ea typeface="微软雅黑" panose="020B0503020204020204" charset="-122"/>
                <a:sym typeface="宋体" panose="02010600030101010101" pitchFamily="2" charset="-122"/>
              </a:rPr>
              <a:t>指</a:t>
            </a:r>
            <a:r>
              <a:rPr lang="en-US" altLang="zh-CN" sz="2400" dirty="0">
                <a:solidFill>
                  <a:srgbClr val="CC3399"/>
                </a:solidFill>
                <a:latin typeface="微软雅黑" panose="020B0503020204020204" charset="-122"/>
                <a:ea typeface="微软雅黑" panose="020B0503020204020204" charset="-122"/>
                <a:sym typeface="宋体" panose="02010600030101010101" pitchFamily="2" charset="-122"/>
              </a:rPr>
              <a:t>UPS</a:t>
            </a:r>
            <a:r>
              <a:rPr lang="zh-CN" altLang="en-US" sz="2400" dirty="0">
                <a:solidFill>
                  <a:srgbClr val="CC3399"/>
                </a:solidFill>
                <a:latin typeface="微软雅黑" panose="020B0503020204020204" charset="-122"/>
                <a:ea typeface="微软雅黑" panose="020B0503020204020204" charset="-122"/>
                <a:sym typeface="宋体" panose="02010600030101010101" pitchFamily="2" charset="-122"/>
              </a:rPr>
              <a:t>输出所能达到的峰值电     </a:t>
            </a:r>
            <a:endParaRPr lang="zh-CN" altLang="en-US" sz="2400" dirty="0">
              <a:solidFill>
                <a:srgbClr val="CC3399"/>
              </a:solidFill>
              <a:latin typeface="微软雅黑" panose="020B0503020204020204" charset="-122"/>
              <a:ea typeface="微软雅黑" panose="020B0503020204020204" charset="-122"/>
            </a:endParaRPr>
          </a:p>
          <a:p>
            <a:pPr eaLnBrk="1" hangingPunct="1">
              <a:buNone/>
            </a:pPr>
            <a:r>
              <a:rPr lang="zh-CN" altLang="en-US" sz="2400" dirty="0">
                <a:solidFill>
                  <a:srgbClr val="CC3399"/>
                </a:solidFill>
                <a:latin typeface="微软雅黑" panose="020B0503020204020204" charset="-122"/>
                <a:ea typeface="微软雅黑" panose="020B0503020204020204" charset="-122"/>
                <a:sym typeface="宋体" panose="02010600030101010101" pitchFamily="2" charset="-122"/>
              </a:rPr>
              <a:t>                     流与有效值电流之比</a:t>
            </a:r>
            <a:endParaRPr lang="en-US" altLang="zh-CN" sz="2400" b="1" dirty="0">
              <a:latin typeface="微软雅黑" panose="020B0503020204020204" charset="-122"/>
              <a:ea typeface="微软雅黑" panose="020B0503020204020204" charset="-122"/>
            </a:endParaRPr>
          </a:p>
          <a:p>
            <a:pPr eaLnBrk="1" hangingPunct="1"/>
            <a:r>
              <a:rPr lang="zh-CN" altLang="en-US" sz="2400" b="1" dirty="0">
                <a:latin typeface="微软雅黑" panose="020B0503020204020204" charset="-122"/>
                <a:ea typeface="微软雅黑" panose="020B0503020204020204" charset="-122"/>
                <a:sym typeface="宋体" panose="02010600030101010101" pitchFamily="2" charset="-122"/>
              </a:rPr>
              <a:t>输出过载能力</a:t>
            </a:r>
            <a:r>
              <a:rPr lang="en-US" altLang="zh-CN" sz="2400" dirty="0">
                <a:latin typeface="微软雅黑" panose="020B0503020204020204" charset="-122"/>
                <a:ea typeface="微软雅黑" panose="020B0503020204020204" charset="-122"/>
                <a:sym typeface="宋体" panose="02010600030101010101" pitchFamily="2" charset="-122"/>
              </a:rPr>
              <a:t>:</a:t>
            </a:r>
            <a:r>
              <a:rPr lang="zh-CN" altLang="en-US" sz="2400" dirty="0">
                <a:latin typeface="微软雅黑" panose="020B0503020204020204" charset="-122"/>
                <a:ea typeface="微软雅黑" panose="020B0503020204020204" charset="-122"/>
                <a:sym typeface="宋体" panose="02010600030101010101" pitchFamily="2" charset="-122"/>
              </a:rPr>
              <a:t>负载异常时，</a:t>
            </a:r>
            <a:r>
              <a:rPr lang="en-US" altLang="zh-CN" sz="2400" dirty="0">
                <a:latin typeface="微软雅黑" panose="020B0503020204020204" charset="-122"/>
                <a:ea typeface="微软雅黑" panose="020B0503020204020204" charset="-122"/>
                <a:sym typeface="宋体" panose="02010600030101010101" pitchFamily="2" charset="-122"/>
              </a:rPr>
              <a:t>UPS</a:t>
            </a:r>
            <a:r>
              <a:rPr lang="zh-CN" altLang="en-US" sz="2400" dirty="0">
                <a:latin typeface="微软雅黑" panose="020B0503020204020204" charset="-122"/>
                <a:ea typeface="微软雅黑" panose="020B0503020204020204" charset="-122"/>
                <a:sym typeface="宋体" panose="02010600030101010101" pitchFamily="2" charset="-122"/>
              </a:rPr>
              <a:t>的输出承受能力</a:t>
            </a:r>
            <a:endParaRPr lang="zh-CN" altLang="en-US" sz="2400" b="1" dirty="0">
              <a:solidFill>
                <a:srgbClr val="CC3399"/>
              </a:solidFill>
              <a:latin typeface="微软雅黑" panose="020B0503020204020204" charset="-122"/>
              <a:ea typeface="微软雅黑" panose="020B0503020204020204" charset="-122"/>
            </a:endParaRPr>
          </a:p>
          <a:p>
            <a:pPr eaLnBrk="1" hangingPunct="1"/>
            <a:r>
              <a:rPr lang="zh-CN" altLang="en-US" dirty="0">
                <a:solidFill>
                  <a:srgbClr val="CC3399"/>
                </a:solidFill>
                <a:latin typeface="微软雅黑" panose="020B0503020204020204" charset="-122"/>
                <a:ea typeface="微软雅黑" panose="020B0503020204020204" charset="-122"/>
              </a:rPr>
              <a:t>整机效率：UPS输出的有功功率与输入的有功功率</a:t>
            </a:r>
            <a:endParaRPr lang="zh-CN" altLang="en-US" dirty="0">
              <a:solidFill>
                <a:srgbClr val="CC3399"/>
              </a:solidFill>
              <a:latin typeface="微软雅黑" panose="020B0503020204020204" charset="-122"/>
              <a:ea typeface="微软雅黑" panose="020B0503020204020204" charset="-122"/>
            </a:endParaRPr>
          </a:p>
          <a:p>
            <a:pPr eaLnBrk="1" hangingPunct="1">
              <a:buNone/>
            </a:pPr>
            <a:r>
              <a:rPr lang="zh-CN" altLang="en-US" dirty="0">
                <a:solidFill>
                  <a:srgbClr val="CC3399"/>
                </a:solidFill>
                <a:latin typeface="微软雅黑" panose="020B0503020204020204" charset="-122"/>
                <a:ea typeface="微软雅黑" panose="020B0503020204020204" charset="-122"/>
              </a:rPr>
              <a:t>                     的比值</a:t>
            </a:r>
            <a:endParaRPr lang="en-US" altLang="zh-CN" sz="2400" b="1" dirty="0">
              <a:latin typeface="微软雅黑" panose="020B0503020204020204" charset="-122"/>
              <a:ea typeface="微软雅黑" panose="020B0503020204020204" charset="-122"/>
            </a:endParaRPr>
          </a:p>
          <a:p>
            <a:pPr eaLnBrk="1" hangingPunct="1"/>
            <a:r>
              <a:rPr lang="zh-CN" altLang="en-US" sz="2400" b="1" dirty="0">
                <a:latin typeface="微软雅黑" panose="020B0503020204020204" charset="-122"/>
                <a:ea typeface="微软雅黑" panose="020B0503020204020204" charset="-122"/>
              </a:rPr>
              <a:t>输出功率因数</a:t>
            </a:r>
            <a:r>
              <a:rPr lang="zh-CN" altLang="en-US" sz="2400" dirty="0">
                <a:latin typeface="微软雅黑" panose="020B0503020204020204" charset="-122"/>
                <a:ea typeface="微软雅黑" panose="020B0503020204020204" charset="-122"/>
              </a:rPr>
              <a:t>：</a:t>
            </a:r>
            <a:r>
              <a:rPr lang="zh-CN" altLang="en-US" sz="2400" dirty="0">
                <a:solidFill>
                  <a:srgbClr val="CC3399"/>
                </a:solidFill>
                <a:latin typeface="微软雅黑" panose="020B0503020204020204" charset="-122"/>
                <a:ea typeface="微软雅黑" panose="020B0503020204020204" charset="-122"/>
              </a:rPr>
              <a:t>越高证明带负载能力越强</a:t>
            </a:r>
            <a:r>
              <a:rPr lang="zh-CN" altLang="en-US" sz="2400" dirty="0">
                <a:latin typeface="微软雅黑" panose="020B0503020204020204" charset="-122"/>
                <a:ea typeface="微软雅黑" panose="020B0503020204020204" charset="-122"/>
              </a:rPr>
              <a:t>。</a:t>
            </a:r>
            <a:endParaRPr lang="zh-CN" altLang="en-US" sz="2400" dirty="0">
              <a:latin typeface="微软雅黑" panose="020B0503020204020204" charset="-122"/>
              <a:ea typeface="微软雅黑" panose="020B0503020204020204" charset="-122"/>
            </a:endParaRPr>
          </a:p>
          <a:p>
            <a:pPr eaLnBrk="1" hangingPunct="1"/>
            <a:r>
              <a:rPr lang="en-US" altLang="zh-CN" sz="2400" b="1" dirty="0">
                <a:latin typeface="微软雅黑" panose="020B0503020204020204" charset="-122"/>
                <a:ea typeface="微软雅黑" panose="020B0503020204020204" charset="-122"/>
              </a:rPr>
              <a:t>ECO</a:t>
            </a:r>
            <a:r>
              <a:rPr lang="zh-CN" altLang="en-US" sz="2400" b="1" dirty="0">
                <a:latin typeface="微软雅黑" panose="020B0503020204020204" charset="-122"/>
                <a:ea typeface="微软雅黑" panose="020B0503020204020204" charset="-122"/>
              </a:rPr>
              <a:t>模式：</a:t>
            </a:r>
            <a:r>
              <a:rPr lang="zh-CN" altLang="en-US" sz="2400" dirty="0">
                <a:latin typeface="微软雅黑" panose="020B0503020204020204" charset="-122"/>
                <a:ea typeface="微软雅黑" panose="020B0503020204020204" charset="-122"/>
              </a:rPr>
              <a:t>经济运行模式。</a:t>
            </a:r>
            <a:endParaRPr lang="zh-CN" altLang="en-US" sz="2400" dirty="0">
              <a:latin typeface="微软雅黑" panose="020B0503020204020204" charset="-122"/>
              <a:ea typeface="微软雅黑" panose="020B0503020204020204" charset="-122"/>
            </a:endParaRPr>
          </a:p>
          <a:p>
            <a:pPr eaLnBrk="1" hangingPunct="1"/>
            <a:endParaRPr lang="en-US" altLang="zh-CN" sz="2400" b="1" dirty="0">
              <a:latin typeface="微软雅黑" panose="020B0503020204020204" charset="-122"/>
              <a:ea typeface="微软雅黑" panose="020B0503020204020204" charset="-122"/>
            </a:endParaRPr>
          </a:p>
          <a:p>
            <a:pPr eaLnBrk="1" hangingPunct="1"/>
            <a:r>
              <a:rPr lang="en-US" altLang="zh-CN" sz="2400" b="1" dirty="0">
                <a:latin typeface="微软雅黑" panose="020B0503020204020204" charset="-122"/>
                <a:ea typeface="微软雅黑" panose="020B0503020204020204" charset="-122"/>
              </a:rPr>
              <a:t>EPO</a:t>
            </a:r>
            <a:r>
              <a:rPr lang="zh-CN" altLang="en-US" sz="2400" b="1" dirty="0">
                <a:latin typeface="微软雅黑" panose="020B0503020204020204" charset="-122"/>
                <a:ea typeface="微软雅黑" panose="020B0503020204020204" charset="-122"/>
              </a:rPr>
              <a:t>功能：</a:t>
            </a:r>
            <a:r>
              <a:rPr lang="zh-CN" altLang="en-US" sz="2400" dirty="0">
                <a:latin typeface="微软雅黑" panose="020B0503020204020204" charset="-122"/>
                <a:ea typeface="微软雅黑" panose="020B0503020204020204" charset="-122"/>
              </a:rPr>
              <a:t>紧急关机功能。</a:t>
            </a:r>
            <a:endParaRPr lang="zh-CN" altLang="en-US" sz="2400" dirty="0">
              <a:latin typeface="微软雅黑" panose="020B0503020204020204" charset="-122"/>
              <a:ea typeface="微软雅黑" panose="020B0503020204020204" charset="-122"/>
            </a:endParaRPr>
          </a:p>
          <a:p>
            <a:pPr eaLnBrk="1" hangingPunct="1"/>
            <a:endParaRPr lang="zh-CN" altLang="en-US" sz="2400" dirty="0">
              <a:latin typeface="微软雅黑" panose="020B0503020204020204" charset="-122"/>
              <a:ea typeface="微软雅黑" panose="020B0503020204020204" charset="-122"/>
            </a:endParaRPr>
          </a:p>
          <a:p>
            <a:pPr eaLnBrk="1" hangingPunct="1"/>
            <a:r>
              <a:rPr lang="en-US" altLang="zh-CN" sz="2400" b="1" dirty="0">
                <a:latin typeface="微软雅黑" panose="020B0503020204020204" charset="-122"/>
                <a:ea typeface="微软雅黑" panose="020B0503020204020204" charset="-122"/>
              </a:rPr>
              <a:t>UPS</a:t>
            </a:r>
            <a:r>
              <a:rPr lang="zh-CN" altLang="en-US" sz="2400" b="1" dirty="0">
                <a:latin typeface="微软雅黑" panose="020B0503020204020204" charset="-122"/>
                <a:ea typeface="微软雅黑" panose="020B0503020204020204" charset="-122"/>
              </a:rPr>
              <a:t>通讯方式：</a:t>
            </a:r>
            <a:r>
              <a:rPr lang="en-US" altLang="zh-CN" sz="2400" dirty="0">
                <a:latin typeface="微软雅黑" panose="020B0503020204020204" charset="-122"/>
                <a:ea typeface="微软雅黑" panose="020B0503020204020204" charset="-122"/>
              </a:rPr>
              <a:t>RS232</a:t>
            </a:r>
            <a:r>
              <a:rPr lang="zh-CN" altLang="en-US" sz="2400" dirty="0">
                <a:latin typeface="微软雅黑" panose="020B0503020204020204" charset="-122"/>
                <a:ea typeface="微软雅黑" panose="020B0503020204020204" charset="-122"/>
              </a:rPr>
              <a:t>、</a:t>
            </a:r>
            <a:r>
              <a:rPr lang="en-US" altLang="zh-CN" sz="2400" dirty="0">
                <a:latin typeface="微软雅黑" panose="020B0503020204020204" charset="-122"/>
                <a:ea typeface="微软雅黑" panose="020B0503020204020204" charset="-122"/>
              </a:rPr>
              <a:t>RS485</a:t>
            </a:r>
            <a:r>
              <a:rPr lang="zh-CN" altLang="en-US" sz="2400" dirty="0">
                <a:latin typeface="微软雅黑" panose="020B0503020204020204" charset="-122"/>
                <a:ea typeface="微软雅黑" panose="020B0503020204020204" charset="-122"/>
              </a:rPr>
              <a:t>、</a:t>
            </a:r>
            <a:r>
              <a:rPr lang="en-US" altLang="zh-CN" sz="2400" dirty="0">
                <a:latin typeface="微软雅黑" panose="020B0503020204020204" charset="-122"/>
                <a:ea typeface="微软雅黑" panose="020B0503020204020204" charset="-122"/>
              </a:rPr>
              <a:t>SNMP</a:t>
            </a:r>
            <a:r>
              <a:rPr lang="zh-CN" altLang="en-US" sz="2400" dirty="0">
                <a:latin typeface="微软雅黑" panose="020B0503020204020204" charset="-122"/>
                <a:ea typeface="微软雅黑" panose="020B0503020204020204" charset="-122"/>
              </a:rPr>
              <a:t>卡、干接点、</a:t>
            </a:r>
            <a:r>
              <a:rPr lang="en-US" altLang="zh-CN" sz="2400" dirty="0">
                <a:latin typeface="微软雅黑" panose="020B0503020204020204" charset="-122"/>
                <a:ea typeface="微软雅黑" panose="020B0503020204020204" charset="-122"/>
              </a:rPr>
              <a:t>TCP\IP;</a:t>
            </a:r>
            <a:endParaRPr lang="en-US" altLang="zh-CN" sz="2400" dirty="0">
              <a:latin typeface="微软雅黑" panose="020B0503020204020204" charset="-122"/>
              <a:ea typeface="微软雅黑" panose="020B0503020204020204" charset="-122"/>
            </a:endParaRPr>
          </a:p>
          <a:p>
            <a:pPr eaLnBrk="1" hangingPunct="1"/>
            <a:endParaRPr lang="zh-CN" altLang="en-US" sz="2400" dirty="0">
              <a:latin typeface="微软雅黑" panose="020B0503020204020204" charset="-122"/>
              <a:ea typeface="微软雅黑" panose="020B0503020204020204" charset="-122"/>
            </a:endParaRPr>
          </a:p>
          <a:p>
            <a:pPr eaLnBrk="1" hangingPunct="1"/>
            <a:endParaRPr lang="en-US" altLang="zh-CN" sz="2400" dirty="0">
              <a:latin typeface="微软雅黑" panose="020B0503020204020204" charset="-122"/>
              <a:ea typeface="微软雅黑" panose="020B050302020402020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31745" name="Rectangle 2"/>
          <p:cNvSpPr>
            <a:spLocks noGrp="1"/>
          </p:cNvSpPr>
          <p:nvPr>
            <p:ph idx="4294967295"/>
          </p:nvPr>
        </p:nvSpPr>
        <p:spPr>
          <a:xfrm>
            <a:off x="1908175" y="404813"/>
            <a:ext cx="5041900" cy="647700"/>
          </a:xfrm>
        </p:spPr>
        <p:txBody>
          <a:bodyPr wrap="square" lIns="91440" tIns="45720" rIns="91440" bIns="45720" anchor="t" anchorCtr="0"/>
          <a:p>
            <a:pPr marL="0" indent="0" algn="ctr" eaLnBrk="1" hangingPunct="1">
              <a:buNone/>
            </a:pPr>
            <a:r>
              <a:rPr lang="en-US" altLang="zh-CN" dirty="0">
                <a:latin typeface="华康俪金黑W8(P)" pitchFamily="2" charset="-122"/>
                <a:ea typeface="华康俪金黑W8(P)" pitchFamily="2" charset="-122"/>
              </a:rPr>
              <a:t>IP</a:t>
            </a:r>
            <a:r>
              <a:rPr lang="zh-CN" altLang="en-US" dirty="0">
                <a:latin typeface="华康俪金黑W8(P)" pitchFamily="2" charset="-122"/>
                <a:ea typeface="华康俪金黑W8(P)" pitchFamily="2" charset="-122"/>
              </a:rPr>
              <a:t>等级</a:t>
            </a:r>
            <a:endParaRPr lang="en-US" altLang="zh-CN" dirty="0">
              <a:latin typeface="华康俪金黑W8(P)" pitchFamily="2" charset="-122"/>
              <a:ea typeface="华康俪金黑W8(P)" pitchFamily="2" charset="-122"/>
            </a:endParaRPr>
          </a:p>
        </p:txBody>
      </p:sp>
      <p:sp>
        <p:nvSpPr>
          <p:cNvPr id="31746" name="Rectangle 2"/>
          <p:cNvSpPr txBox="1"/>
          <p:nvPr/>
        </p:nvSpPr>
        <p:spPr>
          <a:xfrm>
            <a:off x="396875" y="1341438"/>
            <a:ext cx="7920038" cy="1008062"/>
          </a:xfrm>
          <a:prstGeom prst="rect">
            <a:avLst/>
          </a:prstGeom>
          <a:noFill/>
          <a:ln w="9525">
            <a:noFill/>
          </a:ln>
        </p:spPr>
        <p:txBody>
          <a:bodyPr anchor="t" anchorCtr="0"/>
          <a:p>
            <a:pPr eaLnBrk="0" hangingPunct="0">
              <a:spcBef>
                <a:spcPct val="20000"/>
              </a:spcBef>
            </a:pPr>
            <a:r>
              <a:rPr lang="en-US" altLang="zh-CN" sz="2000" dirty="0">
                <a:latin typeface="宋体" panose="02010600030101010101" pitchFamily="2" charset="-122"/>
                <a:ea typeface="宋体" panose="02010600030101010101" pitchFamily="2" charset="-122"/>
              </a:rPr>
              <a:t>IP </a:t>
            </a:r>
            <a:r>
              <a:rPr lang="zh-CN" altLang="en-US" sz="2000" dirty="0">
                <a:latin typeface="宋体" panose="02010600030101010101" pitchFamily="2" charset="-122"/>
                <a:ea typeface="宋体" panose="02010600030101010101" pitchFamily="2" charset="-122"/>
              </a:rPr>
              <a:t>表示</a:t>
            </a:r>
            <a:r>
              <a:rPr lang="en-US" altLang="zh-CN" sz="2000" dirty="0">
                <a:latin typeface="宋体" panose="02010600030101010101" pitchFamily="2" charset="-122"/>
                <a:ea typeface="宋体" panose="02010600030101010101" pitchFamily="2" charset="-122"/>
              </a:rPr>
              <a:t>Ingress Protection</a:t>
            </a:r>
            <a:r>
              <a:rPr lang="zh-CN" altLang="en-US" sz="2000" dirty="0">
                <a:latin typeface="宋体" panose="02010600030101010101" pitchFamily="2" charset="-122"/>
                <a:ea typeface="宋体" panose="02010600030101010101" pitchFamily="2" charset="-122"/>
              </a:rPr>
              <a:t>（进入防护）</a:t>
            </a:r>
            <a:r>
              <a:rPr lang="en-US" altLang="zh-CN" sz="2000" dirty="0">
                <a:latin typeface="宋体" panose="02010600030101010101" pitchFamily="2" charset="-122"/>
                <a:ea typeface="宋体" panose="02010600030101010101" pitchFamily="2" charset="-122"/>
              </a:rPr>
              <a:t>.IP</a:t>
            </a:r>
            <a:r>
              <a:rPr lang="zh-CN" altLang="en-US" sz="2000" dirty="0">
                <a:latin typeface="宋体" panose="02010600030101010101" pitchFamily="2" charset="-122"/>
                <a:ea typeface="宋体" panose="02010600030101010101" pitchFamily="2" charset="-122"/>
              </a:rPr>
              <a:t>等级通常用</a:t>
            </a:r>
            <a:r>
              <a:rPr lang="en-US" altLang="zh-CN" sz="2000" dirty="0">
                <a:latin typeface="宋体" panose="02010600030101010101" pitchFamily="2" charset="-122"/>
                <a:ea typeface="宋体" panose="02010600030101010101" pitchFamily="2" charset="-122"/>
              </a:rPr>
              <a:t>IPXX</a:t>
            </a:r>
            <a:r>
              <a:rPr lang="zh-CN" altLang="en-US" sz="2000" dirty="0">
                <a:latin typeface="宋体" panose="02010600030101010101" pitchFamily="2" charset="-122"/>
                <a:ea typeface="宋体" panose="02010600030101010101" pitchFamily="2" charset="-122"/>
              </a:rPr>
              <a:t>表示，</a:t>
            </a:r>
            <a:r>
              <a:rPr lang="en-US" altLang="zh-CN" sz="2000" dirty="0">
                <a:latin typeface="宋体" panose="02010600030101010101" pitchFamily="2" charset="-122"/>
                <a:ea typeface="宋体" panose="02010600030101010101" pitchFamily="2" charset="-122"/>
              </a:rPr>
              <a:t>XX</a:t>
            </a:r>
            <a:r>
              <a:rPr lang="zh-CN" altLang="en-US" sz="2000" dirty="0">
                <a:latin typeface="宋体" panose="02010600030101010101" pitchFamily="2" charset="-122"/>
                <a:ea typeface="宋体" panose="02010600030101010101" pitchFamily="2" charset="-122"/>
              </a:rPr>
              <a:t>为两个数字，第一个数字表明设备抗微尘的范围，第二个数字表明设备防水的程度，例如</a:t>
            </a:r>
            <a:r>
              <a:rPr lang="en-US" altLang="zh-CN" sz="2000" dirty="0">
                <a:latin typeface="宋体" panose="02010600030101010101" pitchFamily="2" charset="-122"/>
                <a:ea typeface="宋体" panose="02010600030101010101" pitchFamily="2" charset="-122"/>
              </a:rPr>
              <a:t>IP23</a:t>
            </a:r>
            <a:r>
              <a:rPr lang="zh-CN" altLang="en-US" sz="2000" dirty="0">
                <a:latin typeface="宋体" panose="02010600030101010101" pitchFamily="2" charset="-122"/>
                <a:ea typeface="宋体" panose="02010600030101010101" pitchFamily="2" charset="-122"/>
              </a:rPr>
              <a:t>。</a:t>
            </a:r>
            <a:endParaRPr lang="en-US" altLang="zh-CN" sz="2000" dirty="0">
              <a:latin typeface="宋体" panose="02010600030101010101" pitchFamily="2" charset="-122"/>
              <a:ea typeface="宋体" panose="02010600030101010101" pitchFamily="2" charset="-122"/>
            </a:endParaRPr>
          </a:p>
          <a:p>
            <a:pPr eaLnBrk="0" hangingPunct="0">
              <a:spcBef>
                <a:spcPct val="20000"/>
              </a:spcBef>
            </a:pPr>
            <a:endParaRPr lang="en-US" altLang="zh-CN" sz="2000" dirty="0">
              <a:latin typeface="宋体" panose="02010600030101010101" pitchFamily="2" charset="-122"/>
              <a:ea typeface="宋体" panose="02010600030101010101" pitchFamily="2" charset="-122"/>
            </a:endParaRPr>
          </a:p>
          <a:p>
            <a:pPr eaLnBrk="0" hangingPunct="0">
              <a:spcBef>
                <a:spcPct val="20000"/>
              </a:spcBef>
            </a:pPr>
            <a:endParaRPr lang="en-US" altLang="zh-CN" sz="2000" dirty="0">
              <a:latin typeface="宋体" panose="02010600030101010101" pitchFamily="2" charset="-122"/>
              <a:ea typeface="宋体" panose="02010600030101010101" pitchFamily="2" charset="-122"/>
            </a:endParaRPr>
          </a:p>
        </p:txBody>
      </p:sp>
      <p:sp>
        <p:nvSpPr>
          <p:cNvPr id="31747" name="Rectangle 2"/>
          <p:cNvSpPr txBox="1"/>
          <p:nvPr/>
        </p:nvSpPr>
        <p:spPr>
          <a:xfrm>
            <a:off x="323850" y="2205038"/>
            <a:ext cx="3889375" cy="4176712"/>
          </a:xfrm>
          <a:prstGeom prst="rect">
            <a:avLst/>
          </a:prstGeom>
          <a:noFill/>
          <a:ln w="9525">
            <a:noFill/>
          </a:ln>
        </p:spPr>
        <p:txBody>
          <a:bodyPr anchor="t" anchorCtr="0"/>
          <a:p>
            <a:pPr eaLnBrk="0" hangingPunct="0">
              <a:spcBef>
                <a:spcPct val="20000"/>
              </a:spcBef>
            </a:pPr>
            <a:endParaRPr lang="en-US" altLang="zh-CN" sz="2400" dirty="0">
              <a:latin typeface="微软雅黑" panose="020B0503020204020204" charset="-122"/>
              <a:ea typeface="微软雅黑" panose="020B0503020204020204" charset="-122"/>
            </a:endParaRPr>
          </a:p>
          <a:p>
            <a:pPr eaLnBrk="0" hangingPunct="0">
              <a:spcBef>
                <a:spcPct val="20000"/>
              </a:spcBef>
            </a:pPr>
            <a:r>
              <a:rPr lang="zh-CN" altLang="en-US" sz="2000" dirty="0">
                <a:latin typeface="宋体" panose="02010600030101010101" pitchFamily="2" charset="-122"/>
                <a:ea typeface="宋体" panose="02010600030101010101" pitchFamily="2" charset="-122"/>
              </a:rPr>
              <a:t>防尘等级定义：</a:t>
            </a:r>
            <a:endParaRPr lang="en-US" altLang="zh-CN" sz="2000" dirty="0">
              <a:latin typeface="宋体" panose="02010600030101010101" pitchFamily="2" charset="-122"/>
              <a:ea typeface="宋体" panose="02010600030101010101" pitchFamily="2" charset="-122"/>
            </a:endParaRPr>
          </a:p>
          <a:p>
            <a:pPr eaLnBrk="0" hangingPunct="0">
              <a:spcBef>
                <a:spcPct val="20000"/>
              </a:spcBef>
              <a:buFont typeface="Arial" panose="020B0604020202020204" pitchFamily="34" charset="0"/>
              <a:buChar char="•"/>
            </a:pPr>
            <a:r>
              <a:rPr lang="en-US" altLang="zh-CN" sz="2000" dirty="0">
                <a:latin typeface="宋体" panose="02010600030101010101" pitchFamily="2" charset="-122"/>
                <a:ea typeface="宋体" panose="02010600030101010101" pitchFamily="2" charset="-122"/>
              </a:rPr>
              <a:t>0 </a:t>
            </a:r>
            <a:r>
              <a:rPr lang="zh-CN" altLang="en-US" sz="2000" dirty="0">
                <a:latin typeface="宋体" panose="02010600030101010101" pitchFamily="2" charset="-122"/>
                <a:ea typeface="宋体" panose="02010600030101010101" pitchFamily="2" charset="-122"/>
              </a:rPr>
              <a:t>无防护 无特殊的防护</a:t>
            </a:r>
            <a:endParaRPr lang="zh-CN" altLang="en-US" sz="2000" dirty="0">
              <a:latin typeface="宋体" panose="02010600030101010101" pitchFamily="2" charset="-122"/>
              <a:ea typeface="宋体" panose="02010600030101010101" pitchFamily="2" charset="-122"/>
            </a:endParaRPr>
          </a:p>
          <a:p>
            <a:pPr eaLnBrk="0" hangingPunct="0">
              <a:spcBef>
                <a:spcPct val="20000"/>
              </a:spcBef>
              <a:buFont typeface="Arial" panose="020B0604020202020204" pitchFamily="34" charset="0"/>
              <a:buChar char="•"/>
            </a:pPr>
            <a:r>
              <a:rPr lang="en-US" altLang="zh-CN" sz="2000" dirty="0">
                <a:latin typeface="宋体" panose="02010600030101010101" pitchFamily="2" charset="-122"/>
                <a:ea typeface="宋体" panose="02010600030101010101" pitchFamily="2" charset="-122"/>
              </a:rPr>
              <a:t>1 </a:t>
            </a:r>
            <a:r>
              <a:rPr lang="zh-CN" altLang="en-US" sz="2000" dirty="0">
                <a:latin typeface="宋体" panose="02010600030101010101" pitchFamily="2" charset="-122"/>
                <a:ea typeface="宋体" panose="02010600030101010101" pitchFamily="2" charset="-122"/>
              </a:rPr>
              <a:t>防止大于</a:t>
            </a:r>
            <a:r>
              <a:rPr lang="en-US" altLang="zh-CN" sz="2000" dirty="0">
                <a:latin typeface="宋体" panose="02010600030101010101" pitchFamily="2" charset="-122"/>
                <a:ea typeface="宋体" panose="02010600030101010101" pitchFamily="2" charset="-122"/>
              </a:rPr>
              <a:t>50mm</a:t>
            </a:r>
            <a:r>
              <a:rPr lang="zh-CN" altLang="en-US" sz="2000" dirty="0">
                <a:latin typeface="宋体" panose="02010600030101010101" pitchFamily="2" charset="-122"/>
                <a:ea typeface="宋体" panose="02010600030101010101" pitchFamily="2" charset="-122"/>
              </a:rPr>
              <a:t>之物体侵入</a:t>
            </a:r>
            <a:endParaRPr lang="en-US" altLang="zh-CN" sz="2000" dirty="0">
              <a:latin typeface="宋体" panose="02010600030101010101" pitchFamily="2" charset="-122"/>
              <a:ea typeface="宋体" panose="02010600030101010101" pitchFamily="2" charset="-122"/>
            </a:endParaRPr>
          </a:p>
          <a:p>
            <a:pPr eaLnBrk="0" hangingPunct="0">
              <a:spcBef>
                <a:spcPct val="20000"/>
              </a:spcBef>
              <a:buFont typeface="Arial" panose="020B0604020202020204" pitchFamily="34" charset="0"/>
              <a:buChar char="•"/>
            </a:pPr>
            <a:r>
              <a:rPr lang="en-US" altLang="zh-CN" sz="2000" dirty="0">
                <a:latin typeface="宋体" panose="02010600030101010101" pitchFamily="2" charset="-122"/>
                <a:ea typeface="宋体" panose="02010600030101010101" pitchFamily="2" charset="-122"/>
              </a:rPr>
              <a:t>2 </a:t>
            </a:r>
            <a:r>
              <a:rPr lang="zh-CN" altLang="en-US" sz="2000" dirty="0">
                <a:latin typeface="宋体" panose="02010600030101010101" pitchFamily="2" charset="-122"/>
                <a:ea typeface="宋体" panose="02010600030101010101" pitchFamily="2" charset="-122"/>
              </a:rPr>
              <a:t>防止大于</a:t>
            </a:r>
            <a:r>
              <a:rPr lang="en-US" altLang="zh-CN" sz="2000" dirty="0">
                <a:latin typeface="宋体" panose="02010600030101010101" pitchFamily="2" charset="-122"/>
                <a:ea typeface="宋体" panose="02010600030101010101" pitchFamily="2" charset="-122"/>
              </a:rPr>
              <a:t>12mm</a:t>
            </a:r>
            <a:r>
              <a:rPr lang="zh-CN" altLang="en-US" sz="2000" dirty="0">
                <a:latin typeface="宋体" panose="02010600030101010101" pitchFamily="2" charset="-122"/>
                <a:ea typeface="宋体" panose="02010600030101010101" pitchFamily="2" charset="-122"/>
              </a:rPr>
              <a:t>之物体侵入</a:t>
            </a:r>
            <a:endParaRPr lang="en-US" altLang="zh-CN" sz="2000" dirty="0">
              <a:latin typeface="宋体" panose="02010600030101010101" pitchFamily="2" charset="-122"/>
              <a:ea typeface="宋体" panose="02010600030101010101" pitchFamily="2" charset="-122"/>
            </a:endParaRPr>
          </a:p>
          <a:p>
            <a:pPr eaLnBrk="0" hangingPunct="0">
              <a:spcBef>
                <a:spcPct val="20000"/>
              </a:spcBef>
              <a:buFont typeface="Arial" panose="020B0604020202020204" pitchFamily="34" charset="0"/>
              <a:buChar char="•"/>
            </a:pPr>
            <a:r>
              <a:rPr lang="en-US" altLang="zh-CN" sz="2000" dirty="0">
                <a:latin typeface="宋体" panose="02010600030101010101" pitchFamily="2" charset="-122"/>
                <a:ea typeface="宋体" panose="02010600030101010101" pitchFamily="2" charset="-122"/>
              </a:rPr>
              <a:t>3 </a:t>
            </a:r>
            <a:r>
              <a:rPr lang="zh-CN" altLang="en-US" sz="2000" dirty="0">
                <a:latin typeface="宋体" panose="02010600030101010101" pitchFamily="2" charset="-122"/>
                <a:ea typeface="宋体" panose="02010600030101010101" pitchFamily="2" charset="-122"/>
              </a:rPr>
              <a:t>防止大于</a:t>
            </a:r>
            <a:r>
              <a:rPr lang="en-US" altLang="zh-CN" sz="2000" dirty="0">
                <a:latin typeface="宋体" panose="02010600030101010101" pitchFamily="2" charset="-122"/>
                <a:ea typeface="宋体" panose="02010600030101010101" pitchFamily="2" charset="-122"/>
              </a:rPr>
              <a:t>2.5mm</a:t>
            </a:r>
            <a:r>
              <a:rPr lang="zh-CN" altLang="en-US" sz="2000" dirty="0">
                <a:latin typeface="宋体" panose="02010600030101010101" pitchFamily="2" charset="-122"/>
                <a:ea typeface="宋体" panose="02010600030101010101" pitchFamily="2" charset="-122"/>
              </a:rPr>
              <a:t>之物全侵入 </a:t>
            </a:r>
            <a:endParaRPr lang="en-US" altLang="zh-CN" sz="2000" dirty="0">
              <a:latin typeface="宋体" panose="02010600030101010101" pitchFamily="2" charset="-122"/>
              <a:ea typeface="宋体" panose="02010600030101010101" pitchFamily="2" charset="-122"/>
            </a:endParaRPr>
          </a:p>
          <a:p>
            <a:pPr eaLnBrk="0" hangingPunct="0">
              <a:spcBef>
                <a:spcPct val="20000"/>
              </a:spcBef>
              <a:buFont typeface="Arial" panose="020B0604020202020204" pitchFamily="34" charset="0"/>
              <a:buChar char="•"/>
            </a:pPr>
            <a:r>
              <a:rPr lang="en-US" altLang="zh-CN" sz="2000" dirty="0">
                <a:latin typeface="宋体" panose="02010600030101010101" pitchFamily="2" charset="-122"/>
                <a:ea typeface="宋体" panose="02010600030101010101" pitchFamily="2" charset="-122"/>
              </a:rPr>
              <a:t>4 </a:t>
            </a:r>
            <a:r>
              <a:rPr lang="zh-CN" altLang="en-US" sz="2000" dirty="0">
                <a:latin typeface="宋体" panose="02010600030101010101" pitchFamily="2" charset="-122"/>
                <a:ea typeface="宋体" panose="02010600030101010101" pitchFamily="2" charset="-122"/>
              </a:rPr>
              <a:t>防止大于</a:t>
            </a:r>
            <a:r>
              <a:rPr lang="en-US" altLang="zh-CN" sz="2000" dirty="0">
                <a:latin typeface="宋体" panose="02010600030101010101" pitchFamily="2" charset="-122"/>
                <a:ea typeface="宋体" panose="02010600030101010101" pitchFamily="2" charset="-122"/>
              </a:rPr>
              <a:t>1.0mm</a:t>
            </a:r>
            <a:r>
              <a:rPr lang="zh-CN" altLang="en-US" sz="2000" dirty="0">
                <a:latin typeface="宋体" panose="02010600030101010101" pitchFamily="2" charset="-122"/>
                <a:ea typeface="宋体" panose="02010600030101010101" pitchFamily="2" charset="-122"/>
              </a:rPr>
              <a:t>之物体侵入 </a:t>
            </a:r>
            <a:endParaRPr lang="en-US" altLang="zh-CN" sz="2000" dirty="0">
              <a:latin typeface="宋体" panose="02010600030101010101" pitchFamily="2" charset="-122"/>
              <a:ea typeface="宋体" panose="02010600030101010101" pitchFamily="2" charset="-122"/>
            </a:endParaRPr>
          </a:p>
          <a:p>
            <a:pPr eaLnBrk="0" hangingPunct="0">
              <a:spcBef>
                <a:spcPct val="20000"/>
              </a:spcBef>
              <a:buFont typeface="Arial" panose="020B0604020202020204" pitchFamily="34" charset="0"/>
              <a:buChar char="•"/>
            </a:pPr>
            <a:r>
              <a:rPr lang="en-US" altLang="zh-CN" sz="2000" dirty="0">
                <a:latin typeface="宋体" panose="02010600030101010101" pitchFamily="2" charset="-122"/>
                <a:ea typeface="宋体" panose="02010600030101010101" pitchFamily="2" charset="-122"/>
              </a:rPr>
              <a:t>5 </a:t>
            </a:r>
            <a:r>
              <a:rPr lang="zh-CN" altLang="en-US" sz="2000" dirty="0">
                <a:latin typeface="宋体" panose="02010600030101010101" pitchFamily="2" charset="-122"/>
                <a:ea typeface="宋体" panose="02010600030101010101" pitchFamily="2" charset="-122"/>
              </a:rPr>
              <a:t>防尘 无法完全防止灰尘侵入</a:t>
            </a:r>
            <a:endParaRPr lang="en-US" altLang="zh-CN" sz="2000" dirty="0">
              <a:latin typeface="宋体" panose="02010600030101010101" pitchFamily="2" charset="-122"/>
              <a:ea typeface="宋体" panose="02010600030101010101" pitchFamily="2" charset="-122"/>
            </a:endParaRPr>
          </a:p>
          <a:p>
            <a:pPr eaLnBrk="0" hangingPunct="0">
              <a:spcBef>
                <a:spcPct val="20000"/>
              </a:spcBef>
              <a:buFont typeface="Arial" panose="020B0604020202020204" pitchFamily="34" charset="0"/>
              <a:buChar char="•"/>
            </a:pPr>
            <a:r>
              <a:rPr lang="en-US" altLang="zh-CN" sz="2000" dirty="0">
                <a:latin typeface="宋体" panose="02010600030101010101" pitchFamily="2" charset="-122"/>
                <a:ea typeface="宋体" panose="02010600030101010101" pitchFamily="2" charset="-122"/>
              </a:rPr>
              <a:t>6 </a:t>
            </a:r>
            <a:r>
              <a:rPr lang="zh-CN" altLang="en-US" sz="2000" dirty="0">
                <a:latin typeface="宋体" panose="02010600030101010101" pitchFamily="2" charset="-122"/>
                <a:ea typeface="宋体" panose="02010600030101010101" pitchFamily="2" charset="-122"/>
              </a:rPr>
              <a:t>防尘 完全防止灰尘侵入</a:t>
            </a:r>
            <a:endParaRPr lang="zh-CN" altLang="en-US" sz="2000" dirty="0">
              <a:latin typeface="宋体" panose="02010600030101010101" pitchFamily="2" charset="-122"/>
              <a:ea typeface="宋体" panose="02010600030101010101" pitchFamily="2" charset="-122"/>
            </a:endParaRPr>
          </a:p>
          <a:p>
            <a:pPr eaLnBrk="0" hangingPunct="0">
              <a:spcBef>
                <a:spcPct val="20000"/>
              </a:spcBef>
            </a:pPr>
            <a:endParaRPr lang="en-US" altLang="zh-CN" sz="2000" dirty="0">
              <a:latin typeface="宋体" panose="02010600030101010101" pitchFamily="2" charset="-122"/>
              <a:ea typeface="宋体" panose="02010600030101010101" pitchFamily="2" charset="-122"/>
            </a:endParaRPr>
          </a:p>
        </p:txBody>
      </p:sp>
      <p:sp>
        <p:nvSpPr>
          <p:cNvPr id="31748" name="Rectangle 2"/>
          <p:cNvSpPr txBox="1"/>
          <p:nvPr/>
        </p:nvSpPr>
        <p:spPr>
          <a:xfrm>
            <a:off x="4068763" y="2133600"/>
            <a:ext cx="4246562" cy="4102100"/>
          </a:xfrm>
          <a:prstGeom prst="rect">
            <a:avLst/>
          </a:prstGeom>
          <a:noFill/>
          <a:ln w="9525">
            <a:noFill/>
          </a:ln>
        </p:spPr>
        <p:txBody>
          <a:bodyPr anchor="t" anchorCtr="0"/>
          <a:p>
            <a:pPr eaLnBrk="0" hangingPunct="0">
              <a:spcBef>
                <a:spcPct val="20000"/>
              </a:spcBef>
            </a:pPr>
            <a:endParaRPr lang="en-US" altLang="zh-CN" sz="2000" dirty="0">
              <a:latin typeface="宋体" panose="02010600030101010101" pitchFamily="2" charset="-122"/>
              <a:ea typeface="宋体" panose="02010600030101010101" pitchFamily="2" charset="-122"/>
            </a:endParaRPr>
          </a:p>
          <a:p>
            <a:pPr eaLnBrk="0" hangingPunct="0">
              <a:spcBef>
                <a:spcPct val="20000"/>
              </a:spcBef>
            </a:pPr>
            <a:r>
              <a:rPr lang="zh-CN" altLang="en-US" sz="2000" dirty="0">
                <a:latin typeface="宋体" panose="02010600030101010101" pitchFamily="2" charset="-122"/>
                <a:ea typeface="宋体" panose="02010600030101010101" pitchFamily="2" charset="-122"/>
              </a:rPr>
              <a:t>防水等级定义：</a:t>
            </a:r>
            <a:endParaRPr lang="en-US" altLang="zh-CN" sz="2000" dirty="0">
              <a:latin typeface="宋体" panose="02010600030101010101" pitchFamily="2" charset="-122"/>
              <a:ea typeface="宋体" panose="02010600030101010101" pitchFamily="2" charset="-122"/>
            </a:endParaRPr>
          </a:p>
          <a:p>
            <a:pPr eaLnBrk="0" hangingPunct="0">
              <a:spcBef>
                <a:spcPct val="20000"/>
              </a:spcBef>
              <a:buFont typeface="Arial" panose="020B0604020202020204" pitchFamily="34" charset="0"/>
              <a:buChar char="•"/>
            </a:pPr>
            <a:r>
              <a:rPr lang="en-US" altLang="zh-CN" sz="2000" dirty="0">
                <a:latin typeface="宋体" panose="02010600030101010101" pitchFamily="2" charset="-122"/>
                <a:ea typeface="宋体" panose="02010600030101010101" pitchFamily="2" charset="-122"/>
              </a:rPr>
              <a:t>0 </a:t>
            </a:r>
            <a:r>
              <a:rPr lang="zh-CN" altLang="en-US" sz="2000" dirty="0">
                <a:latin typeface="宋体" panose="02010600030101010101" pitchFamily="2" charset="-122"/>
                <a:ea typeface="宋体" panose="02010600030101010101" pitchFamily="2" charset="-122"/>
              </a:rPr>
              <a:t>无防护 无特殊的防护</a:t>
            </a:r>
            <a:endParaRPr lang="en-US" altLang="zh-CN" sz="2000" dirty="0">
              <a:latin typeface="宋体" panose="02010600030101010101" pitchFamily="2" charset="-122"/>
              <a:ea typeface="宋体" panose="02010600030101010101" pitchFamily="2" charset="-122"/>
            </a:endParaRPr>
          </a:p>
          <a:p>
            <a:pPr eaLnBrk="0" hangingPunct="0">
              <a:spcBef>
                <a:spcPct val="20000"/>
              </a:spcBef>
              <a:buFont typeface="Arial" panose="020B0604020202020204" pitchFamily="34" charset="0"/>
              <a:buChar char="•"/>
            </a:pPr>
            <a:r>
              <a:rPr lang="en-US" altLang="zh-CN" sz="2000" dirty="0">
                <a:latin typeface="宋体" panose="02010600030101010101" pitchFamily="2" charset="-122"/>
                <a:ea typeface="宋体" panose="02010600030101010101" pitchFamily="2" charset="-122"/>
              </a:rPr>
              <a:t>1 </a:t>
            </a:r>
            <a:r>
              <a:rPr lang="zh-CN" altLang="en-US" sz="2000" dirty="0">
                <a:latin typeface="宋体" panose="02010600030101010101" pitchFamily="2" charset="-122"/>
                <a:ea typeface="宋体" panose="02010600030101010101" pitchFamily="2" charset="-122"/>
              </a:rPr>
              <a:t>防止滴水侵入 </a:t>
            </a:r>
            <a:endParaRPr lang="en-US" altLang="zh-CN" sz="2000" dirty="0">
              <a:latin typeface="宋体" panose="02010600030101010101" pitchFamily="2" charset="-122"/>
              <a:ea typeface="宋体" panose="02010600030101010101" pitchFamily="2" charset="-122"/>
            </a:endParaRPr>
          </a:p>
          <a:p>
            <a:pPr eaLnBrk="0" hangingPunct="0">
              <a:spcBef>
                <a:spcPct val="20000"/>
              </a:spcBef>
              <a:buFont typeface="Arial" panose="020B0604020202020204" pitchFamily="34" charset="0"/>
              <a:buChar char="•"/>
            </a:pPr>
            <a:r>
              <a:rPr lang="en-US" altLang="zh-CN" sz="2000" dirty="0">
                <a:latin typeface="宋体" panose="02010600030101010101" pitchFamily="2" charset="-122"/>
                <a:ea typeface="宋体" panose="02010600030101010101" pitchFamily="2" charset="-122"/>
              </a:rPr>
              <a:t>2 </a:t>
            </a:r>
            <a:r>
              <a:rPr lang="zh-CN" altLang="en-US" sz="2000" dirty="0">
                <a:latin typeface="宋体" panose="02010600030101010101" pitchFamily="2" charset="-122"/>
                <a:ea typeface="宋体" panose="02010600030101010101" pitchFamily="2" charset="-122"/>
              </a:rPr>
              <a:t>倾斜</a:t>
            </a:r>
            <a:r>
              <a:rPr lang="en-US" altLang="zh-CN" sz="2000" dirty="0">
                <a:latin typeface="宋体" panose="02010600030101010101" pitchFamily="2" charset="-122"/>
                <a:ea typeface="宋体" panose="02010600030101010101" pitchFamily="2" charset="-122"/>
              </a:rPr>
              <a:t>15</a:t>
            </a:r>
            <a:r>
              <a:rPr lang="zh-CN" altLang="en-US" sz="2000" dirty="0">
                <a:latin typeface="宋体" panose="02010600030101010101" pitchFamily="2" charset="-122"/>
                <a:ea typeface="宋体" panose="02010600030101010101" pitchFamily="2" charset="-122"/>
              </a:rPr>
              <a:t>度时仍防止滴水侵</a:t>
            </a:r>
            <a:endParaRPr lang="en-US" altLang="zh-CN" sz="2000" dirty="0">
              <a:latin typeface="宋体" panose="02010600030101010101" pitchFamily="2" charset="-122"/>
              <a:ea typeface="宋体" panose="02010600030101010101" pitchFamily="2" charset="-122"/>
            </a:endParaRPr>
          </a:p>
          <a:p>
            <a:pPr eaLnBrk="0" hangingPunct="0">
              <a:spcBef>
                <a:spcPct val="20000"/>
              </a:spcBef>
              <a:buFont typeface="Arial" panose="020B0604020202020204" pitchFamily="34" charset="0"/>
              <a:buChar char="•"/>
            </a:pPr>
            <a:r>
              <a:rPr lang="en-US" altLang="zh-CN" sz="2000" dirty="0">
                <a:latin typeface="宋体" panose="02010600030101010101" pitchFamily="2" charset="-122"/>
                <a:ea typeface="宋体" panose="02010600030101010101" pitchFamily="2" charset="-122"/>
              </a:rPr>
              <a:t>3 </a:t>
            </a:r>
            <a:r>
              <a:rPr lang="zh-CN" altLang="en-US" sz="2000" dirty="0">
                <a:latin typeface="宋体" panose="02010600030101010101" pitchFamily="2" charset="-122"/>
                <a:ea typeface="宋体" panose="02010600030101010101" pitchFamily="2" charset="-122"/>
              </a:rPr>
              <a:t>防止喷射的水侵入</a:t>
            </a:r>
            <a:endParaRPr lang="en-US" altLang="zh-CN" sz="2000" dirty="0">
              <a:latin typeface="宋体" panose="02010600030101010101" pitchFamily="2" charset="-122"/>
              <a:ea typeface="宋体" panose="02010600030101010101" pitchFamily="2" charset="-122"/>
            </a:endParaRPr>
          </a:p>
          <a:p>
            <a:pPr eaLnBrk="0" hangingPunct="0">
              <a:spcBef>
                <a:spcPct val="20000"/>
              </a:spcBef>
              <a:buFont typeface="Arial" panose="020B0604020202020204" pitchFamily="34" charset="0"/>
              <a:buChar char="•"/>
            </a:pPr>
            <a:r>
              <a:rPr lang="en-US" altLang="zh-CN" sz="2000" dirty="0">
                <a:latin typeface="宋体" panose="02010600030101010101" pitchFamily="2" charset="-122"/>
                <a:ea typeface="宋体" panose="02010600030101010101" pitchFamily="2" charset="-122"/>
              </a:rPr>
              <a:t>4 </a:t>
            </a:r>
            <a:r>
              <a:rPr lang="zh-CN" altLang="en-US" sz="2000" dirty="0">
                <a:latin typeface="宋体" panose="02010600030101010101" pitchFamily="2" charset="-122"/>
                <a:ea typeface="宋体" panose="02010600030101010101" pitchFamily="2" charset="-122"/>
              </a:rPr>
              <a:t>防止飞溅的水侵入</a:t>
            </a:r>
            <a:endParaRPr lang="en-US" altLang="zh-CN" sz="2000" dirty="0">
              <a:latin typeface="宋体" panose="02010600030101010101" pitchFamily="2" charset="-122"/>
              <a:ea typeface="宋体" panose="02010600030101010101" pitchFamily="2" charset="-122"/>
            </a:endParaRPr>
          </a:p>
          <a:p>
            <a:pPr eaLnBrk="0" hangingPunct="0">
              <a:spcBef>
                <a:spcPct val="20000"/>
              </a:spcBef>
              <a:buFont typeface="Arial" panose="020B0604020202020204" pitchFamily="34" charset="0"/>
              <a:buChar char="•"/>
            </a:pPr>
            <a:r>
              <a:rPr lang="en-US" altLang="zh-CN" sz="2000" dirty="0">
                <a:latin typeface="宋体" panose="02010600030101010101" pitchFamily="2" charset="-122"/>
                <a:ea typeface="宋体" panose="02010600030101010101" pitchFamily="2" charset="-122"/>
              </a:rPr>
              <a:t>5 </a:t>
            </a:r>
            <a:r>
              <a:rPr lang="zh-CN" altLang="en-US" sz="2000" dirty="0">
                <a:latin typeface="宋体" panose="02010600030101010101" pitchFamily="2" charset="-122"/>
                <a:ea typeface="宋体" panose="02010600030101010101" pitchFamily="2" charset="-122"/>
              </a:rPr>
              <a:t>防止大浪的水侵入</a:t>
            </a:r>
            <a:endParaRPr lang="en-US" altLang="zh-CN" sz="2000" dirty="0">
              <a:latin typeface="宋体" panose="02010600030101010101" pitchFamily="2" charset="-122"/>
              <a:ea typeface="宋体" panose="02010600030101010101" pitchFamily="2" charset="-122"/>
            </a:endParaRPr>
          </a:p>
          <a:p>
            <a:pPr eaLnBrk="0" hangingPunct="0">
              <a:spcBef>
                <a:spcPct val="20000"/>
              </a:spcBef>
              <a:buFont typeface="Arial" panose="020B0604020202020204" pitchFamily="34" charset="0"/>
              <a:buChar char="•"/>
            </a:pPr>
            <a:r>
              <a:rPr lang="en-US" altLang="zh-CN" sz="2000" dirty="0">
                <a:latin typeface="宋体" panose="02010600030101010101" pitchFamily="2" charset="-122"/>
                <a:ea typeface="宋体" panose="02010600030101010101" pitchFamily="2" charset="-122"/>
              </a:rPr>
              <a:t>6 </a:t>
            </a:r>
            <a:r>
              <a:rPr lang="zh-CN" altLang="en-US" sz="2000" dirty="0">
                <a:latin typeface="宋体" panose="02010600030101010101" pitchFamily="2" charset="-122"/>
                <a:ea typeface="宋体" panose="02010600030101010101" pitchFamily="2" charset="-122"/>
              </a:rPr>
              <a:t>防止大浪的水侵入</a:t>
            </a:r>
            <a:endParaRPr lang="en-US" altLang="zh-CN" sz="2000" dirty="0">
              <a:latin typeface="宋体" panose="02010600030101010101" pitchFamily="2" charset="-122"/>
              <a:ea typeface="宋体" panose="02010600030101010101" pitchFamily="2" charset="-122"/>
            </a:endParaRPr>
          </a:p>
          <a:p>
            <a:pPr eaLnBrk="0" hangingPunct="0">
              <a:spcBef>
                <a:spcPct val="20000"/>
              </a:spcBef>
              <a:buFont typeface="Arial" panose="020B0604020202020204" pitchFamily="34" charset="0"/>
              <a:buChar char="•"/>
            </a:pPr>
            <a:r>
              <a:rPr lang="en-US" altLang="zh-CN" sz="2000" dirty="0">
                <a:latin typeface="宋体" panose="02010600030101010101" pitchFamily="2" charset="-122"/>
                <a:ea typeface="宋体" panose="02010600030101010101" pitchFamily="2" charset="-122"/>
              </a:rPr>
              <a:t>7 </a:t>
            </a:r>
            <a:r>
              <a:rPr lang="zh-CN" altLang="en-US" sz="2000" dirty="0">
                <a:latin typeface="宋体" panose="02010600030101010101" pitchFamily="2" charset="-122"/>
                <a:ea typeface="宋体" panose="02010600030101010101" pitchFamily="2" charset="-122"/>
              </a:rPr>
              <a:t>防止侵水的水侵入</a:t>
            </a:r>
            <a:endParaRPr lang="zh-CN" altLang="en-US" sz="2000" dirty="0">
              <a:latin typeface="宋体" panose="02010600030101010101" pitchFamily="2" charset="-122"/>
              <a:ea typeface="宋体" panose="02010600030101010101" pitchFamily="2" charset="-122"/>
            </a:endParaRPr>
          </a:p>
          <a:p>
            <a:pPr eaLnBrk="0" hangingPunct="0">
              <a:spcBef>
                <a:spcPct val="20000"/>
              </a:spcBef>
              <a:buFont typeface="Arial" panose="020B0604020202020204" pitchFamily="34" charset="0"/>
              <a:buChar char="•"/>
            </a:pPr>
            <a:r>
              <a:rPr lang="en-US" altLang="zh-CN" sz="2000" dirty="0">
                <a:latin typeface="宋体" panose="02010600030101010101" pitchFamily="2" charset="-122"/>
                <a:ea typeface="宋体" panose="02010600030101010101" pitchFamily="2" charset="-122"/>
              </a:rPr>
              <a:t>8 </a:t>
            </a:r>
            <a:r>
              <a:rPr lang="zh-CN" altLang="en-US" sz="2000" dirty="0">
                <a:latin typeface="宋体" panose="02010600030101010101" pitchFamily="2" charset="-122"/>
                <a:ea typeface="宋体" panose="02010600030101010101" pitchFamily="2" charset="-122"/>
              </a:rPr>
              <a:t>防止沉没的影响</a:t>
            </a:r>
            <a:endParaRPr lang="zh-CN" altLang="en-US" sz="2000" dirty="0">
              <a:latin typeface="宋体" panose="02010600030101010101" pitchFamily="2" charset="-122"/>
              <a:ea typeface="宋体" panose="0201060003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33793" name="Rectangle 3"/>
          <p:cNvSpPr>
            <a:spLocks noGrp="1"/>
          </p:cNvSpPr>
          <p:nvPr>
            <p:ph type="title" idx="4294967295"/>
          </p:nvPr>
        </p:nvSpPr>
        <p:spPr>
          <a:xfrm>
            <a:off x="457200" y="404813"/>
            <a:ext cx="8229600" cy="1143000"/>
          </a:xfrm>
        </p:spPr>
        <p:txBody>
          <a:bodyPr wrap="square" lIns="91440" tIns="45720" rIns="91440" bIns="45720" anchor="ctr" anchorCtr="0"/>
          <a:p>
            <a:pPr eaLnBrk="1" hangingPunct="1"/>
            <a:r>
              <a:rPr lang="zh-CN" altLang="en-US" sz="4000" dirty="0">
                <a:latin typeface="华康俪金黑W8(P)" pitchFamily="2" charset="-122"/>
                <a:ea typeface="华康俪金黑W8(P)" pitchFamily="2" charset="-122"/>
              </a:rPr>
              <a:t>可靠性与可用性</a:t>
            </a:r>
            <a:endParaRPr lang="zh-CN" altLang="en-US" sz="4000" dirty="0">
              <a:latin typeface="华康俪金黑W8(P)" pitchFamily="2" charset="-122"/>
              <a:ea typeface="华康俪金黑W8(P)" pitchFamily="2" charset="-122"/>
            </a:endParaRPr>
          </a:p>
        </p:txBody>
      </p:sp>
      <p:sp>
        <p:nvSpPr>
          <p:cNvPr id="33794" name="Rectangle 5"/>
          <p:cNvSpPr>
            <a:spLocks noChangeArrowheads="1"/>
          </p:cNvSpPr>
          <p:nvPr/>
        </p:nvSpPr>
        <p:spPr bwMode="auto">
          <a:xfrm>
            <a:off x="4025900" y="2560638"/>
            <a:ext cx="808038" cy="498475"/>
          </a:xfrm>
          <a:prstGeom prst="rect">
            <a:avLst/>
          </a:prstGeom>
          <a:solidFill>
            <a:srgbClr val="A3BCC9"/>
          </a:solidFill>
          <a:ln w="12700">
            <a:solidFill>
              <a:srgbClr val="000000"/>
            </a:solidFill>
            <a:miter lim="800000"/>
          </a:ln>
          <a:effectLst>
            <a:outerShdw dist="107763" dir="2700000" algn="ctr" rotWithShape="0">
              <a:srgbClr val="808080">
                <a:alpha val="50000"/>
              </a:srgbClr>
            </a:outerShdw>
          </a:effec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3795" name="Rectangle 6"/>
          <p:cNvSpPr>
            <a:spLocks noChangeArrowheads="1"/>
          </p:cNvSpPr>
          <p:nvPr/>
        </p:nvSpPr>
        <p:spPr bwMode="auto">
          <a:xfrm>
            <a:off x="2887663" y="2560638"/>
            <a:ext cx="809625" cy="498475"/>
          </a:xfrm>
          <a:prstGeom prst="rect">
            <a:avLst/>
          </a:prstGeom>
          <a:solidFill>
            <a:srgbClr val="A3BCC9"/>
          </a:solidFill>
          <a:ln w="12700">
            <a:solidFill>
              <a:srgbClr val="000000"/>
            </a:solidFill>
            <a:miter lim="800000"/>
          </a:ln>
          <a:effectLst>
            <a:outerShdw dist="107763" dir="2700000" algn="ctr" rotWithShape="0">
              <a:srgbClr val="808080">
                <a:alpha val="50000"/>
              </a:srgbClr>
            </a:outerShdw>
          </a:effec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3796" name="Line 7"/>
          <p:cNvSpPr/>
          <p:nvPr/>
        </p:nvSpPr>
        <p:spPr>
          <a:xfrm>
            <a:off x="2565400" y="2022475"/>
            <a:ext cx="0" cy="333375"/>
          </a:xfrm>
          <a:prstGeom prst="line">
            <a:avLst/>
          </a:prstGeom>
          <a:ln w="9525" cap="flat" cmpd="sng">
            <a:solidFill>
              <a:srgbClr val="000000"/>
            </a:solidFill>
            <a:prstDash val="solid"/>
            <a:round/>
            <a:headEnd type="none" w="med" len="med"/>
            <a:tailEnd type="none" w="med" len="med"/>
          </a:ln>
        </p:spPr>
      </p:sp>
      <p:sp>
        <p:nvSpPr>
          <p:cNvPr id="33797" name="Line 8"/>
          <p:cNvSpPr/>
          <p:nvPr/>
        </p:nvSpPr>
        <p:spPr>
          <a:xfrm>
            <a:off x="1755775" y="2211388"/>
            <a:ext cx="809625" cy="0"/>
          </a:xfrm>
          <a:prstGeom prst="line">
            <a:avLst/>
          </a:prstGeom>
          <a:ln w="9525" cap="flat" cmpd="sng">
            <a:solidFill>
              <a:srgbClr val="000000"/>
            </a:solidFill>
            <a:prstDash val="solid"/>
            <a:round/>
            <a:headEnd type="triangle" w="med" len="med"/>
            <a:tailEnd type="triangle" w="med" len="med"/>
          </a:ln>
        </p:spPr>
      </p:sp>
      <p:sp>
        <p:nvSpPr>
          <p:cNvPr id="33798" name="Line 9"/>
          <p:cNvSpPr/>
          <p:nvPr/>
        </p:nvSpPr>
        <p:spPr>
          <a:xfrm>
            <a:off x="1593850" y="3059113"/>
            <a:ext cx="5986463" cy="0"/>
          </a:xfrm>
          <a:prstGeom prst="line">
            <a:avLst/>
          </a:prstGeom>
          <a:ln w="9525" cap="flat" cmpd="sng">
            <a:solidFill>
              <a:srgbClr val="000000"/>
            </a:solidFill>
            <a:prstDash val="solid"/>
            <a:round/>
            <a:headEnd type="none" w="med" len="med"/>
            <a:tailEnd type="triangle" w="med" len="med"/>
          </a:ln>
        </p:spPr>
      </p:sp>
      <p:sp>
        <p:nvSpPr>
          <p:cNvPr id="33799" name="Rectangle 10"/>
          <p:cNvSpPr>
            <a:spLocks noChangeArrowheads="1"/>
          </p:cNvSpPr>
          <p:nvPr/>
        </p:nvSpPr>
        <p:spPr bwMode="auto">
          <a:xfrm>
            <a:off x="1755775" y="2560638"/>
            <a:ext cx="809625" cy="498475"/>
          </a:xfrm>
          <a:prstGeom prst="rect">
            <a:avLst/>
          </a:prstGeom>
          <a:solidFill>
            <a:srgbClr val="A3BCC9"/>
          </a:solidFill>
          <a:ln w="12700">
            <a:solidFill>
              <a:schemeClr val="tx1"/>
            </a:solidFill>
            <a:miter lim="800000"/>
          </a:ln>
          <a:effectLst>
            <a:outerShdw dist="107763" dir="2700000" algn="ctr" rotWithShape="0">
              <a:srgbClr val="808080">
                <a:alpha val="50000"/>
              </a:srgbClr>
            </a:outerShdw>
          </a:effec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3800" name="Line 11"/>
          <p:cNvSpPr/>
          <p:nvPr/>
        </p:nvSpPr>
        <p:spPr>
          <a:xfrm flipH="1">
            <a:off x="1755775" y="2560638"/>
            <a:ext cx="323850" cy="333375"/>
          </a:xfrm>
          <a:prstGeom prst="line">
            <a:avLst/>
          </a:prstGeom>
          <a:ln w="9525" cap="flat" cmpd="sng">
            <a:solidFill>
              <a:srgbClr val="000000"/>
            </a:solidFill>
            <a:prstDash val="solid"/>
            <a:round/>
            <a:headEnd type="none" w="med" len="med"/>
            <a:tailEnd type="none" w="med" len="med"/>
          </a:ln>
        </p:spPr>
      </p:sp>
      <p:sp>
        <p:nvSpPr>
          <p:cNvPr id="33801" name="Line 12"/>
          <p:cNvSpPr/>
          <p:nvPr/>
        </p:nvSpPr>
        <p:spPr>
          <a:xfrm flipH="1">
            <a:off x="1917700" y="2560638"/>
            <a:ext cx="485775" cy="498475"/>
          </a:xfrm>
          <a:prstGeom prst="line">
            <a:avLst/>
          </a:prstGeom>
          <a:ln w="9525" cap="flat" cmpd="sng">
            <a:solidFill>
              <a:srgbClr val="000000"/>
            </a:solidFill>
            <a:prstDash val="solid"/>
            <a:round/>
            <a:headEnd type="none" w="med" len="med"/>
            <a:tailEnd type="none" w="med" len="med"/>
          </a:ln>
        </p:spPr>
      </p:sp>
      <p:sp>
        <p:nvSpPr>
          <p:cNvPr id="33802" name="Line 13"/>
          <p:cNvSpPr/>
          <p:nvPr/>
        </p:nvSpPr>
        <p:spPr>
          <a:xfrm flipH="1">
            <a:off x="2241550" y="2725738"/>
            <a:ext cx="323850" cy="333375"/>
          </a:xfrm>
          <a:prstGeom prst="line">
            <a:avLst/>
          </a:prstGeom>
          <a:ln w="9525" cap="flat" cmpd="sng">
            <a:solidFill>
              <a:srgbClr val="000000"/>
            </a:solidFill>
            <a:prstDash val="solid"/>
            <a:round/>
            <a:headEnd type="none" w="med" len="med"/>
            <a:tailEnd type="none" w="med" len="med"/>
          </a:ln>
        </p:spPr>
      </p:sp>
      <p:sp>
        <p:nvSpPr>
          <p:cNvPr id="33803" name="Line 14"/>
          <p:cNvSpPr/>
          <p:nvPr/>
        </p:nvSpPr>
        <p:spPr>
          <a:xfrm flipH="1">
            <a:off x="3049588" y="2560638"/>
            <a:ext cx="485775" cy="498475"/>
          </a:xfrm>
          <a:prstGeom prst="line">
            <a:avLst/>
          </a:prstGeom>
          <a:ln w="9525" cap="flat" cmpd="sng">
            <a:solidFill>
              <a:srgbClr val="000000"/>
            </a:solidFill>
            <a:prstDash val="solid"/>
            <a:round/>
            <a:headEnd type="none" w="med" len="med"/>
            <a:tailEnd type="none" w="med" len="med"/>
          </a:ln>
        </p:spPr>
      </p:sp>
      <p:sp>
        <p:nvSpPr>
          <p:cNvPr id="33804" name="Line 15"/>
          <p:cNvSpPr/>
          <p:nvPr/>
        </p:nvSpPr>
        <p:spPr>
          <a:xfrm flipH="1">
            <a:off x="3373438" y="2725738"/>
            <a:ext cx="323850" cy="333375"/>
          </a:xfrm>
          <a:prstGeom prst="line">
            <a:avLst/>
          </a:prstGeom>
          <a:ln w="9525" cap="flat" cmpd="sng">
            <a:solidFill>
              <a:srgbClr val="000000"/>
            </a:solidFill>
            <a:prstDash val="solid"/>
            <a:round/>
            <a:headEnd type="none" w="med" len="med"/>
            <a:tailEnd type="none" w="med" len="med"/>
          </a:ln>
        </p:spPr>
      </p:sp>
      <p:sp>
        <p:nvSpPr>
          <p:cNvPr id="33805" name="Line 16"/>
          <p:cNvSpPr/>
          <p:nvPr/>
        </p:nvSpPr>
        <p:spPr>
          <a:xfrm flipH="1">
            <a:off x="4021138" y="2560638"/>
            <a:ext cx="323850" cy="333375"/>
          </a:xfrm>
          <a:prstGeom prst="line">
            <a:avLst/>
          </a:prstGeom>
          <a:ln w="9525" cap="flat" cmpd="sng">
            <a:solidFill>
              <a:srgbClr val="000000"/>
            </a:solidFill>
            <a:prstDash val="solid"/>
            <a:round/>
            <a:headEnd type="none" w="med" len="med"/>
            <a:tailEnd type="none" w="med" len="med"/>
          </a:ln>
        </p:spPr>
      </p:sp>
      <p:sp>
        <p:nvSpPr>
          <p:cNvPr id="33806" name="Line 17"/>
          <p:cNvSpPr/>
          <p:nvPr/>
        </p:nvSpPr>
        <p:spPr>
          <a:xfrm flipH="1">
            <a:off x="4183063" y="2560638"/>
            <a:ext cx="484187" cy="498475"/>
          </a:xfrm>
          <a:prstGeom prst="line">
            <a:avLst/>
          </a:prstGeom>
          <a:ln w="9525" cap="flat" cmpd="sng">
            <a:solidFill>
              <a:srgbClr val="000000"/>
            </a:solidFill>
            <a:prstDash val="solid"/>
            <a:round/>
            <a:headEnd type="none" w="med" len="med"/>
            <a:tailEnd type="none" w="med" len="med"/>
          </a:ln>
        </p:spPr>
      </p:sp>
      <p:sp>
        <p:nvSpPr>
          <p:cNvPr id="33807" name="Line 18"/>
          <p:cNvSpPr/>
          <p:nvPr/>
        </p:nvSpPr>
        <p:spPr>
          <a:xfrm flipH="1">
            <a:off x="4506913" y="2725738"/>
            <a:ext cx="322262" cy="333375"/>
          </a:xfrm>
          <a:prstGeom prst="line">
            <a:avLst/>
          </a:prstGeom>
          <a:ln w="9525" cap="flat" cmpd="sng">
            <a:solidFill>
              <a:srgbClr val="000000"/>
            </a:solidFill>
            <a:prstDash val="solid"/>
            <a:round/>
            <a:headEnd type="none" w="med" len="med"/>
            <a:tailEnd type="none" w="med" len="med"/>
          </a:ln>
        </p:spPr>
      </p:sp>
      <p:sp>
        <p:nvSpPr>
          <p:cNvPr id="33808" name="Line 19"/>
          <p:cNvSpPr/>
          <p:nvPr/>
        </p:nvSpPr>
        <p:spPr>
          <a:xfrm>
            <a:off x="5153025" y="2560638"/>
            <a:ext cx="0" cy="498475"/>
          </a:xfrm>
          <a:prstGeom prst="line">
            <a:avLst/>
          </a:prstGeom>
          <a:ln w="9525" cap="flat" cmpd="sng">
            <a:solidFill>
              <a:srgbClr val="000000"/>
            </a:solidFill>
            <a:prstDash val="solid"/>
            <a:round/>
            <a:headEnd type="none" w="med" len="med"/>
            <a:tailEnd type="none" w="med" len="med"/>
          </a:ln>
        </p:spPr>
      </p:sp>
      <p:sp>
        <p:nvSpPr>
          <p:cNvPr id="33809" name="Line 20"/>
          <p:cNvSpPr/>
          <p:nvPr/>
        </p:nvSpPr>
        <p:spPr>
          <a:xfrm>
            <a:off x="5153025" y="2560638"/>
            <a:ext cx="485775" cy="0"/>
          </a:xfrm>
          <a:prstGeom prst="line">
            <a:avLst/>
          </a:prstGeom>
          <a:ln w="9525" cap="flat" cmpd="sng">
            <a:solidFill>
              <a:srgbClr val="000000"/>
            </a:solidFill>
            <a:prstDash val="solid"/>
            <a:round/>
            <a:headEnd type="none" w="med" len="med"/>
            <a:tailEnd type="none" w="med" len="med"/>
          </a:ln>
        </p:spPr>
      </p:sp>
      <p:sp>
        <p:nvSpPr>
          <p:cNvPr id="33810" name="Line 21"/>
          <p:cNvSpPr/>
          <p:nvPr/>
        </p:nvSpPr>
        <p:spPr>
          <a:xfrm flipH="1">
            <a:off x="5153025" y="2560638"/>
            <a:ext cx="323850" cy="333375"/>
          </a:xfrm>
          <a:prstGeom prst="line">
            <a:avLst/>
          </a:prstGeom>
          <a:ln w="9525" cap="flat" cmpd="sng">
            <a:solidFill>
              <a:srgbClr val="000000"/>
            </a:solidFill>
            <a:prstDash val="solid"/>
            <a:round/>
            <a:headEnd type="none" w="med" len="med"/>
            <a:tailEnd type="none" w="med" len="med"/>
          </a:ln>
        </p:spPr>
      </p:sp>
      <p:sp>
        <p:nvSpPr>
          <p:cNvPr id="33811" name="Line 22"/>
          <p:cNvSpPr/>
          <p:nvPr/>
        </p:nvSpPr>
        <p:spPr>
          <a:xfrm flipH="1">
            <a:off x="2887663" y="2560638"/>
            <a:ext cx="323850" cy="333375"/>
          </a:xfrm>
          <a:prstGeom prst="line">
            <a:avLst/>
          </a:prstGeom>
          <a:ln w="9525" cap="flat" cmpd="sng">
            <a:solidFill>
              <a:srgbClr val="000000"/>
            </a:solidFill>
            <a:prstDash val="solid"/>
            <a:round/>
            <a:headEnd type="none" w="med" len="med"/>
            <a:tailEnd type="none" w="med" len="med"/>
          </a:ln>
        </p:spPr>
      </p:sp>
      <p:sp>
        <p:nvSpPr>
          <p:cNvPr id="33812" name="Line 23"/>
          <p:cNvSpPr/>
          <p:nvPr/>
        </p:nvSpPr>
        <p:spPr>
          <a:xfrm>
            <a:off x="3697288" y="2894013"/>
            <a:ext cx="0" cy="165100"/>
          </a:xfrm>
          <a:prstGeom prst="line">
            <a:avLst/>
          </a:prstGeom>
          <a:ln w="9525" cap="flat" cmpd="sng">
            <a:solidFill>
              <a:srgbClr val="000000"/>
            </a:solidFill>
            <a:prstDash val="solid"/>
            <a:round/>
            <a:headEnd type="none" w="med" len="med"/>
            <a:tailEnd type="none" w="med" len="med"/>
          </a:ln>
        </p:spPr>
      </p:sp>
      <p:sp>
        <p:nvSpPr>
          <p:cNvPr id="33813" name="Line 24"/>
          <p:cNvSpPr/>
          <p:nvPr/>
        </p:nvSpPr>
        <p:spPr>
          <a:xfrm>
            <a:off x="4021138" y="2894013"/>
            <a:ext cx="0" cy="165100"/>
          </a:xfrm>
          <a:prstGeom prst="line">
            <a:avLst/>
          </a:prstGeom>
          <a:ln w="9525" cap="flat" cmpd="sng">
            <a:solidFill>
              <a:srgbClr val="000000"/>
            </a:solidFill>
            <a:prstDash val="solid"/>
            <a:round/>
            <a:headEnd type="none" w="med" len="med"/>
            <a:tailEnd type="none" w="med" len="med"/>
          </a:ln>
        </p:spPr>
      </p:sp>
      <p:sp>
        <p:nvSpPr>
          <p:cNvPr id="33814" name="Line 25"/>
          <p:cNvSpPr/>
          <p:nvPr/>
        </p:nvSpPr>
        <p:spPr>
          <a:xfrm flipH="1">
            <a:off x="5153025" y="2560638"/>
            <a:ext cx="485775" cy="498475"/>
          </a:xfrm>
          <a:prstGeom prst="line">
            <a:avLst/>
          </a:prstGeom>
          <a:ln w="9525" cap="flat" cmpd="sng">
            <a:solidFill>
              <a:srgbClr val="000000"/>
            </a:solidFill>
            <a:prstDash val="solid"/>
            <a:round/>
            <a:headEnd type="none" w="med" len="med"/>
            <a:tailEnd type="none" w="med" len="med"/>
          </a:ln>
        </p:spPr>
      </p:sp>
      <p:sp>
        <p:nvSpPr>
          <p:cNvPr id="33815" name="Line 26"/>
          <p:cNvSpPr/>
          <p:nvPr/>
        </p:nvSpPr>
        <p:spPr>
          <a:xfrm flipH="1">
            <a:off x="4344988" y="2560638"/>
            <a:ext cx="484187" cy="498475"/>
          </a:xfrm>
          <a:prstGeom prst="line">
            <a:avLst/>
          </a:prstGeom>
          <a:ln w="9525" cap="flat" cmpd="sng">
            <a:solidFill>
              <a:srgbClr val="000000"/>
            </a:solidFill>
            <a:prstDash val="solid"/>
            <a:round/>
            <a:headEnd type="none" w="med" len="med"/>
            <a:tailEnd type="none" w="med" len="med"/>
          </a:ln>
        </p:spPr>
      </p:sp>
      <p:sp>
        <p:nvSpPr>
          <p:cNvPr id="33816" name="Line 27"/>
          <p:cNvSpPr/>
          <p:nvPr/>
        </p:nvSpPr>
        <p:spPr>
          <a:xfrm flipH="1">
            <a:off x="4021138" y="2560638"/>
            <a:ext cx="485775" cy="498475"/>
          </a:xfrm>
          <a:prstGeom prst="line">
            <a:avLst/>
          </a:prstGeom>
          <a:ln w="9525" cap="flat" cmpd="sng">
            <a:solidFill>
              <a:srgbClr val="000000"/>
            </a:solidFill>
            <a:prstDash val="solid"/>
            <a:round/>
            <a:headEnd type="none" w="med" len="med"/>
            <a:tailEnd type="none" w="med" len="med"/>
          </a:ln>
        </p:spPr>
      </p:sp>
      <p:sp>
        <p:nvSpPr>
          <p:cNvPr id="33817" name="Line 28"/>
          <p:cNvSpPr/>
          <p:nvPr/>
        </p:nvSpPr>
        <p:spPr>
          <a:xfrm flipH="1">
            <a:off x="2887663" y="2560638"/>
            <a:ext cx="485775" cy="498475"/>
          </a:xfrm>
          <a:prstGeom prst="line">
            <a:avLst/>
          </a:prstGeom>
          <a:ln w="9525" cap="flat" cmpd="sng">
            <a:solidFill>
              <a:srgbClr val="000000"/>
            </a:solidFill>
            <a:prstDash val="solid"/>
            <a:round/>
            <a:headEnd type="none" w="med" len="med"/>
            <a:tailEnd type="none" w="med" len="med"/>
          </a:ln>
        </p:spPr>
      </p:sp>
      <p:sp>
        <p:nvSpPr>
          <p:cNvPr id="33818" name="Line 29"/>
          <p:cNvSpPr/>
          <p:nvPr/>
        </p:nvSpPr>
        <p:spPr>
          <a:xfrm flipH="1">
            <a:off x="3211513" y="2560638"/>
            <a:ext cx="485775" cy="498475"/>
          </a:xfrm>
          <a:prstGeom prst="line">
            <a:avLst/>
          </a:prstGeom>
          <a:ln w="9525" cap="flat" cmpd="sng">
            <a:solidFill>
              <a:srgbClr val="000000"/>
            </a:solidFill>
            <a:prstDash val="solid"/>
            <a:round/>
            <a:headEnd type="none" w="med" len="med"/>
            <a:tailEnd type="none" w="med" len="med"/>
          </a:ln>
        </p:spPr>
      </p:sp>
      <p:sp>
        <p:nvSpPr>
          <p:cNvPr id="33819" name="Line 30"/>
          <p:cNvSpPr/>
          <p:nvPr/>
        </p:nvSpPr>
        <p:spPr>
          <a:xfrm flipH="1">
            <a:off x="2079625" y="2560638"/>
            <a:ext cx="485775" cy="498475"/>
          </a:xfrm>
          <a:prstGeom prst="line">
            <a:avLst/>
          </a:prstGeom>
          <a:ln w="9525" cap="flat" cmpd="sng">
            <a:solidFill>
              <a:srgbClr val="000000"/>
            </a:solidFill>
            <a:prstDash val="solid"/>
            <a:round/>
            <a:headEnd type="none" w="med" len="med"/>
            <a:tailEnd type="none" w="med" len="med"/>
          </a:ln>
        </p:spPr>
      </p:sp>
      <p:sp>
        <p:nvSpPr>
          <p:cNvPr id="33820" name="Line 31"/>
          <p:cNvSpPr/>
          <p:nvPr/>
        </p:nvSpPr>
        <p:spPr>
          <a:xfrm flipH="1">
            <a:off x="1755775" y="2560638"/>
            <a:ext cx="485775" cy="498475"/>
          </a:xfrm>
          <a:prstGeom prst="line">
            <a:avLst/>
          </a:prstGeom>
          <a:ln w="9525" cap="flat" cmpd="sng">
            <a:solidFill>
              <a:srgbClr val="000000"/>
            </a:solidFill>
            <a:prstDash val="solid"/>
            <a:round/>
            <a:headEnd type="none" w="med" len="med"/>
            <a:tailEnd type="none" w="med" len="med"/>
          </a:ln>
        </p:spPr>
      </p:sp>
      <p:sp>
        <p:nvSpPr>
          <p:cNvPr id="33821" name="Line 32"/>
          <p:cNvSpPr/>
          <p:nvPr/>
        </p:nvSpPr>
        <p:spPr>
          <a:xfrm flipH="1">
            <a:off x="1755775" y="2560638"/>
            <a:ext cx="161925" cy="165100"/>
          </a:xfrm>
          <a:prstGeom prst="line">
            <a:avLst/>
          </a:prstGeom>
          <a:ln w="9525" cap="flat" cmpd="sng">
            <a:solidFill>
              <a:srgbClr val="000000"/>
            </a:solidFill>
            <a:prstDash val="solid"/>
            <a:round/>
            <a:headEnd type="none" w="med" len="med"/>
            <a:tailEnd type="none" w="med" len="med"/>
          </a:ln>
        </p:spPr>
      </p:sp>
      <p:sp>
        <p:nvSpPr>
          <p:cNvPr id="33822" name="Line 33"/>
          <p:cNvSpPr/>
          <p:nvPr/>
        </p:nvSpPr>
        <p:spPr>
          <a:xfrm flipH="1">
            <a:off x="2403475" y="2894013"/>
            <a:ext cx="161925" cy="165100"/>
          </a:xfrm>
          <a:prstGeom prst="line">
            <a:avLst/>
          </a:prstGeom>
          <a:ln w="9525" cap="flat" cmpd="sng">
            <a:solidFill>
              <a:srgbClr val="000000"/>
            </a:solidFill>
            <a:prstDash val="solid"/>
            <a:round/>
            <a:headEnd type="none" w="med" len="med"/>
            <a:tailEnd type="none" w="med" len="med"/>
          </a:ln>
        </p:spPr>
      </p:sp>
      <p:sp>
        <p:nvSpPr>
          <p:cNvPr id="33823" name="Line 34"/>
          <p:cNvSpPr/>
          <p:nvPr/>
        </p:nvSpPr>
        <p:spPr>
          <a:xfrm flipH="1">
            <a:off x="3535363" y="2894013"/>
            <a:ext cx="161925" cy="165100"/>
          </a:xfrm>
          <a:prstGeom prst="line">
            <a:avLst/>
          </a:prstGeom>
          <a:ln w="9525" cap="flat" cmpd="sng">
            <a:solidFill>
              <a:srgbClr val="000000"/>
            </a:solidFill>
            <a:prstDash val="solid"/>
            <a:round/>
            <a:headEnd type="none" w="med" len="med"/>
            <a:tailEnd type="none" w="med" len="med"/>
          </a:ln>
        </p:spPr>
      </p:sp>
      <p:sp>
        <p:nvSpPr>
          <p:cNvPr id="33824" name="Line 35"/>
          <p:cNvSpPr/>
          <p:nvPr/>
        </p:nvSpPr>
        <p:spPr>
          <a:xfrm flipH="1">
            <a:off x="2887663" y="2560638"/>
            <a:ext cx="161925" cy="165100"/>
          </a:xfrm>
          <a:prstGeom prst="line">
            <a:avLst/>
          </a:prstGeom>
          <a:ln w="9525" cap="flat" cmpd="sng">
            <a:solidFill>
              <a:srgbClr val="000000"/>
            </a:solidFill>
            <a:prstDash val="solid"/>
            <a:round/>
            <a:headEnd type="none" w="med" len="med"/>
            <a:tailEnd type="none" w="med" len="med"/>
          </a:ln>
        </p:spPr>
      </p:sp>
      <p:sp>
        <p:nvSpPr>
          <p:cNvPr id="33825" name="Line 36"/>
          <p:cNvSpPr/>
          <p:nvPr/>
        </p:nvSpPr>
        <p:spPr>
          <a:xfrm flipH="1">
            <a:off x="4021138" y="2560638"/>
            <a:ext cx="161925" cy="165100"/>
          </a:xfrm>
          <a:prstGeom prst="line">
            <a:avLst/>
          </a:prstGeom>
          <a:ln w="9525" cap="flat" cmpd="sng">
            <a:solidFill>
              <a:srgbClr val="000000"/>
            </a:solidFill>
            <a:prstDash val="solid"/>
            <a:round/>
            <a:headEnd type="none" w="med" len="med"/>
            <a:tailEnd type="none" w="med" len="med"/>
          </a:ln>
        </p:spPr>
      </p:sp>
      <p:sp>
        <p:nvSpPr>
          <p:cNvPr id="33826" name="Line 37"/>
          <p:cNvSpPr/>
          <p:nvPr/>
        </p:nvSpPr>
        <p:spPr>
          <a:xfrm flipH="1">
            <a:off x="4667250" y="2894013"/>
            <a:ext cx="161925" cy="165100"/>
          </a:xfrm>
          <a:prstGeom prst="line">
            <a:avLst/>
          </a:prstGeom>
          <a:ln w="9525" cap="flat" cmpd="sng">
            <a:solidFill>
              <a:srgbClr val="000000"/>
            </a:solidFill>
            <a:prstDash val="solid"/>
            <a:round/>
            <a:headEnd type="none" w="med" len="med"/>
            <a:tailEnd type="none" w="med" len="med"/>
          </a:ln>
        </p:spPr>
      </p:sp>
      <p:sp>
        <p:nvSpPr>
          <p:cNvPr id="33827" name="Line 38"/>
          <p:cNvSpPr/>
          <p:nvPr/>
        </p:nvSpPr>
        <p:spPr>
          <a:xfrm flipH="1">
            <a:off x="5153025" y="2560638"/>
            <a:ext cx="161925" cy="165100"/>
          </a:xfrm>
          <a:prstGeom prst="line">
            <a:avLst/>
          </a:prstGeom>
          <a:ln w="9525" cap="flat" cmpd="sng">
            <a:solidFill>
              <a:srgbClr val="000000"/>
            </a:solidFill>
            <a:prstDash val="solid"/>
            <a:round/>
            <a:headEnd type="none" w="med" len="med"/>
            <a:tailEnd type="none" w="med" len="med"/>
          </a:ln>
        </p:spPr>
      </p:sp>
      <p:sp>
        <p:nvSpPr>
          <p:cNvPr id="33828" name="Line 39"/>
          <p:cNvSpPr/>
          <p:nvPr/>
        </p:nvSpPr>
        <p:spPr>
          <a:xfrm flipH="1">
            <a:off x="5476875" y="2894013"/>
            <a:ext cx="161925" cy="165100"/>
          </a:xfrm>
          <a:prstGeom prst="line">
            <a:avLst/>
          </a:prstGeom>
          <a:ln w="9525" cap="flat" cmpd="sng">
            <a:solidFill>
              <a:srgbClr val="000000"/>
            </a:solidFill>
            <a:prstDash val="solid"/>
            <a:round/>
            <a:headEnd type="none" w="med" len="med"/>
            <a:tailEnd type="none" w="med" len="med"/>
          </a:ln>
        </p:spPr>
      </p:sp>
      <p:sp>
        <p:nvSpPr>
          <p:cNvPr id="33829" name="Line 40"/>
          <p:cNvSpPr/>
          <p:nvPr/>
        </p:nvSpPr>
        <p:spPr>
          <a:xfrm>
            <a:off x="2565400" y="3225800"/>
            <a:ext cx="0" cy="333375"/>
          </a:xfrm>
          <a:prstGeom prst="line">
            <a:avLst/>
          </a:prstGeom>
          <a:ln w="9525" cap="flat" cmpd="sng">
            <a:solidFill>
              <a:srgbClr val="000000"/>
            </a:solidFill>
            <a:prstDash val="solid"/>
            <a:round/>
            <a:headEnd type="none" w="med" len="med"/>
            <a:tailEnd type="none" w="med" len="med"/>
          </a:ln>
        </p:spPr>
      </p:sp>
      <p:sp>
        <p:nvSpPr>
          <p:cNvPr id="33830" name="Line 41"/>
          <p:cNvSpPr/>
          <p:nvPr/>
        </p:nvSpPr>
        <p:spPr>
          <a:xfrm>
            <a:off x="2887663" y="3225800"/>
            <a:ext cx="0" cy="333375"/>
          </a:xfrm>
          <a:prstGeom prst="line">
            <a:avLst/>
          </a:prstGeom>
          <a:ln w="9525" cap="flat" cmpd="sng">
            <a:solidFill>
              <a:srgbClr val="000000"/>
            </a:solidFill>
            <a:prstDash val="solid"/>
            <a:round/>
            <a:headEnd type="none" w="med" len="med"/>
            <a:tailEnd type="none" w="med" len="med"/>
          </a:ln>
        </p:spPr>
      </p:sp>
      <p:sp>
        <p:nvSpPr>
          <p:cNvPr id="33831" name="Line 42"/>
          <p:cNvSpPr/>
          <p:nvPr/>
        </p:nvSpPr>
        <p:spPr>
          <a:xfrm>
            <a:off x="2241550" y="3394075"/>
            <a:ext cx="323850" cy="0"/>
          </a:xfrm>
          <a:prstGeom prst="line">
            <a:avLst/>
          </a:prstGeom>
          <a:ln w="9525" cap="flat" cmpd="sng">
            <a:solidFill>
              <a:srgbClr val="000000"/>
            </a:solidFill>
            <a:prstDash val="solid"/>
            <a:round/>
            <a:headEnd type="none" w="med" len="med"/>
            <a:tailEnd type="triangle" w="med" len="med"/>
          </a:ln>
        </p:spPr>
      </p:sp>
      <p:sp>
        <p:nvSpPr>
          <p:cNvPr id="33832" name="Line 43"/>
          <p:cNvSpPr/>
          <p:nvPr/>
        </p:nvSpPr>
        <p:spPr>
          <a:xfrm flipH="1">
            <a:off x="2887663" y="3394075"/>
            <a:ext cx="323850" cy="0"/>
          </a:xfrm>
          <a:prstGeom prst="line">
            <a:avLst/>
          </a:prstGeom>
          <a:ln w="9525" cap="flat" cmpd="sng">
            <a:solidFill>
              <a:srgbClr val="000000"/>
            </a:solidFill>
            <a:prstDash val="solid"/>
            <a:round/>
            <a:headEnd type="none" w="med" len="med"/>
            <a:tailEnd type="triangle" w="med" len="med"/>
          </a:ln>
        </p:spPr>
      </p:sp>
      <p:sp>
        <p:nvSpPr>
          <p:cNvPr id="33833" name="Line 44"/>
          <p:cNvSpPr/>
          <p:nvPr/>
        </p:nvSpPr>
        <p:spPr>
          <a:xfrm flipH="1">
            <a:off x="5314950" y="2560638"/>
            <a:ext cx="485775" cy="498475"/>
          </a:xfrm>
          <a:prstGeom prst="line">
            <a:avLst/>
          </a:prstGeom>
          <a:ln w="9525" cap="flat" cmpd="sng">
            <a:solidFill>
              <a:srgbClr val="000000"/>
            </a:solidFill>
            <a:prstDash val="solid"/>
            <a:round/>
            <a:headEnd type="none" w="med" len="med"/>
            <a:tailEnd type="none" w="med" len="med"/>
          </a:ln>
        </p:spPr>
      </p:sp>
      <p:sp>
        <p:nvSpPr>
          <p:cNvPr id="33834" name="Rectangle 45"/>
          <p:cNvSpPr>
            <a:spLocks noChangeArrowheads="1"/>
          </p:cNvSpPr>
          <p:nvPr/>
        </p:nvSpPr>
        <p:spPr bwMode="auto">
          <a:xfrm>
            <a:off x="5122863" y="2560638"/>
            <a:ext cx="809625" cy="498475"/>
          </a:xfrm>
          <a:prstGeom prst="rect">
            <a:avLst/>
          </a:prstGeom>
          <a:solidFill>
            <a:srgbClr val="A3BCC9"/>
          </a:solidFill>
          <a:ln w="12700">
            <a:solidFill>
              <a:srgbClr val="000000"/>
            </a:solidFill>
            <a:miter lim="800000"/>
          </a:ln>
          <a:effectLst>
            <a:outerShdw dist="107763" dir="2700000" algn="ctr" rotWithShape="0">
              <a:srgbClr val="808080">
                <a:alpha val="50000"/>
              </a:srgbClr>
            </a:outerShdw>
          </a:effec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3835" name="Line 46"/>
          <p:cNvSpPr/>
          <p:nvPr/>
        </p:nvSpPr>
        <p:spPr>
          <a:xfrm flipH="1">
            <a:off x="5153025" y="2560638"/>
            <a:ext cx="161925" cy="165100"/>
          </a:xfrm>
          <a:prstGeom prst="line">
            <a:avLst/>
          </a:prstGeom>
          <a:ln w="9525" cap="flat" cmpd="sng">
            <a:solidFill>
              <a:srgbClr val="000000"/>
            </a:solidFill>
            <a:prstDash val="solid"/>
            <a:round/>
            <a:headEnd type="none" w="med" len="med"/>
            <a:tailEnd type="none" w="med" len="med"/>
          </a:ln>
        </p:spPr>
      </p:sp>
      <p:sp>
        <p:nvSpPr>
          <p:cNvPr id="33836" name="Line 47"/>
          <p:cNvSpPr/>
          <p:nvPr/>
        </p:nvSpPr>
        <p:spPr>
          <a:xfrm flipH="1">
            <a:off x="5153025" y="2560638"/>
            <a:ext cx="323850" cy="333375"/>
          </a:xfrm>
          <a:prstGeom prst="line">
            <a:avLst/>
          </a:prstGeom>
          <a:ln w="9525" cap="flat" cmpd="sng">
            <a:solidFill>
              <a:srgbClr val="000000"/>
            </a:solidFill>
            <a:prstDash val="solid"/>
            <a:round/>
            <a:headEnd type="none" w="med" len="med"/>
            <a:tailEnd type="none" w="med" len="med"/>
          </a:ln>
        </p:spPr>
      </p:sp>
      <p:sp>
        <p:nvSpPr>
          <p:cNvPr id="33837" name="Line 48"/>
          <p:cNvSpPr/>
          <p:nvPr/>
        </p:nvSpPr>
        <p:spPr>
          <a:xfrm flipH="1">
            <a:off x="5153025" y="2560638"/>
            <a:ext cx="485775" cy="498475"/>
          </a:xfrm>
          <a:prstGeom prst="line">
            <a:avLst/>
          </a:prstGeom>
          <a:ln w="9525" cap="flat" cmpd="sng">
            <a:solidFill>
              <a:srgbClr val="000000"/>
            </a:solidFill>
            <a:prstDash val="solid"/>
            <a:round/>
            <a:headEnd type="none" w="med" len="med"/>
            <a:tailEnd type="none" w="med" len="med"/>
          </a:ln>
        </p:spPr>
      </p:sp>
      <p:sp>
        <p:nvSpPr>
          <p:cNvPr id="33838" name="Line 49"/>
          <p:cNvSpPr/>
          <p:nvPr/>
        </p:nvSpPr>
        <p:spPr>
          <a:xfrm flipH="1">
            <a:off x="5314950" y="2560638"/>
            <a:ext cx="485775" cy="498475"/>
          </a:xfrm>
          <a:prstGeom prst="line">
            <a:avLst/>
          </a:prstGeom>
          <a:ln w="9525" cap="flat" cmpd="sng">
            <a:solidFill>
              <a:srgbClr val="000000"/>
            </a:solidFill>
            <a:prstDash val="solid"/>
            <a:round/>
            <a:headEnd type="none" w="med" len="med"/>
            <a:tailEnd type="none" w="med" len="med"/>
          </a:ln>
        </p:spPr>
      </p:sp>
      <p:sp>
        <p:nvSpPr>
          <p:cNvPr id="33839" name="Line 50"/>
          <p:cNvSpPr/>
          <p:nvPr/>
        </p:nvSpPr>
        <p:spPr>
          <a:xfrm flipH="1">
            <a:off x="5476875" y="2560638"/>
            <a:ext cx="485775" cy="498475"/>
          </a:xfrm>
          <a:prstGeom prst="line">
            <a:avLst/>
          </a:prstGeom>
          <a:ln w="9525" cap="flat" cmpd="sng">
            <a:solidFill>
              <a:srgbClr val="000000"/>
            </a:solidFill>
            <a:prstDash val="solid"/>
            <a:round/>
            <a:headEnd type="none" w="med" len="med"/>
            <a:tailEnd type="none" w="med" len="med"/>
          </a:ln>
        </p:spPr>
      </p:sp>
      <p:sp>
        <p:nvSpPr>
          <p:cNvPr id="33840" name="Line 51"/>
          <p:cNvSpPr/>
          <p:nvPr/>
        </p:nvSpPr>
        <p:spPr>
          <a:xfrm flipH="1">
            <a:off x="5638800" y="2725738"/>
            <a:ext cx="323850" cy="333375"/>
          </a:xfrm>
          <a:prstGeom prst="line">
            <a:avLst/>
          </a:prstGeom>
          <a:ln w="9525" cap="flat" cmpd="sng">
            <a:solidFill>
              <a:srgbClr val="000000"/>
            </a:solidFill>
            <a:prstDash val="solid"/>
            <a:round/>
            <a:headEnd type="none" w="med" len="med"/>
            <a:tailEnd type="none" w="med" len="med"/>
          </a:ln>
        </p:spPr>
      </p:sp>
      <p:sp>
        <p:nvSpPr>
          <p:cNvPr id="33841" name="Line 52"/>
          <p:cNvSpPr/>
          <p:nvPr/>
        </p:nvSpPr>
        <p:spPr>
          <a:xfrm flipH="1">
            <a:off x="5800725" y="2894013"/>
            <a:ext cx="161925" cy="165100"/>
          </a:xfrm>
          <a:prstGeom prst="line">
            <a:avLst/>
          </a:prstGeom>
          <a:ln w="9525" cap="flat" cmpd="sng">
            <a:solidFill>
              <a:srgbClr val="000000"/>
            </a:solidFill>
            <a:prstDash val="solid"/>
            <a:round/>
            <a:headEnd type="none" w="med" len="med"/>
            <a:tailEnd type="none" w="med" len="med"/>
          </a:ln>
        </p:spPr>
      </p:sp>
      <p:sp>
        <p:nvSpPr>
          <p:cNvPr id="33842" name="Rectangle 53"/>
          <p:cNvSpPr>
            <a:spLocks noChangeArrowheads="1"/>
          </p:cNvSpPr>
          <p:nvPr/>
        </p:nvSpPr>
        <p:spPr bwMode="auto">
          <a:xfrm>
            <a:off x="6286500" y="2560638"/>
            <a:ext cx="808038" cy="498475"/>
          </a:xfrm>
          <a:prstGeom prst="rect">
            <a:avLst/>
          </a:prstGeom>
          <a:solidFill>
            <a:srgbClr val="A3BCC9"/>
          </a:solidFill>
          <a:ln w="12700">
            <a:solidFill>
              <a:srgbClr val="000000"/>
            </a:solidFill>
            <a:miter lim="800000"/>
          </a:ln>
          <a:effectLst>
            <a:outerShdw dist="107763" dir="2700000" algn="ctr" rotWithShape="0">
              <a:srgbClr val="808080">
                <a:alpha val="50000"/>
              </a:srgbClr>
            </a:outerShdw>
          </a:effec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3843" name="Line 54"/>
          <p:cNvSpPr/>
          <p:nvPr/>
        </p:nvSpPr>
        <p:spPr>
          <a:xfrm flipH="1">
            <a:off x="6286500" y="2560638"/>
            <a:ext cx="161925" cy="165100"/>
          </a:xfrm>
          <a:prstGeom prst="line">
            <a:avLst/>
          </a:prstGeom>
          <a:ln w="9525" cap="flat" cmpd="sng">
            <a:solidFill>
              <a:srgbClr val="000000"/>
            </a:solidFill>
            <a:prstDash val="solid"/>
            <a:round/>
            <a:headEnd type="none" w="med" len="med"/>
            <a:tailEnd type="none" w="med" len="med"/>
          </a:ln>
        </p:spPr>
      </p:sp>
      <p:sp>
        <p:nvSpPr>
          <p:cNvPr id="33844" name="Line 55"/>
          <p:cNvSpPr/>
          <p:nvPr/>
        </p:nvSpPr>
        <p:spPr>
          <a:xfrm flipH="1">
            <a:off x="6286500" y="2560638"/>
            <a:ext cx="322263" cy="333375"/>
          </a:xfrm>
          <a:prstGeom prst="line">
            <a:avLst/>
          </a:prstGeom>
          <a:ln w="9525" cap="flat" cmpd="sng">
            <a:solidFill>
              <a:srgbClr val="000000"/>
            </a:solidFill>
            <a:prstDash val="solid"/>
            <a:round/>
            <a:headEnd type="none" w="med" len="med"/>
            <a:tailEnd type="none" w="med" len="med"/>
          </a:ln>
        </p:spPr>
      </p:sp>
      <p:sp>
        <p:nvSpPr>
          <p:cNvPr id="33845" name="Line 56"/>
          <p:cNvSpPr/>
          <p:nvPr/>
        </p:nvSpPr>
        <p:spPr>
          <a:xfrm flipH="1">
            <a:off x="6286500" y="2560638"/>
            <a:ext cx="484188" cy="498475"/>
          </a:xfrm>
          <a:prstGeom prst="line">
            <a:avLst/>
          </a:prstGeom>
          <a:ln w="9525" cap="flat" cmpd="sng">
            <a:solidFill>
              <a:srgbClr val="000000"/>
            </a:solidFill>
            <a:prstDash val="solid"/>
            <a:round/>
            <a:headEnd type="none" w="med" len="med"/>
            <a:tailEnd type="none" w="med" len="med"/>
          </a:ln>
        </p:spPr>
      </p:sp>
      <p:sp>
        <p:nvSpPr>
          <p:cNvPr id="33846" name="Line 57"/>
          <p:cNvSpPr/>
          <p:nvPr/>
        </p:nvSpPr>
        <p:spPr>
          <a:xfrm flipH="1">
            <a:off x="6448425" y="2560638"/>
            <a:ext cx="484188" cy="498475"/>
          </a:xfrm>
          <a:prstGeom prst="line">
            <a:avLst/>
          </a:prstGeom>
          <a:ln w="9525" cap="flat" cmpd="sng">
            <a:solidFill>
              <a:srgbClr val="000000"/>
            </a:solidFill>
            <a:prstDash val="solid"/>
            <a:round/>
            <a:headEnd type="none" w="med" len="med"/>
            <a:tailEnd type="none" w="med" len="med"/>
          </a:ln>
        </p:spPr>
      </p:sp>
      <p:sp>
        <p:nvSpPr>
          <p:cNvPr id="33847" name="Line 58"/>
          <p:cNvSpPr/>
          <p:nvPr/>
        </p:nvSpPr>
        <p:spPr>
          <a:xfrm flipH="1">
            <a:off x="6608763" y="2560638"/>
            <a:ext cx="485775" cy="498475"/>
          </a:xfrm>
          <a:prstGeom prst="line">
            <a:avLst/>
          </a:prstGeom>
          <a:ln w="9525" cap="flat" cmpd="sng">
            <a:solidFill>
              <a:srgbClr val="000000"/>
            </a:solidFill>
            <a:prstDash val="solid"/>
            <a:round/>
            <a:headEnd type="none" w="med" len="med"/>
            <a:tailEnd type="none" w="med" len="med"/>
          </a:ln>
        </p:spPr>
      </p:sp>
      <p:sp>
        <p:nvSpPr>
          <p:cNvPr id="33848" name="Line 59"/>
          <p:cNvSpPr/>
          <p:nvPr/>
        </p:nvSpPr>
        <p:spPr>
          <a:xfrm flipH="1">
            <a:off x="6770688" y="2725738"/>
            <a:ext cx="323850" cy="333375"/>
          </a:xfrm>
          <a:prstGeom prst="line">
            <a:avLst/>
          </a:prstGeom>
          <a:ln w="9525" cap="flat" cmpd="sng">
            <a:solidFill>
              <a:srgbClr val="000000"/>
            </a:solidFill>
            <a:prstDash val="solid"/>
            <a:round/>
            <a:headEnd type="none" w="med" len="med"/>
            <a:tailEnd type="none" w="med" len="med"/>
          </a:ln>
        </p:spPr>
      </p:sp>
      <p:sp>
        <p:nvSpPr>
          <p:cNvPr id="33849" name="Line 60"/>
          <p:cNvSpPr/>
          <p:nvPr/>
        </p:nvSpPr>
        <p:spPr>
          <a:xfrm flipH="1">
            <a:off x="6932613" y="2894013"/>
            <a:ext cx="161925" cy="165100"/>
          </a:xfrm>
          <a:prstGeom prst="line">
            <a:avLst/>
          </a:prstGeom>
          <a:ln w="9525" cap="flat" cmpd="sng">
            <a:solidFill>
              <a:srgbClr val="000000"/>
            </a:solidFill>
            <a:prstDash val="solid"/>
            <a:round/>
            <a:headEnd type="none" w="med" len="med"/>
            <a:tailEnd type="none" w="med" len="med"/>
          </a:ln>
        </p:spPr>
      </p:sp>
      <p:sp>
        <p:nvSpPr>
          <p:cNvPr id="33850" name="Line 61"/>
          <p:cNvSpPr/>
          <p:nvPr/>
        </p:nvSpPr>
        <p:spPr>
          <a:xfrm>
            <a:off x="1755775" y="2022475"/>
            <a:ext cx="0" cy="333375"/>
          </a:xfrm>
          <a:prstGeom prst="line">
            <a:avLst/>
          </a:prstGeom>
          <a:ln w="9525" cap="flat" cmpd="sng">
            <a:solidFill>
              <a:srgbClr val="000000"/>
            </a:solidFill>
            <a:prstDash val="solid"/>
            <a:round/>
            <a:headEnd type="none" w="med" len="med"/>
            <a:tailEnd type="none" w="med" len="med"/>
          </a:ln>
        </p:spPr>
      </p:sp>
      <p:sp>
        <p:nvSpPr>
          <p:cNvPr id="33851" name="Line 62"/>
          <p:cNvSpPr/>
          <p:nvPr/>
        </p:nvSpPr>
        <p:spPr>
          <a:xfrm>
            <a:off x="3049588" y="3059113"/>
            <a:ext cx="647700" cy="0"/>
          </a:xfrm>
          <a:prstGeom prst="line">
            <a:avLst/>
          </a:prstGeom>
          <a:ln w="9525" cap="flat" cmpd="sng">
            <a:solidFill>
              <a:srgbClr val="000000"/>
            </a:solidFill>
            <a:prstDash val="solid"/>
            <a:round/>
            <a:headEnd type="none" w="med" len="med"/>
            <a:tailEnd type="none" w="med" len="med"/>
          </a:ln>
        </p:spPr>
      </p:sp>
      <p:sp>
        <p:nvSpPr>
          <p:cNvPr id="33852" name="Text Box 63"/>
          <p:cNvSpPr txBox="1"/>
          <p:nvPr/>
        </p:nvSpPr>
        <p:spPr>
          <a:xfrm>
            <a:off x="1738313" y="1773238"/>
            <a:ext cx="806450" cy="366712"/>
          </a:xfrm>
          <a:prstGeom prst="rect">
            <a:avLst/>
          </a:prstGeom>
          <a:noFill/>
          <a:ln w="9525">
            <a:noFill/>
          </a:ln>
        </p:spPr>
        <p:txBody>
          <a:bodyPr wrap="none" anchor="t" anchorCtr="0">
            <a:spAutoFit/>
          </a:bodyPr>
          <a:p>
            <a:pPr eaLnBrk="0" hangingPunct="0"/>
            <a:r>
              <a:rPr lang="en-US" altLang="zh-CN" dirty="0">
                <a:latin typeface="Arial" panose="020B0604020202020204" pitchFamily="34" charset="0"/>
                <a:ea typeface="宋体" panose="02010600030101010101" pitchFamily="2" charset="-122"/>
              </a:rPr>
              <a:t>MTBF</a:t>
            </a:r>
            <a:endParaRPr lang="en-US" altLang="zh-CN" dirty="0">
              <a:latin typeface="Arial" panose="020B0604020202020204" pitchFamily="34" charset="0"/>
              <a:ea typeface="宋体" panose="02010600030101010101" pitchFamily="2" charset="-122"/>
            </a:endParaRPr>
          </a:p>
        </p:txBody>
      </p:sp>
      <p:sp>
        <p:nvSpPr>
          <p:cNvPr id="33853" name="Text Box 64"/>
          <p:cNvSpPr txBox="1"/>
          <p:nvPr/>
        </p:nvSpPr>
        <p:spPr>
          <a:xfrm>
            <a:off x="2359025" y="3579813"/>
            <a:ext cx="819150" cy="366712"/>
          </a:xfrm>
          <a:prstGeom prst="rect">
            <a:avLst/>
          </a:prstGeom>
          <a:noFill/>
          <a:ln w="9525">
            <a:noFill/>
          </a:ln>
        </p:spPr>
        <p:txBody>
          <a:bodyPr wrap="none" anchor="t" anchorCtr="0">
            <a:spAutoFit/>
          </a:bodyPr>
          <a:p>
            <a:pPr eaLnBrk="0" hangingPunct="0"/>
            <a:r>
              <a:rPr lang="en-US" altLang="zh-CN" dirty="0">
                <a:latin typeface="Arial" panose="020B0604020202020204" pitchFamily="34" charset="0"/>
                <a:ea typeface="宋体" panose="02010600030101010101" pitchFamily="2" charset="-122"/>
              </a:rPr>
              <a:t>MTTR</a:t>
            </a:r>
            <a:endParaRPr lang="en-US" altLang="zh-CN" dirty="0">
              <a:latin typeface="Arial" panose="020B0604020202020204" pitchFamily="34" charset="0"/>
              <a:ea typeface="宋体" panose="02010600030101010101" pitchFamily="2" charset="-122"/>
            </a:endParaRPr>
          </a:p>
        </p:txBody>
      </p:sp>
      <p:sp>
        <p:nvSpPr>
          <p:cNvPr id="33854" name="Text Box 65"/>
          <p:cNvSpPr txBox="1"/>
          <p:nvPr/>
        </p:nvSpPr>
        <p:spPr>
          <a:xfrm>
            <a:off x="7164388" y="3141663"/>
            <a:ext cx="755650" cy="366712"/>
          </a:xfrm>
          <a:prstGeom prst="rect">
            <a:avLst/>
          </a:prstGeom>
          <a:noFill/>
          <a:ln w="9525">
            <a:noFill/>
          </a:ln>
        </p:spPr>
        <p:txBody>
          <a:bodyPr wrap="none" anchor="t" anchorCtr="0">
            <a:spAutoFit/>
          </a:bodyPr>
          <a:p>
            <a:pPr eaLnBrk="0" hangingPunct="0"/>
            <a:r>
              <a:rPr lang="en-US" altLang="zh-CN" dirty="0">
                <a:latin typeface="Arial" panose="020B0604020202020204" pitchFamily="34" charset="0"/>
                <a:ea typeface="宋体" panose="02010600030101010101" pitchFamily="2" charset="-122"/>
              </a:rPr>
              <a:t>t  (</a:t>
            </a:r>
            <a:r>
              <a:rPr lang="zh-CN" altLang="en-US" dirty="0">
                <a:latin typeface="Arial" panose="020B0604020202020204" pitchFamily="34" charset="0"/>
                <a:ea typeface="宋体" panose="02010600030101010101" pitchFamily="2" charset="-122"/>
              </a:rPr>
              <a:t>年</a:t>
            </a:r>
            <a:r>
              <a:rPr lang="en-US" altLang="zh-CN" dirty="0">
                <a:latin typeface="Arial" panose="020B0604020202020204" pitchFamily="34" charset="0"/>
                <a:ea typeface="宋体" panose="02010600030101010101" pitchFamily="2" charset="-122"/>
              </a:rPr>
              <a:t>)</a:t>
            </a:r>
            <a:endParaRPr lang="en-US" altLang="zh-CN" dirty="0">
              <a:latin typeface="Arial" panose="020B0604020202020204" pitchFamily="34" charset="0"/>
              <a:ea typeface="宋体" panose="02010600030101010101" pitchFamily="2" charset="-122"/>
            </a:endParaRPr>
          </a:p>
        </p:txBody>
      </p:sp>
      <p:sp>
        <p:nvSpPr>
          <p:cNvPr id="33855" name="Text Box 71"/>
          <p:cNvSpPr txBox="1"/>
          <p:nvPr/>
        </p:nvSpPr>
        <p:spPr>
          <a:xfrm>
            <a:off x="2700338" y="1720850"/>
            <a:ext cx="1784350" cy="366713"/>
          </a:xfrm>
          <a:prstGeom prst="rect">
            <a:avLst/>
          </a:prstGeom>
          <a:noFill/>
          <a:ln w="9525">
            <a:noFill/>
          </a:ln>
        </p:spPr>
        <p:txBody>
          <a:bodyPr wrap="none" anchor="t" anchorCtr="0">
            <a:spAutoFit/>
          </a:bodyPr>
          <a:p>
            <a:pPr eaLnBrk="0" hangingPunct="0"/>
            <a:r>
              <a:rPr lang="zh-CN" altLang="en-US" dirty="0">
                <a:latin typeface="Arial" panose="020B0604020202020204" pitchFamily="34" charset="0"/>
                <a:ea typeface="华文细黑" pitchFamily="2" charset="-122"/>
              </a:rPr>
              <a:t>平均无故障时间</a:t>
            </a:r>
            <a:endParaRPr lang="zh-CN" altLang="en-US" dirty="0">
              <a:latin typeface="Arial" panose="020B0604020202020204" pitchFamily="34" charset="0"/>
              <a:ea typeface="华文细黑" pitchFamily="2" charset="-122"/>
            </a:endParaRPr>
          </a:p>
        </p:txBody>
      </p:sp>
      <p:sp>
        <p:nvSpPr>
          <p:cNvPr id="33856" name="Text Box 72"/>
          <p:cNvSpPr txBox="1"/>
          <p:nvPr/>
        </p:nvSpPr>
        <p:spPr>
          <a:xfrm>
            <a:off x="3348038" y="3573463"/>
            <a:ext cx="1555750" cy="366712"/>
          </a:xfrm>
          <a:prstGeom prst="rect">
            <a:avLst/>
          </a:prstGeom>
          <a:noFill/>
          <a:ln w="9525">
            <a:noFill/>
          </a:ln>
        </p:spPr>
        <p:txBody>
          <a:bodyPr wrap="none" anchor="t" anchorCtr="0">
            <a:spAutoFit/>
          </a:bodyPr>
          <a:p>
            <a:pPr eaLnBrk="0" hangingPunct="0"/>
            <a:r>
              <a:rPr lang="zh-CN" altLang="en-US" dirty="0">
                <a:latin typeface="Arial" panose="020B0604020202020204" pitchFamily="34" charset="0"/>
                <a:ea typeface="华文细黑" pitchFamily="2" charset="-122"/>
              </a:rPr>
              <a:t>平均修复时间</a:t>
            </a:r>
            <a:endParaRPr lang="zh-CN" altLang="en-US" dirty="0">
              <a:latin typeface="Arial" panose="020B0604020202020204" pitchFamily="34" charset="0"/>
              <a:ea typeface="华文细黑" pitchFamily="2" charset="-122"/>
            </a:endParaRPr>
          </a:p>
        </p:txBody>
      </p:sp>
      <p:grpSp>
        <p:nvGrpSpPr>
          <p:cNvPr id="33857" name="Group 73"/>
          <p:cNvGrpSpPr/>
          <p:nvPr/>
        </p:nvGrpSpPr>
        <p:grpSpPr>
          <a:xfrm>
            <a:off x="7235825" y="3573463"/>
            <a:ext cx="541338" cy="574675"/>
            <a:chOff x="0" y="0"/>
            <a:chExt cx="1237" cy="1233"/>
          </a:xfrm>
        </p:grpSpPr>
        <p:sp>
          <p:nvSpPr>
            <p:cNvPr id="33858" name="Freeform 74"/>
            <p:cNvSpPr/>
            <p:nvPr/>
          </p:nvSpPr>
          <p:spPr>
            <a:xfrm>
              <a:off x="31" y="70"/>
              <a:ext cx="1158" cy="1127"/>
            </a:xfrm>
            <a:custGeom>
              <a:avLst/>
              <a:gdLst/>
              <a:ahLst/>
              <a:cxnLst>
                <a:cxn ang="0">
                  <a:pos x="720" y="0"/>
                </a:cxn>
                <a:cxn ang="0">
                  <a:pos x="488" y="0"/>
                </a:cxn>
                <a:cxn ang="0">
                  <a:pos x="184" y="240"/>
                </a:cxn>
                <a:cxn ang="0">
                  <a:pos x="0" y="560"/>
                </a:cxn>
                <a:cxn ang="0">
                  <a:pos x="56" y="1000"/>
                </a:cxn>
                <a:cxn ang="0">
                  <a:pos x="360" y="1272"/>
                </a:cxn>
                <a:cxn ang="0">
                  <a:pos x="816" y="1360"/>
                </a:cxn>
                <a:cxn ang="0">
                  <a:pos x="1152" y="1208"/>
                </a:cxn>
                <a:cxn ang="0">
                  <a:pos x="1320" y="992"/>
                </a:cxn>
                <a:cxn ang="0">
                  <a:pos x="1400" y="680"/>
                </a:cxn>
                <a:cxn ang="0">
                  <a:pos x="1384" y="456"/>
                </a:cxn>
                <a:cxn ang="0">
                  <a:pos x="1232" y="216"/>
                </a:cxn>
                <a:cxn ang="0">
                  <a:pos x="968" y="24"/>
                </a:cxn>
                <a:cxn ang="0">
                  <a:pos x="720" y="0"/>
                </a:cxn>
              </a:cxnLst>
              <a:pathLst>
                <a:path w="1400" h="1360">
                  <a:moveTo>
                    <a:pt x="720" y="0"/>
                  </a:moveTo>
                  <a:lnTo>
                    <a:pt x="488" y="0"/>
                  </a:lnTo>
                  <a:lnTo>
                    <a:pt x="184" y="240"/>
                  </a:lnTo>
                  <a:lnTo>
                    <a:pt x="0" y="560"/>
                  </a:lnTo>
                  <a:lnTo>
                    <a:pt x="56" y="1000"/>
                  </a:lnTo>
                  <a:lnTo>
                    <a:pt x="360" y="1272"/>
                  </a:lnTo>
                  <a:lnTo>
                    <a:pt x="816" y="1360"/>
                  </a:lnTo>
                  <a:lnTo>
                    <a:pt x="1152" y="1208"/>
                  </a:lnTo>
                  <a:lnTo>
                    <a:pt x="1320" y="992"/>
                  </a:lnTo>
                  <a:lnTo>
                    <a:pt x="1400" y="680"/>
                  </a:lnTo>
                  <a:lnTo>
                    <a:pt x="1384" y="456"/>
                  </a:lnTo>
                  <a:lnTo>
                    <a:pt x="1232" y="216"/>
                  </a:lnTo>
                  <a:lnTo>
                    <a:pt x="968" y="24"/>
                  </a:lnTo>
                  <a:lnTo>
                    <a:pt x="720" y="0"/>
                  </a:lnTo>
                  <a:close/>
                </a:path>
              </a:pathLst>
            </a:custGeom>
            <a:gradFill rotWithShape="0">
              <a:gsLst>
                <a:gs pos="0">
                  <a:srgbClr val="003770"/>
                </a:gs>
                <a:gs pos="100000">
                  <a:srgbClr val="B2C4D9"/>
                </a:gs>
              </a:gsLst>
              <a:lin ang="5400000" scaled="1"/>
              <a:tileRect/>
            </a:gradFill>
            <a:ln w="12700" cap="flat" cmpd="sng">
              <a:solidFill>
                <a:schemeClr val="tx1"/>
              </a:solidFill>
              <a:prstDash val="solid"/>
              <a:round/>
              <a:headEnd type="none" w="med" len="med"/>
              <a:tailEnd type="none" w="med" len="med"/>
            </a:ln>
          </p:spPr>
          <p:txBody>
            <a:bodyPr/>
            <a:p>
              <a:endParaRPr lang="zh-CN" altLang="en-US"/>
            </a:p>
          </p:txBody>
        </p:sp>
        <p:sp>
          <p:nvSpPr>
            <p:cNvPr id="33859" name="Freeform 75"/>
            <p:cNvSpPr/>
            <p:nvPr/>
          </p:nvSpPr>
          <p:spPr>
            <a:xfrm>
              <a:off x="626" y="70"/>
              <a:ext cx="537" cy="583"/>
            </a:xfrm>
            <a:custGeom>
              <a:avLst/>
              <a:gdLst/>
              <a:ahLst/>
              <a:cxnLst>
                <a:cxn ang="0">
                  <a:pos x="0" y="0"/>
                </a:cxn>
                <a:cxn ang="0">
                  <a:pos x="0" y="704"/>
                </a:cxn>
                <a:cxn ang="0">
                  <a:pos x="648" y="704"/>
                </a:cxn>
                <a:cxn ang="0">
                  <a:pos x="648" y="560"/>
                </a:cxn>
                <a:cxn ang="0">
                  <a:pos x="608" y="491"/>
                </a:cxn>
                <a:cxn ang="0">
                  <a:pos x="568" y="341"/>
                </a:cxn>
                <a:cxn ang="0">
                  <a:pos x="491" y="208"/>
                </a:cxn>
                <a:cxn ang="0">
                  <a:pos x="352" y="128"/>
                </a:cxn>
                <a:cxn ang="0">
                  <a:pos x="216" y="49"/>
                </a:cxn>
                <a:cxn ang="0">
                  <a:pos x="131" y="0"/>
                </a:cxn>
                <a:cxn ang="0">
                  <a:pos x="0" y="0"/>
                </a:cxn>
              </a:cxnLst>
              <a:pathLst>
                <a:path w="648" h="704">
                  <a:moveTo>
                    <a:pt x="0" y="0"/>
                  </a:moveTo>
                  <a:lnTo>
                    <a:pt x="0" y="704"/>
                  </a:lnTo>
                  <a:lnTo>
                    <a:pt x="648" y="704"/>
                  </a:lnTo>
                  <a:lnTo>
                    <a:pt x="648" y="560"/>
                  </a:lnTo>
                  <a:lnTo>
                    <a:pt x="608" y="491"/>
                  </a:lnTo>
                  <a:lnTo>
                    <a:pt x="568" y="341"/>
                  </a:lnTo>
                  <a:lnTo>
                    <a:pt x="491" y="208"/>
                  </a:lnTo>
                  <a:lnTo>
                    <a:pt x="352" y="128"/>
                  </a:lnTo>
                  <a:lnTo>
                    <a:pt x="216" y="49"/>
                  </a:lnTo>
                  <a:lnTo>
                    <a:pt x="131" y="0"/>
                  </a:lnTo>
                  <a:lnTo>
                    <a:pt x="0" y="0"/>
                  </a:lnTo>
                  <a:close/>
                </a:path>
              </a:pathLst>
            </a:custGeom>
            <a:solidFill>
              <a:srgbClr val="B2C4D9"/>
            </a:solidFill>
            <a:ln w="9525">
              <a:noFill/>
            </a:ln>
          </p:spPr>
          <p:txBody>
            <a:bodyPr/>
            <a:p>
              <a:endParaRPr lang="zh-CN" altLang="en-US"/>
            </a:p>
          </p:txBody>
        </p:sp>
        <p:sp>
          <p:nvSpPr>
            <p:cNvPr id="33860" name="Freeform 76"/>
            <p:cNvSpPr/>
            <p:nvPr/>
          </p:nvSpPr>
          <p:spPr>
            <a:xfrm>
              <a:off x="283" y="232"/>
              <a:ext cx="825" cy="873"/>
            </a:xfrm>
            <a:custGeom>
              <a:avLst/>
              <a:gdLst/>
              <a:ahLst/>
              <a:cxnLst>
                <a:cxn ang="0">
                  <a:pos x="1593" y="70"/>
                </a:cxn>
                <a:cxn ang="0">
                  <a:pos x="1705" y="230"/>
                </a:cxn>
                <a:cxn ang="0">
                  <a:pos x="1787" y="405"/>
                </a:cxn>
                <a:cxn ang="0">
                  <a:pos x="1838" y="591"/>
                </a:cxn>
                <a:cxn ang="0">
                  <a:pos x="1861" y="783"/>
                </a:cxn>
                <a:cxn ang="0">
                  <a:pos x="1852" y="977"/>
                </a:cxn>
                <a:cxn ang="0">
                  <a:pos x="1808" y="1163"/>
                </a:cxn>
                <a:cxn ang="0">
                  <a:pos x="1738" y="1342"/>
                </a:cxn>
                <a:cxn ang="0">
                  <a:pos x="1637" y="1507"/>
                </a:cxn>
                <a:cxn ang="0">
                  <a:pos x="1511" y="1655"/>
                </a:cxn>
                <a:cxn ang="0">
                  <a:pos x="1363" y="1779"/>
                </a:cxn>
                <a:cxn ang="0">
                  <a:pos x="1196" y="1877"/>
                </a:cxn>
                <a:cxn ang="0">
                  <a:pos x="1017" y="1948"/>
                </a:cxn>
                <a:cxn ang="0">
                  <a:pos x="827" y="1986"/>
                </a:cxn>
                <a:cxn ang="0">
                  <a:pos x="635" y="1997"/>
                </a:cxn>
                <a:cxn ang="0">
                  <a:pos x="441" y="1974"/>
                </a:cxn>
                <a:cxn ang="0">
                  <a:pos x="255" y="1919"/>
                </a:cxn>
                <a:cxn ang="0">
                  <a:pos x="82" y="1836"/>
                </a:cxn>
                <a:cxn ang="0">
                  <a:pos x="57" y="1838"/>
                </a:cxn>
                <a:cxn ang="0">
                  <a:pos x="215" y="1950"/>
                </a:cxn>
                <a:cxn ang="0">
                  <a:pos x="390" y="2033"/>
                </a:cxn>
                <a:cxn ang="0">
                  <a:pos x="576" y="2088"/>
                </a:cxn>
                <a:cxn ang="0">
                  <a:pos x="768" y="2111"/>
                </a:cxn>
                <a:cxn ang="0">
                  <a:pos x="962" y="2100"/>
                </a:cxn>
                <a:cxn ang="0">
                  <a:pos x="1150" y="2062"/>
                </a:cxn>
                <a:cxn ang="0">
                  <a:pos x="1331" y="1991"/>
                </a:cxn>
                <a:cxn ang="0">
                  <a:pos x="1496" y="1893"/>
                </a:cxn>
                <a:cxn ang="0">
                  <a:pos x="1645" y="1769"/>
                </a:cxn>
                <a:cxn ang="0">
                  <a:pos x="1772" y="1621"/>
                </a:cxn>
                <a:cxn ang="0">
                  <a:pos x="1871" y="1456"/>
                </a:cxn>
                <a:cxn ang="0">
                  <a:pos x="1943" y="1277"/>
                </a:cxn>
                <a:cxn ang="0">
                  <a:pos x="1985" y="1089"/>
                </a:cxn>
                <a:cxn ang="0">
                  <a:pos x="1994" y="897"/>
                </a:cxn>
                <a:cxn ang="0">
                  <a:pos x="1971" y="703"/>
                </a:cxn>
                <a:cxn ang="0">
                  <a:pos x="1920" y="519"/>
                </a:cxn>
                <a:cxn ang="0">
                  <a:pos x="1838" y="344"/>
                </a:cxn>
                <a:cxn ang="0">
                  <a:pos x="1726" y="184"/>
                </a:cxn>
                <a:cxn ang="0">
                  <a:pos x="1593" y="46"/>
                </a:cxn>
              </a:cxnLst>
              <a:pathLst>
                <a:path w="1994" h="2111">
                  <a:moveTo>
                    <a:pt x="1529" y="0"/>
                  </a:moveTo>
                  <a:lnTo>
                    <a:pt x="1593" y="70"/>
                  </a:lnTo>
                  <a:lnTo>
                    <a:pt x="1652" y="148"/>
                  </a:lnTo>
                  <a:lnTo>
                    <a:pt x="1705" y="230"/>
                  </a:lnTo>
                  <a:lnTo>
                    <a:pt x="1749" y="316"/>
                  </a:lnTo>
                  <a:lnTo>
                    <a:pt x="1787" y="405"/>
                  </a:lnTo>
                  <a:lnTo>
                    <a:pt x="1816" y="496"/>
                  </a:lnTo>
                  <a:lnTo>
                    <a:pt x="1838" y="591"/>
                  </a:lnTo>
                  <a:lnTo>
                    <a:pt x="1854" y="686"/>
                  </a:lnTo>
                  <a:lnTo>
                    <a:pt x="1861" y="783"/>
                  </a:lnTo>
                  <a:lnTo>
                    <a:pt x="1859" y="880"/>
                  </a:lnTo>
                  <a:lnTo>
                    <a:pt x="1852" y="977"/>
                  </a:lnTo>
                  <a:lnTo>
                    <a:pt x="1833" y="1070"/>
                  </a:lnTo>
                  <a:lnTo>
                    <a:pt x="1808" y="1163"/>
                  </a:lnTo>
                  <a:lnTo>
                    <a:pt x="1776" y="1256"/>
                  </a:lnTo>
                  <a:lnTo>
                    <a:pt x="1738" y="1342"/>
                  </a:lnTo>
                  <a:lnTo>
                    <a:pt x="1690" y="1429"/>
                  </a:lnTo>
                  <a:lnTo>
                    <a:pt x="1637" y="1507"/>
                  </a:lnTo>
                  <a:lnTo>
                    <a:pt x="1578" y="1583"/>
                  </a:lnTo>
                  <a:lnTo>
                    <a:pt x="1511" y="1655"/>
                  </a:lnTo>
                  <a:lnTo>
                    <a:pt x="1439" y="1720"/>
                  </a:lnTo>
                  <a:lnTo>
                    <a:pt x="1363" y="1779"/>
                  </a:lnTo>
                  <a:lnTo>
                    <a:pt x="1283" y="1832"/>
                  </a:lnTo>
                  <a:lnTo>
                    <a:pt x="1196" y="1877"/>
                  </a:lnTo>
                  <a:lnTo>
                    <a:pt x="1108" y="1915"/>
                  </a:lnTo>
                  <a:lnTo>
                    <a:pt x="1017" y="1948"/>
                  </a:lnTo>
                  <a:lnTo>
                    <a:pt x="924" y="1972"/>
                  </a:lnTo>
                  <a:lnTo>
                    <a:pt x="827" y="1986"/>
                  </a:lnTo>
                  <a:lnTo>
                    <a:pt x="730" y="1997"/>
                  </a:lnTo>
                  <a:lnTo>
                    <a:pt x="635" y="1997"/>
                  </a:lnTo>
                  <a:lnTo>
                    <a:pt x="538" y="1990"/>
                  </a:lnTo>
                  <a:lnTo>
                    <a:pt x="441" y="1974"/>
                  </a:lnTo>
                  <a:lnTo>
                    <a:pt x="350" y="1950"/>
                  </a:lnTo>
                  <a:lnTo>
                    <a:pt x="255" y="1919"/>
                  </a:lnTo>
                  <a:lnTo>
                    <a:pt x="169" y="1883"/>
                  </a:lnTo>
                  <a:lnTo>
                    <a:pt x="82" y="1836"/>
                  </a:lnTo>
                  <a:lnTo>
                    <a:pt x="0" y="1784"/>
                  </a:lnTo>
                  <a:lnTo>
                    <a:pt x="57" y="1838"/>
                  </a:lnTo>
                  <a:lnTo>
                    <a:pt x="133" y="1896"/>
                  </a:lnTo>
                  <a:lnTo>
                    <a:pt x="215" y="1950"/>
                  </a:lnTo>
                  <a:lnTo>
                    <a:pt x="303" y="1997"/>
                  </a:lnTo>
                  <a:lnTo>
                    <a:pt x="390" y="2033"/>
                  </a:lnTo>
                  <a:lnTo>
                    <a:pt x="483" y="2064"/>
                  </a:lnTo>
                  <a:lnTo>
                    <a:pt x="576" y="2088"/>
                  </a:lnTo>
                  <a:lnTo>
                    <a:pt x="671" y="2104"/>
                  </a:lnTo>
                  <a:lnTo>
                    <a:pt x="768" y="2111"/>
                  </a:lnTo>
                  <a:lnTo>
                    <a:pt x="865" y="2111"/>
                  </a:lnTo>
                  <a:lnTo>
                    <a:pt x="962" y="2100"/>
                  </a:lnTo>
                  <a:lnTo>
                    <a:pt x="1057" y="2086"/>
                  </a:lnTo>
                  <a:lnTo>
                    <a:pt x="1150" y="2062"/>
                  </a:lnTo>
                  <a:lnTo>
                    <a:pt x="1242" y="2029"/>
                  </a:lnTo>
                  <a:lnTo>
                    <a:pt x="1331" y="1991"/>
                  </a:lnTo>
                  <a:lnTo>
                    <a:pt x="1418" y="1944"/>
                  </a:lnTo>
                  <a:lnTo>
                    <a:pt x="1496" y="1893"/>
                  </a:lnTo>
                  <a:lnTo>
                    <a:pt x="1574" y="1834"/>
                  </a:lnTo>
                  <a:lnTo>
                    <a:pt x="1645" y="1769"/>
                  </a:lnTo>
                  <a:lnTo>
                    <a:pt x="1713" y="1697"/>
                  </a:lnTo>
                  <a:lnTo>
                    <a:pt x="1772" y="1621"/>
                  </a:lnTo>
                  <a:lnTo>
                    <a:pt x="1823" y="1541"/>
                  </a:lnTo>
                  <a:lnTo>
                    <a:pt x="1871" y="1456"/>
                  </a:lnTo>
                  <a:lnTo>
                    <a:pt x="1911" y="1368"/>
                  </a:lnTo>
                  <a:lnTo>
                    <a:pt x="1943" y="1277"/>
                  </a:lnTo>
                  <a:lnTo>
                    <a:pt x="1968" y="1184"/>
                  </a:lnTo>
                  <a:lnTo>
                    <a:pt x="1985" y="1089"/>
                  </a:lnTo>
                  <a:lnTo>
                    <a:pt x="1992" y="994"/>
                  </a:lnTo>
                  <a:lnTo>
                    <a:pt x="1994" y="897"/>
                  </a:lnTo>
                  <a:lnTo>
                    <a:pt x="1987" y="800"/>
                  </a:lnTo>
                  <a:lnTo>
                    <a:pt x="1971" y="703"/>
                  </a:lnTo>
                  <a:lnTo>
                    <a:pt x="1951" y="610"/>
                  </a:lnTo>
                  <a:lnTo>
                    <a:pt x="1920" y="519"/>
                  </a:lnTo>
                  <a:lnTo>
                    <a:pt x="1884" y="430"/>
                  </a:lnTo>
                  <a:lnTo>
                    <a:pt x="1838" y="344"/>
                  </a:lnTo>
                  <a:lnTo>
                    <a:pt x="1787" y="262"/>
                  </a:lnTo>
                  <a:lnTo>
                    <a:pt x="1726" y="184"/>
                  </a:lnTo>
                  <a:lnTo>
                    <a:pt x="1662" y="114"/>
                  </a:lnTo>
                  <a:lnTo>
                    <a:pt x="1593" y="46"/>
                  </a:lnTo>
                  <a:lnTo>
                    <a:pt x="1529" y="0"/>
                  </a:lnTo>
                  <a:close/>
                </a:path>
              </a:pathLst>
            </a:custGeom>
            <a:solidFill>
              <a:srgbClr val="FFFFFF"/>
            </a:solidFill>
            <a:ln w="9525">
              <a:noFill/>
            </a:ln>
          </p:spPr>
          <p:txBody>
            <a:bodyPr/>
            <a:p>
              <a:endParaRPr lang="zh-CN" altLang="en-US"/>
            </a:p>
          </p:txBody>
        </p:sp>
        <p:sp>
          <p:nvSpPr>
            <p:cNvPr id="33861" name="Freeform 77"/>
            <p:cNvSpPr/>
            <p:nvPr/>
          </p:nvSpPr>
          <p:spPr>
            <a:xfrm rot="3831058">
              <a:off x="342" y="219"/>
              <a:ext cx="454" cy="253"/>
            </a:xfrm>
            <a:custGeom>
              <a:avLst/>
              <a:gdLst/>
              <a:ahLst/>
              <a:cxnLst>
                <a:cxn ang="0">
                  <a:pos x="1087" y="494"/>
                </a:cxn>
                <a:cxn ang="0">
                  <a:pos x="1076" y="469"/>
                </a:cxn>
                <a:cxn ang="0">
                  <a:pos x="1059" y="450"/>
                </a:cxn>
                <a:cxn ang="0">
                  <a:pos x="1038" y="435"/>
                </a:cxn>
                <a:cxn ang="0">
                  <a:pos x="0" y="0"/>
                </a:cxn>
                <a:cxn ang="0">
                  <a:pos x="951" y="594"/>
                </a:cxn>
                <a:cxn ang="0">
                  <a:pos x="975" y="608"/>
                </a:cxn>
                <a:cxn ang="0">
                  <a:pos x="1000" y="610"/>
                </a:cxn>
                <a:cxn ang="0">
                  <a:pos x="1029" y="608"/>
                </a:cxn>
                <a:cxn ang="0">
                  <a:pos x="1051" y="594"/>
                </a:cxn>
                <a:cxn ang="0">
                  <a:pos x="1072" y="577"/>
                </a:cxn>
                <a:cxn ang="0">
                  <a:pos x="1087" y="556"/>
                </a:cxn>
                <a:cxn ang="0">
                  <a:pos x="1095" y="528"/>
                </a:cxn>
                <a:cxn ang="0">
                  <a:pos x="1091" y="505"/>
                </a:cxn>
                <a:cxn ang="0">
                  <a:pos x="1087" y="494"/>
                </a:cxn>
              </a:cxnLst>
              <a:pathLst>
                <a:path w="1095" h="610">
                  <a:moveTo>
                    <a:pt x="1087" y="494"/>
                  </a:moveTo>
                  <a:lnTo>
                    <a:pt x="1076" y="469"/>
                  </a:lnTo>
                  <a:lnTo>
                    <a:pt x="1059" y="450"/>
                  </a:lnTo>
                  <a:lnTo>
                    <a:pt x="1038" y="435"/>
                  </a:lnTo>
                  <a:lnTo>
                    <a:pt x="0" y="0"/>
                  </a:lnTo>
                  <a:lnTo>
                    <a:pt x="951" y="594"/>
                  </a:lnTo>
                  <a:lnTo>
                    <a:pt x="975" y="608"/>
                  </a:lnTo>
                  <a:lnTo>
                    <a:pt x="1000" y="610"/>
                  </a:lnTo>
                  <a:lnTo>
                    <a:pt x="1029" y="608"/>
                  </a:lnTo>
                  <a:lnTo>
                    <a:pt x="1051" y="594"/>
                  </a:lnTo>
                  <a:lnTo>
                    <a:pt x="1072" y="577"/>
                  </a:lnTo>
                  <a:lnTo>
                    <a:pt x="1087" y="556"/>
                  </a:lnTo>
                  <a:lnTo>
                    <a:pt x="1095" y="528"/>
                  </a:lnTo>
                  <a:lnTo>
                    <a:pt x="1091" y="505"/>
                  </a:lnTo>
                  <a:lnTo>
                    <a:pt x="1087" y="494"/>
                  </a:lnTo>
                  <a:close/>
                </a:path>
              </a:pathLst>
            </a:custGeom>
            <a:solidFill>
              <a:srgbClr val="000000"/>
            </a:solidFill>
            <a:ln w="9525">
              <a:noFill/>
            </a:ln>
          </p:spPr>
          <p:txBody>
            <a:bodyPr/>
            <a:p>
              <a:endParaRPr lang="zh-CN" altLang="en-US"/>
            </a:p>
          </p:txBody>
        </p:sp>
        <p:sp>
          <p:nvSpPr>
            <p:cNvPr id="33862" name="Freeform 78"/>
            <p:cNvSpPr/>
            <p:nvPr/>
          </p:nvSpPr>
          <p:spPr>
            <a:xfrm>
              <a:off x="0" y="0"/>
              <a:ext cx="648" cy="1233"/>
            </a:xfrm>
            <a:custGeom>
              <a:avLst/>
              <a:gdLst/>
              <a:ahLst/>
              <a:cxnLst>
                <a:cxn ang="0">
                  <a:pos x="1466" y="2780"/>
                </a:cxn>
                <a:cxn ang="0">
                  <a:pos x="1264" y="2761"/>
                </a:cxn>
                <a:cxn ang="0">
                  <a:pos x="1066" y="2710"/>
                </a:cxn>
                <a:cxn ang="0">
                  <a:pos x="882" y="2630"/>
                </a:cxn>
                <a:cxn ang="0">
                  <a:pos x="711" y="2520"/>
                </a:cxn>
                <a:cxn ang="0">
                  <a:pos x="557" y="2385"/>
                </a:cxn>
                <a:cxn ang="0">
                  <a:pos x="430" y="2229"/>
                </a:cxn>
                <a:cxn ang="0">
                  <a:pos x="327" y="2056"/>
                </a:cxn>
                <a:cxn ang="0">
                  <a:pos x="253" y="1868"/>
                </a:cxn>
                <a:cxn ang="0">
                  <a:pos x="209" y="1671"/>
                </a:cxn>
                <a:cxn ang="0">
                  <a:pos x="196" y="1467"/>
                </a:cxn>
                <a:cxn ang="0">
                  <a:pos x="215" y="1268"/>
                </a:cxn>
                <a:cxn ang="0">
                  <a:pos x="266" y="1072"/>
                </a:cxn>
                <a:cxn ang="0">
                  <a:pos x="346" y="886"/>
                </a:cxn>
                <a:cxn ang="0">
                  <a:pos x="452" y="715"/>
                </a:cxn>
                <a:cxn ang="0">
                  <a:pos x="585" y="565"/>
                </a:cxn>
                <a:cxn ang="0">
                  <a:pos x="741" y="432"/>
                </a:cxn>
                <a:cxn ang="0">
                  <a:pos x="914" y="329"/>
                </a:cxn>
                <a:cxn ang="0">
                  <a:pos x="1102" y="253"/>
                </a:cxn>
                <a:cxn ang="0">
                  <a:pos x="1300" y="208"/>
                </a:cxn>
                <a:cxn ang="0">
                  <a:pos x="1502" y="192"/>
                </a:cxn>
                <a:cxn ang="0">
                  <a:pos x="1564" y="0"/>
                </a:cxn>
                <a:cxn ang="0">
                  <a:pos x="1445" y="0"/>
                </a:cxn>
                <a:cxn ang="0">
                  <a:pos x="1230" y="23"/>
                </a:cxn>
                <a:cxn ang="0">
                  <a:pos x="1019" y="76"/>
                </a:cxn>
                <a:cxn ang="0">
                  <a:pos x="817" y="162"/>
                </a:cxn>
                <a:cxn ang="0">
                  <a:pos x="629" y="272"/>
                </a:cxn>
                <a:cxn ang="0">
                  <a:pos x="464" y="411"/>
                </a:cxn>
                <a:cxn ang="0">
                  <a:pos x="317" y="572"/>
                </a:cxn>
                <a:cxn ang="0">
                  <a:pos x="196" y="751"/>
                </a:cxn>
                <a:cxn ang="0">
                  <a:pos x="103" y="947"/>
                </a:cxn>
                <a:cxn ang="0">
                  <a:pos x="38" y="1154"/>
                </a:cxn>
                <a:cxn ang="0">
                  <a:pos x="6" y="1367"/>
                </a:cxn>
                <a:cxn ang="0">
                  <a:pos x="4" y="1585"/>
                </a:cxn>
                <a:cxn ang="0">
                  <a:pos x="32" y="1800"/>
                </a:cxn>
                <a:cxn ang="0">
                  <a:pos x="95" y="2007"/>
                </a:cxn>
                <a:cxn ang="0">
                  <a:pos x="184" y="2205"/>
                </a:cxn>
                <a:cxn ang="0">
                  <a:pos x="302" y="2387"/>
                </a:cxn>
                <a:cxn ang="0">
                  <a:pos x="447" y="2550"/>
                </a:cxn>
                <a:cxn ang="0">
                  <a:pos x="612" y="2689"/>
                </a:cxn>
                <a:cxn ang="0">
                  <a:pos x="796" y="2805"/>
                </a:cxn>
                <a:cxn ang="0">
                  <a:pos x="996" y="2891"/>
                </a:cxn>
                <a:cxn ang="0">
                  <a:pos x="1207" y="2948"/>
                </a:cxn>
                <a:cxn ang="0">
                  <a:pos x="1422" y="2976"/>
                </a:cxn>
                <a:cxn ang="0">
                  <a:pos x="1564" y="2978"/>
                </a:cxn>
              </a:cxnLst>
              <a:pathLst>
                <a:path w="1566" h="2978">
                  <a:moveTo>
                    <a:pt x="1566" y="2780"/>
                  </a:moveTo>
                  <a:lnTo>
                    <a:pt x="1466" y="2780"/>
                  </a:lnTo>
                  <a:lnTo>
                    <a:pt x="1363" y="2775"/>
                  </a:lnTo>
                  <a:lnTo>
                    <a:pt x="1264" y="2761"/>
                  </a:lnTo>
                  <a:lnTo>
                    <a:pt x="1165" y="2739"/>
                  </a:lnTo>
                  <a:lnTo>
                    <a:pt x="1066" y="2710"/>
                  </a:lnTo>
                  <a:lnTo>
                    <a:pt x="971" y="2674"/>
                  </a:lnTo>
                  <a:lnTo>
                    <a:pt x="882" y="2630"/>
                  </a:lnTo>
                  <a:lnTo>
                    <a:pt x="793" y="2577"/>
                  </a:lnTo>
                  <a:lnTo>
                    <a:pt x="711" y="2520"/>
                  </a:lnTo>
                  <a:lnTo>
                    <a:pt x="633" y="2455"/>
                  </a:lnTo>
                  <a:lnTo>
                    <a:pt x="557" y="2385"/>
                  </a:lnTo>
                  <a:lnTo>
                    <a:pt x="490" y="2311"/>
                  </a:lnTo>
                  <a:lnTo>
                    <a:pt x="430" y="2229"/>
                  </a:lnTo>
                  <a:lnTo>
                    <a:pt x="374" y="2146"/>
                  </a:lnTo>
                  <a:lnTo>
                    <a:pt x="327" y="2056"/>
                  </a:lnTo>
                  <a:lnTo>
                    <a:pt x="285" y="1963"/>
                  </a:lnTo>
                  <a:lnTo>
                    <a:pt x="253" y="1868"/>
                  </a:lnTo>
                  <a:lnTo>
                    <a:pt x="226" y="1770"/>
                  </a:lnTo>
                  <a:lnTo>
                    <a:pt x="209" y="1671"/>
                  </a:lnTo>
                  <a:lnTo>
                    <a:pt x="200" y="1570"/>
                  </a:lnTo>
                  <a:lnTo>
                    <a:pt x="196" y="1467"/>
                  </a:lnTo>
                  <a:lnTo>
                    <a:pt x="202" y="1367"/>
                  </a:lnTo>
                  <a:lnTo>
                    <a:pt x="215" y="1268"/>
                  </a:lnTo>
                  <a:lnTo>
                    <a:pt x="236" y="1169"/>
                  </a:lnTo>
                  <a:lnTo>
                    <a:pt x="266" y="1072"/>
                  </a:lnTo>
                  <a:lnTo>
                    <a:pt x="300" y="977"/>
                  </a:lnTo>
                  <a:lnTo>
                    <a:pt x="346" y="886"/>
                  </a:lnTo>
                  <a:lnTo>
                    <a:pt x="393" y="799"/>
                  </a:lnTo>
                  <a:lnTo>
                    <a:pt x="452" y="715"/>
                  </a:lnTo>
                  <a:lnTo>
                    <a:pt x="515" y="635"/>
                  </a:lnTo>
                  <a:lnTo>
                    <a:pt x="585" y="565"/>
                  </a:lnTo>
                  <a:lnTo>
                    <a:pt x="661" y="495"/>
                  </a:lnTo>
                  <a:lnTo>
                    <a:pt x="741" y="432"/>
                  </a:lnTo>
                  <a:lnTo>
                    <a:pt x="825" y="379"/>
                  </a:lnTo>
                  <a:lnTo>
                    <a:pt x="914" y="329"/>
                  </a:lnTo>
                  <a:lnTo>
                    <a:pt x="1006" y="287"/>
                  </a:lnTo>
                  <a:lnTo>
                    <a:pt x="1102" y="253"/>
                  </a:lnTo>
                  <a:lnTo>
                    <a:pt x="1199" y="228"/>
                  </a:lnTo>
                  <a:lnTo>
                    <a:pt x="1300" y="208"/>
                  </a:lnTo>
                  <a:lnTo>
                    <a:pt x="1401" y="198"/>
                  </a:lnTo>
                  <a:lnTo>
                    <a:pt x="1502" y="192"/>
                  </a:lnTo>
                  <a:lnTo>
                    <a:pt x="1564" y="196"/>
                  </a:lnTo>
                  <a:lnTo>
                    <a:pt x="1564" y="0"/>
                  </a:lnTo>
                  <a:lnTo>
                    <a:pt x="1553" y="0"/>
                  </a:lnTo>
                  <a:lnTo>
                    <a:pt x="1445" y="0"/>
                  </a:lnTo>
                  <a:lnTo>
                    <a:pt x="1336" y="8"/>
                  </a:lnTo>
                  <a:lnTo>
                    <a:pt x="1230" y="23"/>
                  </a:lnTo>
                  <a:lnTo>
                    <a:pt x="1123" y="44"/>
                  </a:lnTo>
                  <a:lnTo>
                    <a:pt x="1019" y="76"/>
                  </a:lnTo>
                  <a:lnTo>
                    <a:pt x="914" y="114"/>
                  </a:lnTo>
                  <a:lnTo>
                    <a:pt x="817" y="162"/>
                  </a:lnTo>
                  <a:lnTo>
                    <a:pt x="722" y="213"/>
                  </a:lnTo>
                  <a:lnTo>
                    <a:pt x="629" y="272"/>
                  </a:lnTo>
                  <a:lnTo>
                    <a:pt x="546" y="339"/>
                  </a:lnTo>
                  <a:lnTo>
                    <a:pt x="464" y="411"/>
                  </a:lnTo>
                  <a:lnTo>
                    <a:pt x="386" y="487"/>
                  </a:lnTo>
                  <a:lnTo>
                    <a:pt x="317" y="572"/>
                  </a:lnTo>
                  <a:lnTo>
                    <a:pt x="253" y="658"/>
                  </a:lnTo>
                  <a:lnTo>
                    <a:pt x="196" y="751"/>
                  </a:lnTo>
                  <a:lnTo>
                    <a:pt x="146" y="848"/>
                  </a:lnTo>
                  <a:lnTo>
                    <a:pt x="103" y="947"/>
                  </a:lnTo>
                  <a:lnTo>
                    <a:pt x="68" y="1047"/>
                  </a:lnTo>
                  <a:lnTo>
                    <a:pt x="38" y="1154"/>
                  </a:lnTo>
                  <a:lnTo>
                    <a:pt x="17" y="1260"/>
                  </a:lnTo>
                  <a:lnTo>
                    <a:pt x="6" y="1367"/>
                  </a:lnTo>
                  <a:lnTo>
                    <a:pt x="0" y="1475"/>
                  </a:lnTo>
                  <a:lnTo>
                    <a:pt x="4" y="1585"/>
                  </a:lnTo>
                  <a:lnTo>
                    <a:pt x="15" y="1694"/>
                  </a:lnTo>
                  <a:lnTo>
                    <a:pt x="32" y="1800"/>
                  </a:lnTo>
                  <a:lnTo>
                    <a:pt x="61" y="1906"/>
                  </a:lnTo>
                  <a:lnTo>
                    <a:pt x="95" y="2007"/>
                  </a:lnTo>
                  <a:lnTo>
                    <a:pt x="137" y="2108"/>
                  </a:lnTo>
                  <a:lnTo>
                    <a:pt x="184" y="2205"/>
                  </a:lnTo>
                  <a:lnTo>
                    <a:pt x="241" y="2298"/>
                  </a:lnTo>
                  <a:lnTo>
                    <a:pt x="302" y="2387"/>
                  </a:lnTo>
                  <a:lnTo>
                    <a:pt x="373" y="2471"/>
                  </a:lnTo>
                  <a:lnTo>
                    <a:pt x="447" y="2550"/>
                  </a:lnTo>
                  <a:lnTo>
                    <a:pt x="528" y="2623"/>
                  </a:lnTo>
                  <a:lnTo>
                    <a:pt x="612" y="2689"/>
                  </a:lnTo>
                  <a:lnTo>
                    <a:pt x="701" y="2750"/>
                  </a:lnTo>
                  <a:lnTo>
                    <a:pt x="796" y="2805"/>
                  </a:lnTo>
                  <a:lnTo>
                    <a:pt x="895" y="2853"/>
                  </a:lnTo>
                  <a:lnTo>
                    <a:pt x="996" y="2891"/>
                  </a:lnTo>
                  <a:lnTo>
                    <a:pt x="1101" y="2923"/>
                  </a:lnTo>
                  <a:lnTo>
                    <a:pt x="1207" y="2948"/>
                  </a:lnTo>
                  <a:lnTo>
                    <a:pt x="1313" y="2965"/>
                  </a:lnTo>
                  <a:lnTo>
                    <a:pt x="1422" y="2976"/>
                  </a:lnTo>
                  <a:lnTo>
                    <a:pt x="1532" y="2976"/>
                  </a:lnTo>
                  <a:lnTo>
                    <a:pt x="1564" y="2978"/>
                  </a:lnTo>
                  <a:lnTo>
                    <a:pt x="1566" y="2780"/>
                  </a:lnTo>
                  <a:close/>
                </a:path>
              </a:pathLst>
            </a:custGeom>
            <a:solidFill>
              <a:schemeClr val="tx1"/>
            </a:solidFill>
            <a:ln w="9525">
              <a:noFill/>
            </a:ln>
          </p:spPr>
          <p:txBody>
            <a:bodyPr/>
            <a:p>
              <a:endParaRPr lang="zh-CN" altLang="en-US"/>
            </a:p>
          </p:txBody>
        </p:sp>
        <p:sp>
          <p:nvSpPr>
            <p:cNvPr id="33863" name="Freeform 79"/>
            <p:cNvSpPr/>
            <p:nvPr/>
          </p:nvSpPr>
          <p:spPr>
            <a:xfrm>
              <a:off x="590" y="0"/>
              <a:ext cx="647" cy="1233"/>
            </a:xfrm>
            <a:custGeom>
              <a:avLst/>
              <a:gdLst/>
              <a:ahLst/>
              <a:cxnLst>
                <a:cxn ang="0">
                  <a:pos x="100" y="2780"/>
                </a:cxn>
                <a:cxn ang="0">
                  <a:pos x="302" y="2761"/>
                </a:cxn>
                <a:cxn ang="0">
                  <a:pos x="500" y="2710"/>
                </a:cxn>
                <a:cxn ang="0">
                  <a:pos x="682" y="2630"/>
                </a:cxn>
                <a:cxn ang="0">
                  <a:pos x="853" y="2520"/>
                </a:cxn>
                <a:cxn ang="0">
                  <a:pos x="1007" y="2385"/>
                </a:cxn>
                <a:cxn ang="0">
                  <a:pos x="1136" y="2229"/>
                </a:cxn>
                <a:cxn ang="0">
                  <a:pos x="1237" y="2056"/>
                </a:cxn>
                <a:cxn ang="0">
                  <a:pos x="1311" y="1868"/>
                </a:cxn>
                <a:cxn ang="0">
                  <a:pos x="1357" y="1671"/>
                </a:cxn>
                <a:cxn ang="0">
                  <a:pos x="1368" y="1467"/>
                </a:cxn>
                <a:cxn ang="0">
                  <a:pos x="1351" y="1268"/>
                </a:cxn>
                <a:cxn ang="0">
                  <a:pos x="1300" y="1072"/>
                </a:cxn>
                <a:cxn ang="0">
                  <a:pos x="1220" y="886"/>
                </a:cxn>
                <a:cxn ang="0">
                  <a:pos x="1113" y="715"/>
                </a:cxn>
                <a:cxn ang="0">
                  <a:pos x="980" y="565"/>
                </a:cxn>
                <a:cxn ang="0">
                  <a:pos x="825" y="432"/>
                </a:cxn>
                <a:cxn ang="0">
                  <a:pos x="650" y="329"/>
                </a:cxn>
                <a:cxn ang="0">
                  <a:pos x="462" y="253"/>
                </a:cxn>
                <a:cxn ang="0">
                  <a:pos x="264" y="208"/>
                </a:cxn>
                <a:cxn ang="0">
                  <a:pos x="64" y="192"/>
                </a:cxn>
                <a:cxn ang="0">
                  <a:pos x="2" y="0"/>
                </a:cxn>
                <a:cxn ang="0">
                  <a:pos x="119" y="0"/>
                </a:cxn>
                <a:cxn ang="0">
                  <a:pos x="336" y="23"/>
                </a:cxn>
                <a:cxn ang="0">
                  <a:pos x="547" y="76"/>
                </a:cxn>
                <a:cxn ang="0">
                  <a:pos x="747" y="162"/>
                </a:cxn>
                <a:cxn ang="0">
                  <a:pos x="935" y="272"/>
                </a:cxn>
                <a:cxn ang="0">
                  <a:pos x="1102" y="411"/>
                </a:cxn>
                <a:cxn ang="0">
                  <a:pos x="1248" y="572"/>
                </a:cxn>
                <a:cxn ang="0">
                  <a:pos x="1368" y="751"/>
                </a:cxn>
                <a:cxn ang="0">
                  <a:pos x="1463" y="947"/>
                </a:cxn>
                <a:cxn ang="0">
                  <a:pos x="1528" y="1154"/>
                </a:cxn>
                <a:cxn ang="0">
                  <a:pos x="1560" y="1367"/>
                </a:cxn>
                <a:cxn ang="0">
                  <a:pos x="1562" y="1585"/>
                </a:cxn>
                <a:cxn ang="0">
                  <a:pos x="1532" y="1800"/>
                </a:cxn>
                <a:cxn ang="0">
                  <a:pos x="1471" y="2007"/>
                </a:cxn>
                <a:cxn ang="0">
                  <a:pos x="1382" y="2205"/>
                </a:cxn>
                <a:cxn ang="0">
                  <a:pos x="1262" y="2387"/>
                </a:cxn>
                <a:cxn ang="0">
                  <a:pos x="1119" y="2550"/>
                </a:cxn>
                <a:cxn ang="0">
                  <a:pos x="952" y="2689"/>
                </a:cxn>
                <a:cxn ang="0">
                  <a:pos x="769" y="2805"/>
                </a:cxn>
                <a:cxn ang="0">
                  <a:pos x="568" y="2891"/>
                </a:cxn>
                <a:cxn ang="0">
                  <a:pos x="359" y="2948"/>
                </a:cxn>
                <a:cxn ang="0">
                  <a:pos x="142" y="2976"/>
                </a:cxn>
                <a:cxn ang="0">
                  <a:pos x="2" y="2978"/>
                </a:cxn>
              </a:cxnLst>
              <a:pathLst>
                <a:path w="1564" h="2978">
                  <a:moveTo>
                    <a:pt x="0" y="2780"/>
                  </a:moveTo>
                  <a:lnTo>
                    <a:pt x="100" y="2780"/>
                  </a:lnTo>
                  <a:lnTo>
                    <a:pt x="203" y="2775"/>
                  </a:lnTo>
                  <a:lnTo>
                    <a:pt x="302" y="2761"/>
                  </a:lnTo>
                  <a:lnTo>
                    <a:pt x="401" y="2739"/>
                  </a:lnTo>
                  <a:lnTo>
                    <a:pt x="500" y="2710"/>
                  </a:lnTo>
                  <a:lnTo>
                    <a:pt x="593" y="2674"/>
                  </a:lnTo>
                  <a:lnTo>
                    <a:pt x="682" y="2630"/>
                  </a:lnTo>
                  <a:lnTo>
                    <a:pt x="771" y="2577"/>
                  </a:lnTo>
                  <a:lnTo>
                    <a:pt x="853" y="2520"/>
                  </a:lnTo>
                  <a:lnTo>
                    <a:pt x="933" y="2455"/>
                  </a:lnTo>
                  <a:lnTo>
                    <a:pt x="1007" y="2385"/>
                  </a:lnTo>
                  <a:lnTo>
                    <a:pt x="1074" y="2311"/>
                  </a:lnTo>
                  <a:lnTo>
                    <a:pt x="1136" y="2229"/>
                  </a:lnTo>
                  <a:lnTo>
                    <a:pt x="1190" y="2146"/>
                  </a:lnTo>
                  <a:lnTo>
                    <a:pt x="1237" y="2056"/>
                  </a:lnTo>
                  <a:lnTo>
                    <a:pt x="1281" y="1963"/>
                  </a:lnTo>
                  <a:lnTo>
                    <a:pt x="1311" y="1868"/>
                  </a:lnTo>
                  <a:lnTo>
                    <a:pt x="1340" y="1770"/>
                  </a:lnTo>
                  <a:lnTo>
                    <a:pt x="1357" y="1671"/>
                  </a:lnTo>
                  <a:lnTo>
                    <a:pt x="1366" y="1570"/>
                  </a:lnTo>
                  <a:lnTo>
                    <a:pt x="1368" y="1467"/>
                  </a:lnTo>
                  <a:lnTo>
                    <a:pt x="1364" y="1367"/>
                  </a:lnTo>
                  <a:lnTo>
                    <a:pt x="1351" y="1268"/>
                  </a:lnTo>
                  <a:lnTo>
                    <a:pt x="1328" y="1169"/>
                  </a:lnTo>
                  <a:lnTo>
                    <a:pt x="1300" y="1072"/>
                  </a:lnTo>
                  <a:lnTo>
                    <a:pt x="1266" y="977"/>
                  </a:lnTo>
                  <a:lnTo>
                    <a:pt x="1220" y="886"/>
                  </a:lnTo>
                  <a:lnTo>
                    <a:pt x="1171" y="799"/>
                  </a:lnTo>
                  <a:lnTo>
                    <a:pt x="1113" y="715"/>
                  </a:lnTo>
                  <a:lnTo>
                    <a:pt x="1049" y="635"/>
                  </a:lnTo>
                  <a:lnTo>
                    <a:pt x="980" y="565"/>
                  </a:lnTo>
                  <a:lnTo>
                    <a:pt x="903" y="495"/>
                  </a:lnTo>
                  <a:lnTo>
                    <a:pt x="825" y="432"/>
                  </a:lnTo>
                  <a:lnTo>
                    <a:pt x="739" y="379"/>
                  </a:lnTo>
                  <a:lnTo>
                    <a:pt x="650" y="329"/>
                  </a:lnTo>
                  <a:lnTo>
                    <a:pt x="558" y="287"/>
                  </a:lnTo>
                  <a:lnTo>
                    <a:pt x="462" y="253"/>
                  </a:lnTo>
                  <a:lnTo>
                    <a:pt x="366" y="228"/>
                  </a:lnTo>
                  <a:lnTo>
                    <a:pt x="264" y="208"/>
                  </a:lnTo>
                  <a:lnTo>
                    <a:pt x="165" y="198"/>
                  </a:lnTo>
                  <a:lnTo>
                    <a:pt x="64" y="192"/>
                  </a:lnTo>
                  <a:lnTo>
                    <a:pt x="2" y="196"/>
                  </a:lnTo>
                  <a:lnTo>
                    <a:pt x="2" y="0"/>
                  </a:lnTo>
                  <a:lnTo>
                    <a:pt x="11" y="0"/>
                  </a:lnTo>
                  <a:lnTo>
                    <a:pt x="119" y="0"/>
                  </a:lnTo>
                  <a:lnTo>
                    <a:pt x="230" y="8"/>
                  </a:lnTo>
                  <a:lnTo>
                    <a:pt x="336" y="23"/>
                  </a:lnTo>
                  <a:lnTo>
                    <a:pt x="443" y="44"/>
                  </a:lnTo>
                  <a:lnTo>
                    <a:pt x="547" y="76"/>
                  </a:lnTo>
                  <a:lnTo>
                    <a:pt x="650" y="114"/>
                  </a:lnTo>
                  <a:lnTo>
                    <a:pt x="747" y="162"/>
                  </a:lnTo>
                  <a:lnTo>
                    <a:pt x="844" y="213"/>
                  </a:lnTo>
                  <a:lnTo>
                    <a:pt x="935" y="272"/>
                  </a:lnTo>
                  <a:lnTo>
                    <a:pt x="1020" y="339"/>
                  </a:lnTo>
                  <a:lnTo>
                    <a:pt x="1102" y="411"/>
                  </a:lnTo>
                  <a:lnTo>
                    <a:pt x="1178" y="487"/>
                  </a:lnTo>
                  <a:lnTo>
                    <a:pt x="1248" y="572"/>
                  </a:lnTo>
                  <a:lnTo>
                    <a:pt x="1311" y="658"/>
                  </a:lnTo>
                  <a:lnTo>
                    <a:pt x="1368" y="751"/>
                  </a:lnTo>
                  <a:lnTo>
                    <a:pt x="1420" y="848"/>
                  </a:lnTo>
                  <a:lnTo>
                    <a:pt x="1463" y="947"/>
                  </a:lnTo>
                  <a:lnTo>
                    <a:pt x="1497" y="1047"/>
                  </a:lnTo>
                  <a:lnTo>
                    <a:pt x="1528" y="1154"/>
                  </a:lnTo>
                  <a:lnTo>
                    <a:pt x="1547" y="1260"/>
                  </a:lnTo>
                  <a:lnTo>
                    <a:pt x="1560" y="1367"/>
                  </a:lnTo>
                  <a:lnTo>
                    <a:pt x="1564" y="1475"/>
                  </a:lnTo>
                  <a:lnTo>
                    <a:pt x="1562" y="1585"/>
                  </a:lnTo>
                  <a:lnTo>
                    <a:pt x="1551" y="1694"/>
                  </a:lnTo>
                  <a:lnTo>
                    <a:pt x="1532" y="1800"/>
                  </a:lnTo>
                  <a:lnTo>
                    <a:pt x="1505" y="1906"/>
                  </a:lnTo>
                  <a:lnTo>
                    <a:pt x="1471" y="2007"/>
                  </a:lnTo>
                  <a:lnTo>
                    <a:pt x="1429" y="2108"/>
                  </a:lnTo>
                  <a:lnTo>
                    <a:pt x="1382" y="2205"/>
                  </a:lnTo>
                  <a:lnTo>
                    <a:pt x="1324" y="2298"/>
                  </a:lnTo>
                  <a:lnTo>
                    <a:pt x="1262" y="2387"/>
                  </a:lnTo>
                  <a:lnTo>
                    <a:pt x="1193" y="2471"/>
                  </a:lnTo>
                  <a:lnTo>
                    <a:pt x="1119" y="2550"/>
                  </a:lnTo>
                  <a:lnTo>
                    <a:pt x="1037" y="2623"/>
                  </a:lnTo>
                  <a:lnTo>
                    <a:pt x="952" y="2689"/>
                  </a:lnTo>
                  <a:lnTo>
                    <a:pt x="863" y="2750"/>
                  </a:lnTo>
                  <a:lnTo>
                    <a:pt x="769" y="2805"/>
                  </a:lnTo>
                  <a:lnTo>
                    <a:pt x="671" y="2853"/>
                  </a:lnTo>
                  <a:lnTo>
                    <a:pt x="568" y="2891"/>
                  </a:lnTo>
                  <a:lnTo>
                    <a:pt x="465" y="2923"/>
                  </a:lnTo>
                  <a:lnTo>
                    <a:pt x="359" y="2948"/>
                  </a:lnTo>
                  <a:lnTo>
                    <a:pt x="252" y="2965"/>
                  </a:lnTo>
                  <a:lnTo>
                    <a:pt x="142" y="2976"/>
                  </a:lnTo>
                  <a:lnTo>
                    <a:pt x="34" y="2976"/>
                  </a:lnTo>
                  <a:lnTo>
                    <a:pt x="2" y="2978"/>
                  </a:lnTo>
                  <a:lnTo>
                    <a:pt x="0" y="2780"/>
                  </a:lnTo>
                  <a:close/>
                </a:path>
              </a:pathLst>
            </a:custGeom>
            <a:solidFill>
              <a:schemeClr val="tx1"/>
            </a:solidFill>
            <a:ln w="9525">
              <a:noFill/>
            </a:ln>
          </p:spPr>
          <p:txBody>
            <a:bodyPr/>
            <a:p>
              <a:endParaRPr lang="zh-CN" altLang="en-US"/>
            </a:p>
          </p:txBody>
        </p:sp>
      </p:grpSp>
      <p:sp>
        <p:nvSpPr>
          <p:cNvPr id="33864" name="Rectangle 80"/>
          <p:cNvSpPr/>
          <p:nvPr/>
        </p:nvSpPr>
        <p:spPr>
          <a:xfrm>
            <a:off x="2286000" y="3200400"/>
            <a:ext cx="527050" cy="457200"/>
          </a:xfrm>
          <a:prstGeom prst="rect">
            <a:avLst/>
          </a:prstGeom>
          <a:noFill/>
          <a:ln w="9525">
            <a:noFill/>
          </a:ln>
        </p:spPr>
        <p:txBody>
          <a:bodyPr wrap="none" anchor="t" anchorCtr="0">
            <a:spAutoFit/>
          </a:bodyPr>
          <a:p>
            <a:pPr marL="342900" indent="-342900" eaLnBrk="0" hangingPunct="0">
              <a:spcBef>
                <a:spcPct val="20000"/>
              </a:spcBef>
              <a:buFont typeface="Wingdings" panose="05000000000000000000" pitchFamily="2" charset="2"/>
              <a:buChar char="v"/>
            </a:pPr>
            <a:endParaRPr lang="zh-CN" altLang="en-US" sz="2400" b="1" dirty="0">
              <a:latin typeface="Times New Roman" panose="02020603050405020304" pitchFamily="18" charset="0"/>
              <a:ea typeface="宋体" panose="02010600030101010101" pitchFamily="2" charset="-122"/>
            </a:endParaRPr>
          </a:p>
        </p:txBody>
      </p:sp>
      <p:sp>
        <p:nvSpPr>
          <p:cNvPr id="33865" name="Line 91"/>
          <p:cNvSpPr/>
          <p:nvPr/>
        </p:nvSpPr>
        <p:spPr>
          <a:xfrm>
            <a:off x="3348038" y="4724400"/>
            <a:ext cx="2232025" cy="0"/>
          </a:xfrm>
          <a:prstGeom prst="line">
            <a:avLst/>
          </a:prstGeom>
          <a:ln w="3175" cap="flat" cmpd="sng">
            <a:solidFill>
              <a:schemeClr val="tx1"/>
            </a:solidFill>
            <a:prstDash val="solid"/>
            <a:round/>
            <a:headEnd type="none" w="med" len="med"/>
            <a:tailEnd type="none" w="med" len="med"/>
          </a:ln>
        </p:spPr>
      </p:sp>
      <p:sp>
        <p:nvSpPr>
          <p:cNvPr id="33866" name="Text Box 94"/>
          <p:cNvSpPr txBox="1"/>
          <p:nvPr/>
        </p:nvSpPr>
        <p:spPr>
          <a:xfrm>
            <a:off x="2051050" y="4724400"/>
            <a:ext cx="1368425" cy="457200"/>
          </a:xfrm>
          <a:prstGeom prst="rect">
            <a:avLst/>
          </a:prstGeom>
          <a:noFill/>
          <a:ln w="9525">
            <a:noFill/>
          </a:ln>
        </p:spPr>
        <p:txBody>
          <a:bodyPr anchor="t" anchorCtr="0">
            <a:spAutoFit/>
          </a:bodyPr>
          <a:p>
            <a:pPr marL="342900" indent="-342900" eaLnBrk="0" hangingPunct="0">
              <a:spcBef>
                <a:spcPct val="50000"/>
              </a:spcBef>
            </a:pPr>
            <a:r>
              <a:rPr lang="zh-CN" altLang="en-US" sz="2400" b="1" dirty="0">
                <a:latin typeface="Times New Roman" panose="02020603050405020304" pitchFamily="18" charset="0"/>
                <a:ea typeface="宋体" panose="02010600030101010101" pitchFamily="2" charset="-122"/>
              </a:rPr>
              <a:t>可用性</a:t>
            </a:r>
            <a:r>
              <a:rPr lang="en-US" altLang="zh-CN" sz="2400" b="1" dirty="0">
                <a:latin typeface="Times New Roman" panose="02020603050405020304" pitchFamily="18" charset="0"/>
                <a:ea typeface="宋体" panose="02010600030101010101" pitchFamily="2" charset="-122"/>
              </a:rPr>
              <a:t>=</a:t>
            </a:r>
            <a:endParaRPr lang="en-US" altLang="zh-CN" sz="2400" b="1" dirty="0">
              <a:latin typeface="Times New Roman" panose="02020603050405020304" pitchFamily="18" charset="0"/>
              <a:ea typeface="宋体" panose="02010600030101010101" pitchFamily="2" charset="-122"/>
            </a:endParaRPr>
          </a:p>
        </p:txBody>
      </p:sp>
      <p:sp>
        <p:nvSpPr>
          <p:cNvPr id="33867" name="Text Box 95"/>
          <p:cNvSpPr txBox="1"/>
          <p:nvPr/>
        </p:nvSpPr>
        <p:spPr>
          <a:xfrm>
            <a:off x="4067175" y="4221163"/>
            <a:ext cx="360363" cy="457200"/>
          </a:xfrm>
          <a:prstGeom prst="rect">
            <a:avLst/>
          </a:prstGeom>
          <a:noFill/>
          <a:ln w="9525">
            <a:noFill/>
          </a:ln>
        </p:spPr>
        <p:txBody>
          <a:bodyPr anchor="t" anchorCtr="0">
            <a:spAutoFit/>
          </a:bodyPr>
          <a:p>
            <a:pPr marL="342900" indent="-342900" eaLnBrk="0" hangingPunct="0">
              <a:spcBef>
                <a:spcPct val="50000"/>
              </a:spcBef>
            </a:pPr>
            <a:r>
              <a:rPr lang="en-US" altLang="zh-CN" sz="2400" b="1" dirty="0">
                <a:latin typeface="Times New Roman" panose="02020603050405020304" pitchFamily="18" charset="0"/>
                <a:ea typeface="宋体" panose="02010600030101010101" pitchFamily="2" charset="-122"/>
              </a:rPr>
              <a:t>1</a:t>
            </a:r>
            <a:endParaRPr lang="en-US" altLang="zh-CN" sz="2400" b="1" dirty="0">
              <a:latin typeface="Times New Roman" panose="02020603050405020304" pitchFamily="18" charset="0"/>
              <a:ea typeface="宋体" panose="02010600030101010101" pitchFamily="2" charset="-122"/>
            </a:endParaRPr>
          </a:p>
        </p:txBody>
      </p:sp>
      <p:sp>
        <p:nvSpPr>
          <p:cNvPr id="33868" name="Text Box 96"/>
          <p:cNvSpPr txBox="1"/>
          <p:nvPr/>
        </p:nvSpPr>
        <p:spPr>
          <a:xfrm>
            <a:off x="3348038" y="5084763"/>
            <a:ext cx="647700" cy="457200"/>
          </a:xfrm>
          <a:prstGeom prst="rect">
            <a:avLst/>
          </a:prstGeom>
          <a:noFill/>
          <a:ln w="9525">
            <a:noFill/>
          </a:ln>
        </p:spPr>
        <p:txBody>
          <a:bodyPr anchor="t" anchorCtr="0">
            <a:spAutoFit/>
          </a:bodyPr>
          <a:p>
            <a:pPr marL="342900" indent="-342900" eaLnBrk="0" hangingPunct="0">
              <a:spcBef>
                <a:spcPct val="50000"/>
              </a:spcBef>
            </a:pPr>
            <a:r>
              <a:rPr lang="en-US" altLang="zh-CN" sz="2400" b="1" dirty="0">
                <a:latin typeface="Times New Roman" panose="02020603050405020304" pitchFamily="18" charset="0"/>
                <a:ea typeface="宋体" panose="02010600030101010101" pitchFamily="2" charset="-122"/>
              </a:rPr>
              <a:t>1+</a:t>
            </a:r>
            <a:endParaRPr lang="en-US" altLang="zh-CN" sz="2400" b="1" dirty="0">
              <a:latin typeface="Times New Roman" panose="02020603050405020304" pitchFamily="18" charset="0"/>
              <a:ea typeface="宋体" panose="02010600030101010101" pitchFamily="2" charset="-122"/>
            </a:endParaRPr>
          </a:p>
        </p:txBody>
      </p:sp>
      <p:sp>
        <p:nvSpPr>
          <p:cNvPr id="33869" name="Text Box 97"/>
          <p:cNvSpPr txBox="1"/>
          <p:nvPr/>
        </p:nvSpPr>
        <p:spPr>
          <a:xfrm>
            <a:off x="4140200" y="4797425"/>
            <a:ext cx="1439863" cy="457200"/>
          </a:xfrm>
          <a:prstGeom prst="rect">
            <a:avLst/>
          </a:prstGeom>
          <a:noFill/>
          <a:ln w="9525">
            <a:noFill/>
          </a:ln>
        </p:spPr>
        <p:txBody>
          <a:bodyPr anchor="t" anchorCtr="0">
            <a:spAutoFit/>
          </a:bodyPr>
          <a:p>
            <a:pPr marL="342900" indent="-342900" eaLnBrk="0" hangingPunct="0">
              <a:spcBef>
                <a:spcPct val="50000"/>
              </a:spcBef>
            </a:pPr>
            <a:r>
              <a:rPr lang="en-US" altLang="zh-CN" sz="2400" b="1" dirty="0">
                <a:latin typeface="Times New Roman" panose="02020603050405020304" pitchFamily="18" charset="0"/>
                <a:ea typeface="宋体" panose="02010600030101010101" pitchFamily="2" charset="-122"/>
              </a:rPr>
              <a:t>MTTR</a:t>
            </a:r>
            <a:endParaRPr lang="en-US" altLang="zh-CN" sz="2400" b="1" dirty="0">
              <a:latin typeface="Times New Roman" panose="02020603050405020304" pitchFamily="18" charset="0"/>
              <a:ea typeface="宋体" panose="02010600030101010101" pitchFamily="2" charset="-122"/>
            </a:endParaRPr>
          </a:p>
        </p:txBody>
      </p:sp>
      <p:sp>
        <p:nvSpPr>
          <p:cNvPr id="33870" name="Line 98"/>
          <p:cNvSpPr/>
          <p:nvPr/>
        </p:nvSpPr>
        <p:spPr>
          <a:xfrm>
            <a:off x="3995738" y="5300663"/>
            <a:ext cx="1368425" cy="0"/>
          </a:xfrm>
          <a:prstGeom prst="line">
            <a:avLst/>
          </a:prstGeom>
          <a:ln w="3175" cap="flat" cmpd="sng">
            <a:solidFill>
              <a:schemeClr val="tx1"/>
            </a:solidFill>
            <a:prstDash val="solid"/>
            <a:round/>
            <a:headEnd type="none" w="med" len="med"/>
            <a:tailEnd type="none" w="med" len="med"/>
          </a:ln>
        </p:spPr>
      </p:sp>
      <p:sp>
        <p:nvSpPr>
          <p:cNvPr id="33871" name="Text Box 99"/>
          <p:cNvSpPr txBox="1"/>
          <p:nvPr/>
        </p:nvSpPr>
        <p:spPr>
          <a:xfrm>
            <a:off x="4140200" y="5373688"/>
            <a:ext cx="1296988" cy="457200"/>
          </a:xfrm>
          <a:prstGeom prst="rect">
            <a:avLst/>
          </a:prstGeom>
          <a:noFill/>
          <a:ln w="9525">
            <a:noFill/>
          </a:ln>
        </p:spPr>
        <p:txBody>
          <a:bodyPr anchor="t" anchorCtr="0">
            <a:spAutoFit/>
          </a:bodyPr>
          <a:p>
            <a:pPr marL="342900" indent="-342900" eaLnBrk="0" hangingPunct="0">
              <a:spcBef>
                <a:spcPct val="50000"/>
              </a:spcBef>
            </a:pPr>
            <a:r>
              <a:rPr lang="en-US" altLang="zh-CN" sz="2400" b="1" dirty="0">
                <a:latin typeface="Times New Roman" panose="02020603050405020304" pitchFamily="18" charset="0"/>
                <a:ea typeface="宋体" panose="02010600030101010101" pitchFamily="2" charset="-122"/>
              </a:rPr>
              <a:t>MTBF</a:t>
            </a:r>
            <a:endParaRPr lang="en-US" altLang="zh-CN" sz="2400" b="1" dirty="0">
              <a:latin typeface="Times New Roman" panose="02020603050405020304" pitchFamily="18" charset="0"/>
              <a:ea typeface="宋体" panose="02010600030101010101"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35841" name="Rectangle 2"/>
          <p:cNvSpPr/>
          <p:nvPr/>
        </p:nvSpPr>
        <p:spPr>
          <a:xfrm>
            <a:off x="2627313" y="1700213"/>
            <a:ext cx="3887787" cy="2952750"/>
          </a:xfrm>
          <a:prstGeom prst="rect">
            <a:avLst/>
          </a:prstGeom>
          <a:noFill/>
          <a:ln w="9525">
            <a:noFill/>
          </a:ln>
        </p:spPr>
        <p:txBody>
          <a:bodyPr anchor="t" anchorCtr="0"/>
          <a:p>
            <a:pPr marL="342900" indent="-342900" eaLnBrk="0" hangingPunct="0">
              <a:lnSpc>
                <a:spcPct val="80000"/>
              </a:lnSpc>
              <a:spcBef>
                <a:spcPct val="50000"/>
              </a:spcBef>
            </a:pPr>
            <a:r>
              <a:rPr lang="en-US" altLang="zh-CN" sz="4800" b="1" dirty="0">
                <a:latin typeface="宋体" panose="02010600030101010101" pitchFamily="2" charset="-122"/>
                <a:ea typeface="宋体" panose="02010600030101010101" pitchFamily="2" charset="-122"/>
              </a:rPr>
              <a:t>UPS</a:t>
            </a:r>
            <a:r>
              <a:rPr lang="zh-CN" altLang="en-US" sz="4800" b="1" dirty="0">
                <a:latin typeface="宋体" panose="02010600030101010101" pitchFamily="2" charset="-122"/>
                <a:ea typeface="宋体" panose="02010600030101010101" pitchFamily="2" charset="-122"/>
              </a:rPr>
              <a:t>原理介绍</a:t>
            </a:r>
            <a:endParaRPr lang="zh-CN" altLang="en-US" sz="4800" b="1" dirty="0">
              <a:latin typeface="宋体" panose="02010600030101010101" pitchFamily="2" charset="-122"/>
              <a:ea typeface="宋体" panose="02010600030101010101" pitchFamily="2" charset="-122"/>
            </a:endParaRPr>
          </a:p>
          <a:p>
            <a:pPr marL="342900" indent="-342900" eaLnBrk="0" hangingPunct="0">
              <a:lnSpc>
                <a:spcPct val="80000"/>
              </a:lnSpc>
              <a:spcBef>
                <a:spcPct val="50000"/>
              </a:spcBef>
              <a:buFont typeface="Wingdings" panose="05000000000000000000" pitchFamily="2" charset="2"/>
              <a:buChar char="F"/>
            </a:pPr>
            <a:r>
              <a:rPr lang="zh-CN" altLang="en-US" sz="2400" b="1" dirty="0">
                <a:latin typeface="宋体" panose="02010600030101010101" pitchFamily="2" charset="-122"/>
                <a:ea typeface="宋体" panose="02010600030101010101" pitchFamily="2" charset="-122"/>
              </a:rPr>
              <a:t>后备式</a:t>
            </a:r>
            <a:endParaRPr lang="zh-CN" altLang="en-US" sz="2400" b="1" dirty="0">
              <a:latin typeface="宋体" panose="02010600030101010101" pitchFamily="2" charset="-122"/>
              <a:ea typeface="宋体" panose="02010600030101010101" pitchFamily="2" charset="-122"/>
            </a:endParaRPr>
          </a:p>
          <a:p>
            <a:pPr marL="342900" indent="-342900" eaLnBrk="0" hangingPunct="0">
              <a:lnSpc>
                <a:spcPct val="80000"/>
              </a:lnSpc>
              <a:spcBef>
                <a:spcPct val="50000"/>
              </a:spcBef>
              <a:buFont typeface="Wingdings" panose="05000000000000000000" pitchFamily="2" charset="2"/>
              <a:buChar char="l"/>
            </a:pPr>
            <a:r>
              <a:rPr lang="zh-CN" altLang="en-US" sz="2400" b="1" dirty="0">
                <a:latin typeface="宋体" panose="02010600030101010101" pitchFamily="2" charset="-122"/>
                <a:ea typeface="宋体" panose="02010600030101010101" pitchFamily="2" charset="-122"/>
              </a:rPr>
              <a:t>在线互动式</a:t>
            </a:r>
            <a:endParaRPr lang="zh-CN" altLang="en-US" sz="2400" b="1" dirty="0">
              <a:latin typeface="宋体" panose="02010600030101010101" pitchFamily="2" charset="-122"/>
              <a:ea typeface="宋体" panose="02010600030101010101" pitchFamily="2" charset="-122"/>
            </a:endParaRPr>
          </a:p>
          <a:p>
            <a:pPr marL="342900" indent="-342900" eaLnBrk="0" hangingPunct="0">
              <a:lnSpc>
                <a:spcPct val="80000"/>
              </a:lnSpc>
              <a:spcBef>
                <a:spcPct val="50000"/>
              </a:spcBef>
              <a:buFont typeface="Wingdings" panose="05000000000000000000" pitchFamily="2" charset="2"/>
              <a:buChar char="l"/>
            </a:pPr>
            <a:r>
              <a:rPr lang="zh-CN" altLang="en-US" sz="2400" b="1" dirty="0">
                <a:latin typeface="宋体" panose="02010600030101010101" pitchFamily="2" charset="-122"/>
                <a:ea typeface="宋体" panose="02010600030101010101" pitchFamily="2" charset="-122"/>
              </a:rPr>
              <a:t>在线式</a:t>
            </a:r>
            <a:endParaRPr lang="zh-CN" altLang="en-US" sz="2400" b="1" dirty="0">
              <a:latin typeface="宋体" panose="02010600030101010101" pitchFamily="2" charset="-122"/>
              <a:ea typeface="宋体" panose="02010600030101010101" pitchFamily="2" charset="-122"/>
            </a:endParaRPr>
          </a:p>
        </p:txBody>
      </p:sp>
      <p:sp>
        <p:nvSpPr>
          <p:cNvPr id="35842" name="Rectangle 4"/>
          <p:cNvSpPr/>
          <p:nvPr/>
        </p:nvSpPr>
        <p:spPr>
          <a:xfrm>
            <a:off x="5364163" y="2708275"/>
            <a:ext cx="914400" cy="914400"/>
          </a:xfrm>
          <a:prstGeom prst="rect">
            <a:avLst/>
          </a:prstGeom>
          <a:noFill/>
          <a:ln w="9525">
            <a:noFill/>
          </a:ln>
        </p:spPr>
        <p:txBody>
          <a:bodyPr wrap="none" anchor="ctr" anchorCtr="0"/>
          <a:p>
            <a:pPr eaLnBrk="0" hangingPunct="0"/>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36865" name="Rectangle 2"/>
          <p:cNvSpPr>
            <a:spLocks noGrp="1"/>
          </p:cNvSpPr>
          <p:nvPr>
            <p:ph type="title" idx="4294967295"/>
          </p:nvPr>
        </p:nvSpPr>
        <p:spPr>
          <a:xfrm>
            <a:off x="395288" y="620713"/>
            <a:ext cx="8229600" cy="1143000"/>
          </a:xfrm>
        </p:spPr>
        <p:txBody>
          <a:bodyPr wrap="square" lIns="91440" tIns="45720" rIns="91440" bIns="45720" anchor="ctr" anchorCtr="0"/>
          <a:p>
            <a:pPr eaLnBrk="1" hangingPunct="1"/>
            <a:r>
              <a:rPr lang="zh-CN" altLang="en-US" sz="4000" dirty="0">
                <a:latin typeface="华康俪金黑W8(P)" pitchFamily="2" charset="-122"/>
                <a:ea typeface="华康俪金黑W8(P)" pitchFamily="2" charset="-122"/>
              </a:rPr>
              <a:t>后备式 </a:t>
            </a:r>
            <a:r>
              <a:rPr lang="en-US" altLang="zh-CN" sz="4000" dirty="0">
                <a:latin typeface="华康俪金黑W8(P)" pitchFamily="2" charset="-122"/>
                <a:ea typeface="华康俪金黑W8(P)" pitchFamily="2" charset="-122"/>
              </a:rPr>
              <a:t>UPS</a:t>
            </a:r>
            <a:endParaRPr lang="en-US" altLang="zh-CN" sz="4000" dirty="0">
              <a:latin typeface="华康俪金黑W8(P)" pitchFamily="2" charset="-122"/>
              <a:ea typeface="华康俪金黑W8(P)" pitchFamily="2" charset="-122"/>
            </a:endParaRPr>
          </a:p>
        </p:txBody>
      </p:sp>
      <p:sp>
        <p:nvSpPr>
          <p:cNvPr id="36866" name="Rectangle 3"/>
          <p:cNvSpPr>
            <a:spLocks noGrp="1"/>
          </p:cNvSpPr>
          <p:nvPr>
            <p:ph idx="4294967295"/>
          </p:nvPr>
        </p:nvSpPr>
        <p:spPr>
          <a:xfrm>
            <a:off x="457200" y="1600200"/>
            <a:ext cx="8229600" cy="4525963"/>
          </a:xfrm>
        </p:spPr>
        <p:txBody>
          <a:bodyPr wrap="square" lIns="91440" tIns="45720" rIns="91440" bIns="45720" anchor="t" anchorCtr="0"/>
          <a:p>
            <a:pPr eaLnBrk="1" hangingPunct="1">
              <a:buNone/>
            </a:pPr>
            <a:r>
              <a:rPr lang="zh-CN" altLang="en-US" dirty="0">
                <a:latin typeface="微软雅黑" panose="020B0503020204020204" charset="-122"/>
                <a:ea typeface="微软雅黑" panose="020B0503020204020204" charset="-122"/>
              </a:rPr>
              <a:t>框图</a:t>
            </a:r>
            <a:r>
              <a:rPr lang="en-US" altLang="zh-CN" dirty="0">
                <a:latin typeface="微软雅黑" panose="020B0503020204020204" charset="-122"/>
                <a:ea typeface="微软雅黑" panose="020B0503020204020204" charset="-122"/>
              </a:rPr>
              <a:t>:</a:t>
            </a:r>
            <a:endParaRPr lang="en-US" altLang="zh-CN" dirty="0">
              <a:latin typeface="微软雅黑" panose="020B0503020204020204" charset="-122"/>
              <a:ea typeface="微软雅黑" panose="020B0503020204020204" charset="-122"/>
            </a:endParaRPr>
          </a:p>
        </p:txBody>
      </p:sp>
      <p:pic>
        <p:nvPicPr>
          <p:cNvPr id="36867" name="Picture 4" descr="backa"/>
          <p:cNvPicPr>
            <a:picLocks noChangeAspect="1"/>
          </p:cNvPicPr>
          <p:nvPr/>
        </p:nvPicPr>
        <p:blipFill>
          <a:blip r:embed="rId1"/>
          <a:stretch>
            <a:fillRect/>
          </a:stretch>
        </p:blipFill>
        <p:spPr>
          <a:xfrm>
            <a:off x="900113" y="2638425"/>
            <a:ext cx="7632700" cy="2533650"/>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38913" name="Rectangle 2"/>
          <p:cNvSpPr>
            <a:spLocks noGrp="1"/>
          </p:cNvSpPr>
          <p:nvPr>
            <p:ph type="title" idx="4294967295"/>
          </p:nvPr>
        </p:nvSpPr>
        <p:spPr>
          <a:xfrm>
            <a:off x="468313" y="557213"/>
            <a:ext cx="8229600" cy="1143000"/>
          </a:xfrm>
        </p:spPr>
        <p:txBody>
          <a:bodyPr wrap="square" lIns="91440" tIns="45720" rIns="91440" bIns="45720" anchor="ctr" anchorCtr="0"/>
          <a:p>
            <a:pPr eaLnBrk="1" hangingPunct="1"/>
            <a:r>
              <a:rPr lang="zh-CN" altLang="en-US" sz="4000" dirty="0">
                <a:latin typeface="华康俪金黑W8(P)" pitchFamily="2" charset="-122"/>
                <a:ea typeface="华康俪金黑W8(P)" pitchFamily="2" charset="-122"/>
              </a:rPr>
              <a:t>后备式</a:t>
            </a:r>
            <a:r>
              <a:rPr lang="en-US" altLang="zh-CN" sz="4000" dirty="0">
                <a:latin typeface="华康俪金黑W8(P)" pitchFamily="2" charset="-122"/>
                <a:ea typeface="华康俪金黑W8(P)" pitchFamily="2" charset="-122"/>
              </a:rPr>
              <a:t>UPS</a:t>
            </a:r>
            <a:r>
              <a:rPr lang="zh-CN" altLang="en-US" sz="4000" dirty="0">
                <a:latin typeface="华康俪金黑W8(P)" pitchFamily="2" charset="-122"/>
                <a:ea typeface="华康俪金黑W8(P)" pitchFamily="2" charset="-122"/>
              </a:rPr>
              <a:t>的性能特点</a:t>
            </a:r>
            <a:endParaRPr lang="zh-CN" altLang="en-US" sz="4000" dirty="0">
              <a:latin typeface="华康俪金黑W8(P)" pitchFamily="2" charset="-122"/>
              <a:ea typeface="华康俪金黑W8(P)" pitchFamily="2" charset="-122"/>
            </a:endParaRPr>
          </a:p>
        </p:txBody>
      </p:sp>
      <p:sp>
        <p:nvSpPr>
          <p:cNvPr id="38914" name="Rectangle 3"/>
          <p:cNvSpPr>
            <a:spLocks noGrp="1"/>
          </p:cNvSpPr>
          <p:nvPr>
            <p:ph idx="4294967295"/>
          </p:nvPr>
        </p:nvSpPr>
        <p:spPr>
          <a:xfrm>
            <a:off x="900113" y="1773238"/>
            <a:ext cx="7632700" cy="4465637"/>
          </a:xfrm>
        </p:spPr>
        <p:txBody>
          <a:bodyPr wrap="square" lIns="91440" tIns="45720" rIns="91440" bIns="45720" anchor="t" anchorCtr="0"/>
          <a:p>
            <a:pPr eaLnBrk="1" hangingPunct="1">
              <a:lnSpc>
                <a:spcPct val="90000"/>
              </a:lnSpc>
              <a:buClr>
                <a:schemeClr val="bg2"/>
              </a:buClr>
            </a:pPr>
            <a:r>
              <a:rPr lang="zh-CN" altLang="en-US" sz="2200" dirty="0">
                <a:latin typeface="微软雅黑" panose="020B0503020204020204" charset="-122"/>
                <a:ea typeface="微软雅黑" panose="020B0503020204020204" charset="-122"/>
              </a:rPr>
              <a:t>市电存在时，效率高，可达</a:t>
            </a:r>
            <a:r>
              <a:rPr lang="en-US" altLang="zh-CN" sz="2200" dirty="0">
                <a:latin typeface="微软雅黑" panose="020B0503020204020204" charset="-122"/>
                <a:ea typeface="微软雅黑" panose="020B0503020204020204" charset="-122"/>
              </a:rPr>
              <a:t>98%</a:t>
            </a:r>
            <a:r>
              <a:rPr lang="zh-CN" altLang="en-US" sz="2200" dirty="0">
                <a:latin typeface="微软雅黑" panose="020B0503020204020204" charset="-122"/>
                <a:ea typeface="微软雅黑" panose="020B0503020204020204" charset="-122"/>
              </a:rPr>
              <a:t>以上；</a:t>
            </a:r>
            <a:endParaRPr lang="zh-CN" altLang="en-US" sz="2200" dirty="0">
              <a:latin typeface="微软雅黑" panose="020B0503020204020204" charset="-122"/>
              <a:ea typeface="微软雅黑" panose="020B0503020204020204" charset="-122"/>
            </a:endParaRPr>
          </a:p>
          <a:p>
            <a:pPr eaLnBrk="1" hangingPunct="1">
              <a:lnSpc>
                <a:spcPct val="90000"/>
              </a:lnSpc>
              <a:buClr>
                <a:schemeClr val="bg2"/>
              </a:buClr>
            </a:pPr>
            <a:r>
              <a:rPr lang="zh-CN" altLang="en-US" sz="2200" dirty="0">
                <a:latin typeface="微软雅黑" panose="020B0503020204020204" charset="-122"/>
                <a:ea typeface="微软雅黑" panose="020B0503020204020204" charset="-122"/>
              </a:rPr>
              <a:t>市电存在时，输入功率因数和输入电流谐波取决于负载性质，</a:t>
            </a:r>
            <a:r>
              <a:rPr lang="en-US" altLang="zh-CN" sz="2200" dirty="0">
                <a:latin typeface="微软雅黑" panose="020B0503020204020204" charset="-122"/>
                <a:ea typeface="微软雅黑" panose="020B0503020204020204" charset="-122"/>
              </a:rPr>
              <a:t>UPS</a:t>
            </a:r>
            <a:r>
              <a:rPr lang="zh-CN" altLang="en-US" sz="2200" dirty="0">
                <a:latin typeface="微软雅黑" panose="020B0503020204020204" charset="-122"/>
                <a:ea typeface="微软雅黑" panose="020B0503020204020204" charset="-122"/>
              </a:rPr>
              <a:t>本身不产生附加输入功率因数和谐波电流失真；</a:t>
            </a:r>
            <a:endParaRPr lang="zh-CN" altLang="en-US" sz="2200" dirty="0">
              <a:latin typeface="微软雅黑" panose="020B0503020204020204" charset="-122"/>
              <a:ea typeface="微软雅黑" panose="020B0503020204020204" charset="-122"/>
            </a:endParaRPr>
          </a:p>
          <a:p>
            <a:pPr eaLnBrk="1" hangingPunct="1">
              <a:lnSpc>
                <a:spcPct val="90000"/>
              </a:lnSpc>
              <a:buClr>
                <a:schemeClr val="bg2"/>
              </a:buClr>
            </a:pPr>
            <a:r>
              <a:rPr lang="zh-CN" altLang="en-US" sz="2200" dirty="0">
                <a:latin typeface="微软雅黑" panose="020B0503020204020204" charset="-122"/>
                <a:ea typeface="微软雅黑" panose="020B0503020204020204" charset="-122"/>
              </a:rPr>
              <a:t>市电存在时，输出能力强，对负载电流波峰系数、输出功率因数、过载等没有严格地限制；</a:t>
            </a:r>
            <a:endParaRPr lang="zh-CN" altLang="en-US" sz="2200" dirty="0">
              <a:latin typeface="微软雅黑" panose="020B0503020204020204" charset="-122"/>
              <a:ea typeface="微软雅黑" panose="020B0503020204020204" charset="-122"/>
            </a:endParaRPr>
          </a:p>
          <a:p>
            <a:pPr eaLnBrk="1" hangingPunct="1">
              <a:lnSpc>
                <a:spcPct val="90000"/>
              </a:lnSpc>
              <a:buClr>
                <a:schemeClr val="bg2"/>
              </a:buClr>
            </a:pPr>
            <a:r>
              <a:rPr lang="zh-CN" altLang="en-US" sz="2200" dirty="0">
                <a:latin typeface="微软雅黑" panose="020B0503020204020204" charset="-122"/>
                <a:ea typeface="微软雅黑" panose="020B0503020204020204" charset="-122"/>
              </a:rPr>
              <a:t>市电存在时，输出电压稳定精度差，但能满足负载要求；</a:t>
            </a:r>
            <a:endParaRPr lang="zh-CN" altLang="en-US" sz="2200" dirty="0">
              <a:latin typeface="微软雅黑" panose="020B0503020204020204" charset="-122"/>
              <a:ea typeface="微软雅黑" panose="020B0503020204020204" charset="-122"/>
            </a:endParaRPr>
          </a:p>
          <a:p>
            <a:pPr eaLnBrk="1" hangingPunct="1">
              <a:lnSpc>
                <a:spcPct val="90000"/>
              </a:lnSpc>
              <a:buClr>
                <a:schemeClr val="bg2"/>
              </a:buClr>
            </a:pPr>
            <a:r>
              <a:rPr lang="zh-CN" altLang="en-US" sz="2200" dirty="0">
                <a:latin typeface="微软雅黑" panose="020B0503020204020204" charset="-122"/>
                <a:ea typeface="微软雅黑" panose="020B0503020204020204" charset="-122"/>
              </a:rPr>
              <a:t>市电存在时，整机要靠附加滤波电路提高</a:t>
            </a:r>
            <a:r>
              <a:rPr lang="en-US" altLang="zh-CN" sz="2200" dirty="0">
                <a:latin typeface="微软雅黑" panose="020B0503020204020204" charset="-122"/>
                <a:ea typeface="微软雅黑" panose="020B0503020204020204" charset="-122"/>
              </a:rPr>
              <a:t>UPS</a:t>
            </a:r>
            <a:r>
              <a:rPr lang="zh-CN" altLang="en-US" sz="2200" dirty="0">
                <a:latin typeface="微软雅黑" panose="020B0503020204020204" charset="-122"/>
                <a:ea typeface="微软雅黑" panose="020B0503020204020204" charset="-122"/>
              </a:rPr>
              <a:t>双向抗干扰功能；</a:t>
            </a:r>
            <a:endParaRPr lang="zh-CN" altLang="en-US" sz="2200" dirty="0">
              <a:latin typeface="微软雅黑" panose="020B0503020204020204" charset="-122"/>
              <a:ea typeface="微软雅黑" panose="020B0503020204020204" charset="-122"/>
            </a:endParaRPr>
          </a:p>
          <a:p>
            <a:pPr eaLnBrk="1" hangingPunct="1">
              <a:lnSpc>
                <a:spcPct val="90000"/>
              </a:lnSpc>
              <a:buClr>
                <a:schemeClr val="bg2"/>
              </a:buClr>
            </a:pPr>
            <a:r>
              <a:rPr lang="zh-CN" altLang="en-US" sz="2200" dirty="0">
                <a:latin typeface="微软雅黑" panose="020B0503020204020204" charset="-122"/>
                <a:ea typeface="微软雅黑" panose="020B0503020204020204" charset="-122"/>
              </a:rPr>
              <a:t>市电掉电时，输出有转换时间(&lt;=10ms)左右。</a:t>
            </a:r>
            <a:endParaRPr lang="zh-CN" altLang="en-US" sz="2200" dirty="0">
              <a:latin typeface="微软雅黑" panose="020B0503020204020204" charset="-122"/>
              <a:ea typeface="微软雅黑" panose="020B0503020204020204" charset="-122"/>
            </a:endParaRPr>
          </a:p>
          <a:p>
            <a:pPr eaLnBrk="1" hangingPunct="1">
              <a:lnSpc>
                <a:spcPct val="90000"/>
              </a:lnSpc>
              <a:buClr>
                <a:schemeClr val="bg2"/>
              </a:buClr>
            </a:pPr>
            <a:r>
              <a:rPr lang="zh-CN" altLang="en-US" sz="2200" dirty="0">
                <a:latin typeface="微软雅黑" panose="020B0503020204020204" charset="-122"/>
                <a:ea typeface="微软雅黑" panose="020B0503020204020204" charset="-122"/>
              </a:rPr>
              <a:t>电路简单，成本低，可靠性高；</a:t>
            </a:r>
            <a:endParaRPr lang="zh-CN" altLang="en-US" sz="2200" dirty="0">
              <a:latin typeface="微软雅黑" panose="020B0503020204020204" charset="-122"/>
              <a:ea typeface="微软雅黑" panose="020B0503020204020204" charset="-122"/>
            </a:endParaRPr>
          </a:p>
          <a:p>
            <a:pPr eaLnBrk="1" hangingPunct="1">
              <a:lnSpc>
                <a:spcPct val="90000"/>
              </a:lnSpc>
              <a:buClr>
                <a:schemeClr val="bg2"/>
              </a:buClr>
            </a:pPr>
            <a:r>
              <a:rPr lang="zh-CN" altLang="en-US" sz="2200" dirty="0">
                <a:latin typeface="微软雅黑" panose="020B0503020204020204" charset="-122"/>
                <a:ea typeface="微软雅黑" panose="020B0503020204020204" charset="-122"/>
              </a:rPr>
              <a:t>由于输出有转换开关，受切换电流能力和动作时间的限制，当前市面的</a:t>
            </a:r>
            <a:r>
              <a:rPr lang="zh-CN" altLang="en-US" sz="2200" dirty="0">
                <a:solidFill>
                  <a:srgbClr val="CC3399"/>
                </a:solidFill>
                <a:latin typeface="微软雅黑" panose="020B0503020204020204" charset="-122"/>
                <a:ea typeface="微软雅黑" panose="020B0503020204020204" charset="-122"/>
              </a:rPr>
              <a:t>后备式</a:t>
            </a:r>
            <a:r>
              <a:rPr lang="en-US" altLang="zh-CN" sz="2200" dirty="0">
                <a:solidFill>
                  <a:srgbClr val="CC3399"/>
                </a:solidFill>
                <a:latin typeface="微软雅黑" panose="020B0503020204020204" charset="-122"/>
                <a:ea typeface="微软雅黑" panose="020B0503020204020204" charset="-122"/>
              </a:rPr>
              <a:t>UPS</a:t>
            </a:r>
            <a:r>
              <a:rPr lang="zh-CN" altLang="en-US" sz="2200" dirty="0">
                <a:solidFill>
                  <a:srgbClr val="CC3399"/>
                </a:solidFill>
                <a:latin typeface="微软雅黑" panose="020B0503020204020204" charset="-122"/>
                <a:ea typeface="微软雅黑" panose="020B0503020204020204" charset="-122"/>
              </a:rPr>
              <a:t>多在</a:t>
            </a:r>
            <a:r>
              <a:rPr lang="en-US" altLang="zh-CN" sz="2200" dirty="0">
                <a:solidFill>
                  <a:srgbClr val="CC3399"/>
                </a:solidFill>
                <a:latin typeface="微软雅黑" panose="020B0503020204020204" charset="-122"/>
                <a:ea typeface="微软雅黑" panose="020B0503020204020204" charset="-122"/>
              </a:rPr>
              <a:t>2KVA</a:t>
            </a:r>
            <a:r>
              <a:rPr lang="zh-CN" altLang="en-US" sz="2200" dirty="0">
                <a:solidFill>
                  <a:srgbClr val="CC3399"/>
                </a:solidFill>
                <a:latin typeface="微软雅黑" panose="020B0503020204020204" charset="-122"/>
                <a:ea typeface="微软雅黑" panose="020B0503020204020204" charset="-122"/>
              </a:rPr>
              <a:t>以下。</a:t>
            </a:r>
            <a:endParaRPr lang="zh-CN" altLang="en-US" sz="2200" dirty="0">
              <a:solidFill>
                <a:srgbClr val="CC3399"/>
              </a:solidFill>
              <a:latin typeface="微软雅黑" panose="020B0503020204020204" charset="-122"/>
              <a:ea typeface="微软雅黑" panose="020B0503020204020204" charset="-122"/>
            </a:endParaRPr>
          </a:p>
          <a:p>
            <a:pPr eaLnBrk="1" hangingPunct="1">
              <a:lnSpc>
                <a:spcPct val="90000"/>
              </a:lnSpc>
              <a:buClr>
                <a:schemeClr val="bg2"/>
              </a:buClr>
            </a:pPr>
            <a:endParaRPr lang="en-US" altLang="zh-CN" sz="2200" dirty="0">
              <a:latin typeface="华文细黑"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40961" name="Rectangle 2"/>
          <p:cNvSpPr/>
          <p:nvPr/>
        </p:nvSpPr>
        <p:spPr>
          <a:xfrm>
            <a:off x="2484438" y="1700213"/>
            <a:ext cx="3887787" cy="2881312"/>
          </a:xfrm>
          <a:prstGeom prst="rect">
            <a:avLst/>
          </a:prstGeom>
          <a:noFill/>
          <a:ln w="9525">
            <a:noFill/>
          </a:ln>
        </p:spPr>
        <p:txBody>
          <a:bodyPr anchor="t" anchorCtr="0"/>
          <a:p>
            <a:pPr marL="342900" indent="-342900" eaLnBrk="0" hangingPunct="0">
              <a:lnSpc>
                <a:spcPct val="80000"/>
              </a:lnSpc>
              <a:spcBef>
                <a:spcPct val="50000"/>
              </a:spcBef>
            </a:pPr>
            <a:r>
              <a:rPr lang="en-US" altLang="zh-CN" sz="4800" b="1" dirty="0">
                <a:latin typeface="宋体" panose="02010600030101010101" pitchFamily="2" charset="-122"/>
                <a:ea typeface="宋体" panose="02010600030101010101" pitchFamily="2" charset="-122"/>
              </a:rPr>
              <a:t>UPS</a:t>
            </a:r>
            <a:r>
              <a:rPr lang="zh-CN" altLang="en-US" sz="4800" b="1" dirty="0">
                <a:latin typeface="宋体" panose="02010600030101010101" pitchFamily="2" charset="-122"/>
                <a:ea typeface="宋体" panose="02010600030101010101" pitchFamily="2" charset="-122"/>
              </a:rPr>
              <a:t>原理介绍</a:t>
            </a:r>
            <a:endParaRPr lang="zh-CN" altLang="en-US" sz="4800" b="1" dirty="0">
              <a:latin typeface="宋体" panose="02010600030101010101" pitchFamily="2" charset="-122"/>
              <a:ea typeface="宋体" panose="02010600030101010101" pitchFamily="2" charset="-122"/>
            </a:endParaRPr>
          </a:p>
          <a:p>
            <a:pPr marL="342900" indent="-342900" eaLnBrk="0" hangingPunct="0">
              <a:lnSpc>
                <a:spcPct val="80000"/>
              </a:lnSpc>
              <a:spcBef>
                <a:spcPct val="50000"/>
              </a:spcBef>
              <a:buFont typeface="Wingdings" panose="05000000000000000000" pitchFamily="2" charset="2"/>
              <a:buChar char="l"/>
            </a:pPr>
            <a:r>
              <a:rPr lang="zh-CN" altLang="en-US" sz="2400" b="1" dirty="0">
                <a:latin typeface="宋体" panose="02010600030101010101" pitchFamily="2" charset="-122"/>
                <a:ea typeface="宋体" panose="02010600030101010101" pitchFamily="2" charset="-122"/>
              </a:rPr>
              <a:t>后备式</a:t>
            </a:r>
            <a:endParaRPr lang="zh-CN" altLang="en-US" sz="2400" b="1" dirty="0">
              <a:latin typeface="宋体" panose="02010600030101010101" pitchFamily="2" charset="-122"/>
              <a:ea typeface="宋体" panose="02010600030101010101" pitchFamily="2" charset="-122"/>
            </a:endParaRPr>
          </a:p>
          <a:p>
            <a:pPr marL="342900" indent="-342900" eaLnBrk="0" hangingPunct="0">
              <a:lnSpc>
                <a:spcPct val="80000"/>
              </a:lnSpc>
              <a:spcBef>
                <a:spcPct val="50000"/>
              </a:spcBef>
              <a:buFont typeface="Wingdings" panose="05000000000000000000" pitchFamily="2" charset="2"/>
              <a:buChar char="F"/>
            </a:pPr>
            <a:r>
              <a:rPr lang="zh-CN" altLang="en-US" sz="2400" b="1" dirty="0">
                <a:latin typeface="宋体" panose="02010600030101010101" pitchFamily="2" charset="-122"/>
                <a:ea typeface="宋体" panose="02010600030101010101" pitchFamily="2" charset="-122"/>
              </a:rPr>
              <a:t>在线互动式</a:t>
            </a:r>
            <a:endParaRPr lang="zh-CN" altLang="en-US" sz="2400" b="1" dirty="0">
              <a:latin typeface="宋体" panose="02010600030101010101" pitchFamily="2" charset="-122"/>
              <a:ea typeface="宋体" panose="02010600030101010101" pitchFamily="2" charset="-122"/>
            </a:endParaRPr>
          </a:p>
          <a:p>
            <a:pPr marL="342900" indent="-342900" eaLnBrk="0" hangingPunct="0">
              <a:lnSpc>
                <a:spcPct val="80000"/>
              </a:lnSpc>
              <a:spcBef>
                <a:spcPct val="50000"/>
              </a:spcBef>
              <a:buFont typeface="Wingdings" panose="05000000000000000000" pitchFamily="2" charset="2"/>
              <a:buChar char="l"/>
            </a:pPr>
            <a:r>
              <a:rPr lang="zh-CN" altLang="en-US" sz="2400" b="1" dirty="0">
                <a:latin typeface="宋体" panose="02010600030101010101" pitchFamily="2" charset="-122"/>
                <a:ea typeface="宋体" panose="02010600030101010101" pitchFamily="2" charset="-122"/>
              </a:rPr>
              <a:t>在线式</a:t>
            </a:r>
            <a:endParaRPr lang="zh-CN" altLang="en-US" sz="2400" b="1" dirty="0">
              <a:latin typeface="Times New Roman" panose="02020603050405020304" pitchFamily="18" charset="0"/>
              <a:ea typeface="宋体" panose="02010600030101010101" pitchFamily="2" charset="-122"/>
            </a:endParaRPr>
          </a:p>
        </p:txBody>
      </p:sp>
      <p:sp>
        <p:nvSpPr>
          <p:cNvPr id="40962" name="Rectangle 3"/>
          <p:cNvSpPr/>
          <p:nvPr/>
        </p:nvSpPr>
        <p:spPr>
          <a:xfrm>
            <a:off x="5364163" y="2708275"/>
            <a:ext cx="914400" cy="914400"/>
          </a:xfrm>
          <a:prstGeom prst="rect">
            <a:avLst/>
          </a:prstGeom>
          <a:noFill/>
          <a:ln w="9525">
            <a:noFill/>
          </a:ln>
        </p:spPr>
        <p:txBody>
          <a:bodyPr wrap="none" anchor="ctr" anchorCtr="0"/>
          <a:p>
            <a:pPr eaLnBrk="0" hangingPunct="0"/>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41985" name="Rectangle 2"/>
          <p:cNvSpPr>
            <a:spLocks noGrp="1"/>
          </p:cNvSpPr>
          <p:nvPr>
            <p:ph type="title" idx="4294967295"/>
          </p:nvPr>
        </p:nvSpPr>
        <p:spPr>
          <a:xfrm>
            <a:off x="457200" y="692150"/>
            <a:ext cx="8229600" cy="1143000"/>
          </a:xfrm>
        </p:spPr>
        <p:txBody>
          <a:bodyPr wrap="square" lIns="91440" tIns="45720" rIns="91440" bIns="45720" anchor="ctr" anchorCtr="0"/>
          <a:p>
            <a:pPr eaLnBrk="1" hangingPunct="1"/>
            <a:r>
              <a:rPr lang="zh-CN" altLang="en-US" sz="4000" dirty="0">
                <a:latin typeface="华康俪金黑W8(P)" pitchFamily="2" charset="-122"/>
                <a:ea typeface="华康俪金黑W8(P)" pitchFamily="2" charset="-122"/>
              </a:rPr>
              <a:t>在线互动式 </a:t>
            </a:r>
            <a:r>
              <a:rPr lang="en-US" altLang="zh-CN" sz="4000" dirty="0">
                <a:latin typeface="华康俪金黑W8(P)" pitchFamily="2" charset="-122"/>
                <a:ea typeface="华康俪金黑W8(P)" pitchFamily="2" charset="-122"/>
              </a:rPr>
              <a:t>UPS</a:t>
            </a:r>
            <a:endParaRPr lang="en-US" altLang="zh-CN" sz="4000" dirty="0">
              <a:latin typeface="华康俪金黑W8(P)" pitchFamily="2" charset="-122"/>
              <a:ea typeface="华康俪金黑W8(P)" pitchFamily="2" charset="-122"/>
            </a:endParaRPr>
          </a:p>
        </p:txBody>
      </p:sp>
      <p:pic>
        <p:nvPicPr>
          <p:cNvPr id="41986" name="Picture 3" descr="conva"/>
          <p:cNvPicPr>
            <a:picLocks noChangeAspect="1"/>
          </p:cNvPicPr>
          <p:nvPr/>
        </p:nvPicPr>
        <p:blipFill>
          <a:blip r:embed="rId1"/>
          <a:stretch>
            <a:fillRect/>
          </a:stretch>
        </p:blipFill>
        <p:spPr>
          <a:xfrm>
            <a:off x="1476375" y="2709863"/>
            <a:ext cx="6672263" cy="2540000"/>
          </a:xfrm>
          <a:prstGeom prst="rect">
            <a:avLst/>
          </a:prstGeom>
          <a:noFill/>
          <a:ln w="9525">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44033" name="Rectangle 2"/>
          <p:cNvSpPr>
            <a:spLocks noGrp="1"/>
          </p:cNvSpPr>
          <p:nvPr>
            <p:ph type="title" idx="4294967295"/>
          </p:nvPr>
        </p:nvSpPr>
        <p:spPr>
          <a:xfrm>
            <a:off x="457200" y="620713"/>
            <a:ext cx="8229600" cy="1143000"/>
          </a:xfrm>
        </p:spPr>
        <p:txBody>
          <a:bodyPr wrap="square" lIns="91440" tIns="45720" rIns="91440" bIns="45720" anchor="ctr" anchorCtr="0"/>
          <a:p>
            <a:pPr eaLnBrk="1" hangingPunct="1"/>
            <a:r>
              <a:rPr lang="zh-CN" altLang="en-US" sz="4000" dirty="0">
                <a:latin typeface="华康俪金黑W8(P)" pitchFamily="2" charset="-122"/>
                <a:ea typeface="华康俪金黑W8(P)" pitchFamily="2" charset="-122"/>
              </a:rPr>
              <a:t>在线互动式</a:t>
            </a:r>
            <a:r>
              <a:rPr lang="en-US" altLang="zh-CN" sz="4000" dirty="0">
                <a:latin typeface="华康俪金黑W8(P)" pitchFamily="2" charset="-122"/>
                <a:ea typeface="华康俪金黑W8(P)" pitchFamily="2" charset="-122"/>
              </a:rPr>
              <a:t>UPS</a:t>
            </a:r>
            <a:r>
              <a:rPr lang="zh-CN" altLang="en-US" sz="4000" dirty="0">
                <a:latin typeface="华康俪金黑W8(P)" pitchFamily="2" charset="-122"/>
                <a:ea typeface="华康俪金黑W8(P)" pitchFamily="2" charset="-122"/>
              </a:rPr>
              <a:t>的性能特点 </a:t>
            </a:r>
            <a:endParaRPr lang="zh-CN" altLang="en-US" sz="4000" dirty="0">
              <a:latin typeface="华康俪金黑W8(P)" pitchFamily="2" charset="-122"/>
              <a:ea typeface="华康俪金黑W8(P)" pitchFamily="2" charset="-122"/>
            </a:endParaRPr>
          </a:p>
        </p:txBody>
      </p:sp>
      <p:sp>
        <p:nvSpPr>
          <p:cNvPr id="44034" name="Rectangle 3"/>
          <p:cNvSpPr>
            <a:spLocks noGrp="1"/>
          </p:cNvSpPr>
          <p:nvPr>
            <p:ph idx="4294967295"/>
          </p:nvPr>
        </p:nvSpPr>
        <p:spPr>
          <a:xfrm>
            <a:off x="1044575" y="1846263"/>
            <a:ext cx="7559675" cy="4608512"/>
          </a:xfrm>
        </p:spPr>
        <p:txBody>
          <a:bodyPr wrap="square" lIns="91440" tIns="45720" rIns="91440" bIns="45720" anchor="t" anchorCtr="0"/>
          <a:p>
            <a:pPr eaLnBrk="1" hangingPunct="1">
              <a:lnSpc>
                <a:spcPct val="80000"/>
              </a:lnSpc>
              <a:buClr>
                <a:schemeClr val="bg2"/>
              </a:buClr>
            </a:pPr>
            <a:r>
              <a:rPr lang="zh-CN" altLang="en-US" sz="2200" dirty="0">
                <a:latin typeface="微软雅黑" panose="020B0503020204020204" charset="-122"/>
                <a:ea typeface="微软雅黑" panose="020B0503020204020204" charset="-122"/>
              </a:rPr>
              <a:t>市电存在时，效率高，</a:t>
            </a:r>
            <a:r>
              <a:rPr lang="en-US" altLang="zh-CN" sz="2200" dirty="0">
                <a:latin typeface="微软雅黑" panose="020B0503020204020204" charset="-122"/>
                <a:ea typeface="微软雅黑" panose="020B0503020204020204" charset="-122"/>
              </a:rPr>
              <a:t>98%</a:t>
            </a:r>
            <a:r>
              <a:rPr lang="zh-CN" altLang="en-US" sz="2200" dirty="0">
                <a:latin typeface="微软雅黑" panose="020B0503020204020204" charset="-122"/>
                <a:ea typeface="微软雅黑" panose="020B0503020204020204" charset="-122"/>
              </a:rPr>
              <a:t>以上</a:t>
            </a:r>
            <a:endParaRPr lang="zh-CN" altLang="en-US" sz="2200" dirty="0">
              <a:latin typeface="微软雅黑" panose="020B0503020204020204" charset="-122"/>
              <a:ea typeface="微软雅黑" panose="020B0503020204020204" charset="-122"/>
            </a:endParaRPr>
          </a:p>
          <a:p>
            <a:pPr eaLnBrk="1" hangingPunct="1">
              <a:lnSpc>
                <a:spcPct val="80000"/>
              </a:lnSpc>
              <a:buClr>
                <a:schemeClr val="bg2"/>
              </a:buClr>
            </a:pPr>
            <a:r>
              <a:rPr lang="zh-CN" altLang="en-US" sz="2200" dirty="0">
                <a:latin typeface="微软雅黑" panose="020B0503020204020204" charset="-122"/>
                <a:ea typeface="微软雅黑" panose="020B0503020204020204" charset="-122"/>
              </a:rPr>
              <a:t>市电存在时，</a:t>
            </a:r>
            <a:r>
              <a:rPr lang="en-US" altLang="zh-CN" sz="2200" dirty="0">
                <a:latin typeface="微软雅黑" panose="020B0503020204020204" charset="-122"/>
                <a:ea typeface="微软雅黑" panose="020B0503020204020204" charset="-122"/>
              </a:rPr>
              <a:t>UPS</a:t>
            </a:r>
            <a:r>
              <a:rPr lang="zh-CN" altLang="en-US" sz="2200" dirty="0">
                <a:latin typeface="微软雅黑" panose="020B0503020204020204" charset="-122"/>
                <a:ea typeface="微软雅黑" panose="020B0503020204020204" charset="-122"/>
              </a:rPr>
              <a:t>本身不产生附加输入功率因数和谐波电流失真</a:t>
            </a:r>
            <a:endParaRPr lang="zh-CN" altLang="en-US" sz="2200" dirty="0">
              <a:latin typeface="微软雅黑" panose="020B0503020204020204" charset="-122"/>
              <a:ea typeface="微软雅黑" panose="020B0503020204020204" charset="-122"/>
            </a:endParaRPr>
          </a:p>
          <a:p>
            <a:pPr eaLnBrk="1" hangingPunct="1">
              <a:lnSpc>
                <a:spcPct val="80000"/>
              </a:lnSpc>
              <a:buClr>
                <a:schemeClr val="bg2"/>
              </a:buClr>
            </a:pPr>
            <a:r>
              <a:rPr lang="zh-CN" altLang="en-US" sz="2200" dirty="0">
                <a:latin typeface="微软雅黑" panose="020B0503020204020204" charset="-122"/>
                <a:ea typeface="微软雅黑" panose="020B0503020204020204" charset="-122"/>
              </a:rPr>
              <a:t>市电存在时，输出能力强，对负载电流峰值系数、输出功率因数、过载等没有严格地限制</a:t>
            </a:r>
            <a:endParaRPr lang="zh-CN" altLang="en-US" sz="2200" dirty="0">
              <a:latin typeface="微软雅黑" panose="020B0503020204020204" charset="-122"/>
              <a:ea typeface="微软雅黑" panose="020B0503020204020204" charset="-122"/>
            </a:endParaRPr>
          </a:p>
          <a:p>
            <a:pPr eaLnBrk="1" hangingPunct="1">
              <a:lnSpc>
                <a:spcPct val="80000"/>
              </a:lnSpc>
              <a:buClr>
                <a:schemeClr val="bg2"/>
              </a:buClr>
            </a:pPr>
            <a:r>
              <a:rPr lang="zh-CN" altLang="en-US" sz="2200" dirty="0">
                <a:latin typeface="微软雅黑" panose="020B0503020204020204" charset="-122"/>
                <a:ea typeface="微软雅黑" panose="020B0503020204020204" charset="-122"/>
              </a:rPr>
              <a:t>市电存在时，输出电压稳定精度差，但能满足负载要求</a:t>
            </a:r>
            <a:endParaRPr lang="zh-CN" altLang="en-US" sz="2200" dirty="0">
              <a:latin typeface="微软雅黑" panose="020B0503020204020204" charset="-122"/>
              <a:ea typeface="微软雅黑" panose="020B0503020204020204" charset="-122"/>
            </a:endParaRPr>
          </a:p>
          <a:p>
            <a:pPr eaLnBrk="1" hangingPunct="1">
              <a:lnSpc>
                <a:spcPct val="80000"/>
              </a:lnSpc>
              <a:buClr>
                <a:schemeClr val="bg2"/>
              </a:buClr>
            </a:pPr>
            <a:r>
              <a:rPr lang="zh-CN" altLang="en-US" sz="2200" dirty="0">
                <a:latin typeface="微软雅黑" panose="020B0503020204020204" charset="-122"/>
                <a:ea typeface="微软雅黑" panose="020B0503020204020204" charset="-122"/>
              </a:rPr>
              <a:t>市电存在时，变换器直接接在输出端，且处在热备份状况，对输出电压尖峰干扰有滤波作用</a:t>
            </a:r>
            <a:endParaRPr lang="zh-CN" altLang="en-US" sz="2200" dirty="0">
              <a:latin typeface="微软雅黑" panose="020B0503020204020204" charset="-122"/>
              <a:ea typeface="微软雅黑" panose="020B0503020204020204" charset="-122"/>
            </a:endParaRPr>
          </a:p>
          <a:p>
            <a:pPr eaLnBrk="1" hangingPunct="1">
              <a:lnSpc>
                <a:spcPct val="80000"/>
              </a:lnSpc>
              <a:buClr>
                <a:schemeClr val="bg2"/>
              </a:buClr>
            </a:pPr>
            <a:r>
              <a:rPr lang="zh-CN" altLang="en-US" sz="2200" dirty="0">
                <a:solidFill>
                  <a:srgbClr val="CC3399"/>
                </a:solidFill>
                <a:latin typeface="微软雅黑" panose="020B0503020204020204" charset="-122"/>
                <a:ea typeface="微软雅黑" panose="020B0503020204020204" charset="-122"/>
              </a:rPr>
              <a:t>市电掉电时，仍有转换时间(5ms)，但比后备式要小</a:t>
            </a:r>
            <a:endParaRPr lang="zh-CN" altLang="en-US" sz="2200" dirty="0">
              <a:solidFill>
                <a:srgbClr val="CC3399"/>
              </a:solidFill>
              <a:latin typeface="微软雅黑" panose="020B0503020204020204" charset="-122"/>
              <a:ea typeface="微软雅黑" panose="020B0503020204020204" charset="-122"/>
            </a:endParaRPr>
          </a:p>
          <a:p>
            <a:pPr eaLnBrk="1" hangingPunct="1">
              <a:lnSpc>
                <a:spcPct val="80000"/>
              </a:lnSpc>
              <a:buClr>
                <a:schemeClr val="bg2"/>
              </a:buClr>
            </a:pPr>
            <a:r>
              <a:rPr lang="zh-CN" altLang="en-US" sz="2200" dirty="0">
                <a:latin typeface="微软雅黑" panose="020B0503020204020204" charset="-122"/>
                <a:ea typeface="微软雅黑" panose="020B0503020204020204" charset="-122"/>
              </a:rPr>
              <a:t>电路更简单，成本低，可靠性高</a:t>
            </a:r>
            <a:endParaRPr lang="zh-CN" altLang="en-US" sz="2200" dirty="0">
              <a:latin typeface="微软雅黑" panose="020B0503020204020204" charset="-122"/>
              <a:ea typeface="微软雅黑" panose="020B0503020204020204" charset="-122"/>
            </a:endParaRPr>
          </a:p>
          <a:p>
            <a:pPr eaLnBrk="1" hangingPunct="1">
              <a:lnSpc>
                <a:spcPct val="80000"/>
              </a:lnSpc>
              <a:buClr>
                <a:schemeClr val="bg2"/>
              </a:buClr>
            </a:pPr>
            <a:r>
              <a:rPr lang="zh-CN" altLang="en-US" sz="2200" dirty="0">
                <a:solidFill>
                  <a:srgbClr val="CC3399"/>
                </a:solidFill>
                <a:latin typeface="微软雅黑" panose="020B0503020204020204" charset="-122"/>
                <a:ea typeface="微软雅黑" panose="020B0503020204020204" charset="-122"/>
              </a:rPr>
              <a:t>变换器同时有充电功能，省掉了后备式</a:t>
            </a:r>
            <a:r>
              <a:rPr lang="en-US" altLang="zh-CN" sz="2200" dirty="0">
                <a:solidFill>
                  <a:srgbClr val="CC3399"/>
                </a:solidFill>
                <a:latin typeface="微软雅黑" panose="020B0503020204020204" charset="-122"/>
                <a:ea typeface="微软雅黑" panose="020B0503020204020204" charset="-122"/>
              </a:rPr>
              <a:t>UPS</a:t>
            </a:r>
            <a:r>
              <a:rPr lang="zh-CN" altLang="en-US" sz="2200" dirty="0">
                <a:solidFill>
                  <a:srgbClr val="CC3399"/>
                </a:solidFill>
                <a:latin typeface="微软雅黑" panose="020B0503020204020204" charset="-122"/>
                <a:ea typeface="微软雅黑" panose="020B0503020204020204" charset="-122"/>
              </a:rPr>
              <a:t>的附加充电器，当要求长延时供电时，无须再增加机外充电设备</a:t>
            </a:r>
            <a:endParaRPr lang="zh-CN" altLang="en-US" sz="2200" dirty="0">
              <a:solidFill>
                <a:srgbClr val="CC3399"/>
              </a:solidFill>
              <a:latin typeface="微软雅黑" panose="020B0503020204020204" charset="-122"/>
              <a:ea typeface="微软雅黑" panose="020B0503020204020204" charset="-122"/>
            </a:endParaRPr>
          </a:p>
          <a:p>
            <a:pPr eaLnBrk="1" hangingPunct="1">
              <a:lnSpc>
                <a:spcPct val="80000"/>
              </a:lnSpc>
              <a:buClr>
                <a:schemeClr val="bg2"/>
              </a:buClr>
            </a:pPr>
            <a:r>
              <a:rPr lang="zh-CN" altLang="en-US" sz="2200" dirty="0">
                <a:latin typeface="微软雅黑" panose="020B0503020204020204" charset="-122"/>
                <a:ea typeface="微软雅黑" panose="020B0503020204020204" charset="-122"/>
              </a:rPr>
              <a:t>由于变换器与输出直接接在一起，没有转换开关的限制，所以</a:t>
            </a:r>
            <a:r>
              <a:rPr lang="zh-CN" altLang="en-US" sz="2200" dirty="0">
                <a:solidFill>
                  <a:srgbClr val="CC3399"/>
                </a:solidFill>
                <a:latin typeface="微软雅黑" panose="020B0503020204020204" charset="-122"/>
                <a:ea typeface="微软雅黑" panose="020B0503020204020204" charset="-122"/>
              </a:rPr>
              <a:t>输出功率可提高到</a:t>
            </a:r>
            <a:r>
              <a:rPr lang="en-US" altLang="zh-CN" sz="2200" dirty="0">
                <a:solidFill>
                  <a:srgbClr val="CC3399"/>
                </a:solidFill>
                <a:latin typeface="微软雅黑" panose="020B0503020204020204" charset="-122"/>
                <a:ea typeface="微软雅黑" panose="020B0503020204020204" charset="-122"/>
              </a:rPr>
              <a:t>5-10KVA</a:t>
            </a:r>
            <a:endParaRPr lang="en-US" altLang="zh-CN" sz="2200" dirty="0">
              <a:solidFill>
                <a:srgbClr val="CC3399"/>
              </a:solidFill>
              <a:latin typeface="微软雅黑" panose="020B0503020204020204" charset="-122"/>
              <a:ea typeface="微软雅黑" panose="020B0503020204020204"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45057" name="Rectangle 2"/>
          <p:cNvSpPr/>
          <p:nvPr/>
        </p:nvSpPr>
        <p:spPr>
          <a:xfrm>
            <a:off x="2051050" y="1700213"/>
            <a:ext cx="5329238" cy="2808287"/>
          </a:xfrm>
          <a:prstGeom prst="rect">
            <a:avLst/>
          </a:prstGeom>
          <a:noFill/>
          <a:ln w="9525">
            <a:noFill/>
          </a:ln>
        </p:spPr>
        <p:txBody>
          <a:bodyPr anchor="t" anchorCtr="0"/>
          <a:p>
            <a:pPr marL="342900" indent="-342900" eaLnBrk="0" hangingPunct="0">
              <a:lnSpc>
                <a:spcPct val="80000"/>
              </a:lnSpc>
              <a:spcBef>
                <a:spcPct val="50000"/>
              </a:spcBef>
            </a:pPr>
            <a:r>
              <a:rPr lang="en-US" altLang="zh-CN" sz="4800" b="1" dirty="0">
                <a:latin typeface="宋体" panose="02010600030101010101" pitchFamily="2" charset="-122"/>
                <a:ea typeface="宋体" panose="02010600030101010101" pitchFamily="2" charset="-122"/>
              </a:rPr>
              <a:t>UPS</a:t>
            </a:r>
            <a:r>
              <a:rPr lang="zh-CN" altLang="en-US" sz="4800" b="1" dirty="0">
                <a:latin typeface="宋体" panose="02010600030101010101" pitchFamily="2" charset="-122"/>
                <a:ea typeface="宋体" panose="02010600030101010101" pitchFamily="2" charset="-122"/>
              </a:rPr>
              <a:t>原理介绍</a:t>
            </a:r>
            <a:endParaRPr lang="zh-CN" altLang="en-US" sz="4800" b="1" dirty="0">
              <a:latin typeface="宋体" panose="02010600030101010101" pitchFamily="2" charset="-122"/>
              <a:ea typeface="宋体" panose="02010600030101010101" pitchFamily="2" charset="-122"/>
            </a:endParaRPr>
          </a:p>
          <a:p>
            <a:pPr marL="342900" indent="-342900" eaLnBrk="0" hangingPunct="0">
              <a:lnSpc>
                <a:spcPct val="80000"/>
              </a:lnSpc>
              <a:spcBef>
                <a:spcPct val="50000"/>
              </a:spcBef>
              <a:buFont typeface="Wingdings" panose="05000000000000000000" pitchFamily="2" charset="2"/>
              <a:buChar char="l"/>
            </a:pPr>
            <a:r>
              <a:rPr lang="zh-CN" altLang="en-US" sz="2400" b="1" dirty="0">
                <a:latin typeface="宋体" panose="02010600030101010101" pitchFamily="2" charset="-122"/>
                <a:ea typeface="宋体" panose="02010600030101010101" pitchFamily="2" charset="-122"/>
              </a:rPr>
              <a:t>后备式</a:t>
            </a:r>
            <a:endParaRPr lang="zh-CN" altLang="en-US" sz="2400" b="1" dirty="0">
              <a:latin typeface="宋体" panose="02010600030101010101" pitchFamily="2" charset="-122"/>
              <a:ea typeface="宋体" panose="02010600030101010101" pitchFamily="2" charset="-122"/>
            </a:endParaRPr>
          </a:p>
          <a:p>
            <a:pPr marL="342900" indent="-342900" eaLnBrk="0" hangingPunct="0">
              <a:lnSpc>
                <a:spcPct val="80000"/>
              </a:lnSpc>
              <a:spcBef>
                <a:spcPct val="50000"/>
              </a:spcBef>
              <a:buFont typeface="Wingdings" panose="05000000000000000000" pitchFamily="2" charset="2"/>
              <a:buChar char="l"/>
            </a:pPr>
            <a:r>
              <a:rPr lang="zh-CN" altLang="en-US" sz="2400" b="1" dirty="0">
                <a:latin typeface="宋体" panose="02010600030101010101" pitchFamily="2" charset="-122"/>
                <a:ea typeface="宋体" panose="02010600030101010101" pitchFamily="2" charset="-122"/>
              </a:rPr>
              <a:t>在线互动式</a:t>
            </a:r>
            <a:endParaRPr lang="zh-CN" altLang="en-US" sz="2400" b="1" dirty="0">
              <a:latin typeface="宋体" panose="02010600030101010101" pitchFamily="2" charset="-122"/>
              <a:ea typeface="宋体" panose="02010600030101010101" pitchFamily="2" charset="-122"/>
            </a:endParaRPr>
          </a:p>
          <a:p>
            <a:pPr marL="342900" indent="-342900" eaLnBrk="0" hangingPunct="0">
              <a:lnSpc>
                <a:spcPct val="80000"/>
              </a:lnSpc>
              <a:spcBef>
                <a:spcPct val="50000"/>
              </a:spcBef>
              <a:buFont typeface="Wingdings" panose="05000000000000000000" pitchFamily="2" charset="2"/>
              <a:buChar char="F"/>
            </a:pPr>
            <a:r>
              <a:rPr lang="zh-CN" altLang="en-US" sz="2400" b="1" dirty="0">
                <a:latin typeface="宋体" panose="02010600030101010101" pitchFamily="2" charset="-122"/>
                <a:ea typeface="宋体" panose="02010600030101010101" pitchFamily="2" charset="-122"/>
              </a:rPr>
              <a:t>在线式</a:t>
            </a:r>
            <a:endParaRPr lang="zh-CN" altLang="en-US" sz="2400" b="1" dirty="0">
              <a:latin typeface="宋体" panose="02010600030101010101" pitchFamily="2" charset="-122"/>
              <a:ea typeface="宋体" panose="02010600030101010101" pitchFamily="2" charset="-122"/>
            </a:endParaRPr>
          </a:p>
        </p:txBody>
      </p:sp>
      <p:sp>
        <p:nvSpPr>
          <p:cNvPr id="45058" name="Rectangle 3"/>
          <p:cNvSpPr/>
          <p:nvPr/>
        </p:nvSpPr>
        <p:spPr>
          <a:xfrm>
            <a:off x="5364163" y="2708275"/>
            <a:ext cx="914400" cy="914400"/>
          </a:xfrm>
          <a:prstGeom prst="rect">
            <a:avLst/>
          </a:prstGeom>
          <a:noFill/>
          <a:ln w="9525">
            <a:noFill/>
          </a:ln>
        </p:spPr>
        <p:txBody>
          <a:bodyPr wrap="none" anchor="ctr" anchorCtr="0"/>
          <a:p>
            <a:pPr eaLnBrk="0" hangingPunct="0"/>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169" name="标题 1"/>
          <p:cNvSpPr>
            <a:spLocks noGrp="1"/>
          </p:cNvSpPr>
          <p:nvPr>
            <p:ph type="title"/>
          </p:nvPr>
        </p:nvSpPr>
        <p:spPr>
          <a:xfrm>
            <a:off x="652463" y="466725"/>
            <a:ext cx="6850062" cy="630238"/>
          </a:xfrm>
        </p:spPr>
        <p:txBody>
          <a:bodyPr wrap="square" lIns="91440" tIns="45720" rIns="91440" bIns="45720" anchor="ctr" anchorCtr="0"/>
          <a:p>
            <a:r>
              <a:rPr lang="en-US" altLang="zh-CN" dirty="0"/>
              <a:t>UPS</a:t>
            </a:r>
            <a:r>
              <a:rPr lang="zh-CN" altLang="en-US" dirty="0"/>
              <a:t>发展历史</a:t>
            </a:r>
            <a:endParaRPr lang="zh-CN" altLang="en-US" dirty="0"/>
          </a:p>
        </p:txBody>
      </p:sp>
      <p:sp>
        <p:nvSpPr>
          <p:cNvPr id="7170" name="灯片编号占位符 3"/>
          <p:cNvSpPr txBox="1">
            <a:spLocks noGrp="1"/>
          </p:cNvSpPr>
          <p:nvPr>
            <p:ph type="sldNum" sz="quarter"/>
          </p:nvPr>
        </p:nvSpPr>
        <p:spPr>
          <a:xfrm>
            <a:off x="5222875" y="6538913"/>
            <a:ext cx="1301750" cy="285750"/>
          </a:xfrm>
          <a:prstGeom prst="rect">
            <a:avLst/>
          </a:prstGeom>
          <a:noFill/>
          <a:ln w="9525">
            <a:noFill/>
          </a:ln>
        </p:spPr>
        <p:txBody>
          <a:bodyPr anchor="t" anchorCtr="0"/>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eaLnBrk="0" hangingPunct="0"/>
            <a:r>
              <a:rPr lang="en-US" altLang="zh-CN" sz="1500" dirty="0">
                <a:latin typeface="Arial" panose="020B0604020202020204" pitchFamily="34" charset="0"/>
              </a:rPr>
              <a:t>Page</a:t>
            </a:r>
            <a:fld id="{9A0DB2DC-4C9A-4742-B13C-FB6460FD3503}" type="slidenum">
              <a:rPr lang="en-US" altLang="zh-CN" sz="1500" dirty="0">
                <a:latin typeface="Arial" panose="020B0604020202020204" pitchFamily="34" charset="0"/>
              </a:rPr>
            </a:fld>
            <a:endParaRPr lang="en-US" altLang="zh-CN" sz="1500" dirty="0">
              <a:latin typeface="Arial" panose="020B0604020202020204" pitchFamily="34" charset="0"/>
            </a:endParaRPr>
          </a:p>
        </p:txBody>
      </p:sp>
      <p:sp>
        <p:nvSpPr>
          <p:cNvPr id="61" name="下弧形箭头 60"/>
          <p:cNvSpPr/>
          <p:nvPr/>
        </p:nvSpPr>
        <p:spPr bwMode="auto">
          <a:xfrm rot="21074806">
            <a:off x="5357813" y="4841875"/>
            <a:ext cx="3236913" cy="854075"/>
          </a:xfrm>
          <a:prstGeom prst="curvedUpArrow">
            <a:avLst>
              <a:gd name="adj1" fmla="val 34211"/>
              <a:gd name="adj2" fmla="val 62552"/>
              <a:gd name="adj3" fmla="val 38059"/>
            </a:avLst>
          </a:prstGeom>
          <a:gradFill rotWithShape="1">
            <a:gsLst>
              <a:gs pos="0">
                <a:srgbClr val="990000"/>
              </a:gs>
              <a:gs pos="98000">
                <a:srgbClr val="990000">
                  <a:gamma/>
                  <a:tint val="0"/>
                  <a:invGamma/>
                </a:srgbClr>
              </a:gs>
            </a:gsLst>
            <a:lin ang="5400000" scaled="1"/>
          </a:gradFill>
          <a:ln w="9525">
            <a:noFill/>
            <a:miter lim="800000"/>
          </a:ln>
          <a:effectLst/>
        </p:spPr>
        <p:txBody>
          <a:bodyPr wrap="none" anchor="ct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370" b="0" i="0" u="none" strike="noStrike" kern="0" cap="none" spc="0" normalizeH="0" baseline="0" noProof="0">
              <a:ln>
                <a:noFill/>
              </a:ln>
              <a:solidFill>
                <a:srgbClr val="002060"/>
              </a:solidFill>
              <a:effectLst/>
              <a:uLnTx/>
              <a:uFillTx/>
              <a:latin typeface="Arial" panose="020B0604020202020204" pitchFamily="34" charset="0"/>
              <a:ea typeface="黑体" panose="02010609060101010101" pitchFamily="49" charset="-122"/>
              <a:cs typeface="Arial" panose="020B0604020202020204" pitchFamily="34" charset="0"/>
            </a:endParaRPr>
          </a:p>
        </p:txBody>
      </p:sp>
      <p:grpSp>
        <p:nvGrpSpPr>
          <p:cNvPr id="2" name="组合 61"/>
          <p:cNvGrpSpPr/>
          <p:nvPr/>
        </p:nvGrpSpPr>
        <p:grpSpPr>
          <a:xfrm>
            <a:off x="314325" y="1411288"/>
            <a:ext cx="1401763" cy="1797050"/>
            <a:chOff x="844075" y="894470"/>
            <a:chExt cx="1634765" cy="2097476"/>
          </a:xfrm>
        </p:grpSpPr>
        <p:pic>
          <p:nvPicPr>
            <p:cNvPr id="63" name="Picture 8"/>
            <p:cNvPicPr preferRelativeResize="0">
              <a:picLocks noChangeArrowheads="1"/>
            </p:cNvPicPr>
            <p:nvPr/>
          </p:nvPicPr>
          <p:blipFill>
            <a:blip r:embed="rId1" cstate="email"/>
            <a:srcRect/>
            <a:stretch>
              <a:fillRect/>
            </a:stretch>
          </p:blipFill>
          <p:spPr bwMode="auto">
            <a:xfrm>
              <a:off x="898553" y="894470"/>
              <a:ext cx="1512000" cy="1728000"/>
            </a:xfrm>
            <a:prstGeom prst="roundRect">
              <a:avLst>
                <a:gd name="adj" fmla="val 8594"/>
              </a:avLst>
            </a:prstGeom>
            <a:solidFill>
              <a:srgbClr val="FFFFFF">
                <a:shade val="85000"/>
              </a:srgbClr>
            </a:solidFill>
            <a:ln>
              <a:noFill/>
            </a:ln>
            <a:effectLst/>
          </p:spPr>
        </p:pic>
        <p:sp>
          <p:nvSpPr>
            <p:cNvPr id="64" name="矩形 63"/>
            <p:cNvSpPr/>
            <p:nvPr/>
          </p:nvSpPr>
          <p:spPr>
            <a:xfrm>
              <a:off x="844075" y="2593573"/>
              <a:ext cx="1634765" cy="398373"/>
            </a:xfrm>
            <a:prstGeom prst="rect">
              <a:avLst/>
            </a:prstGeom>
          </p:spPr>
          <p:txBody>
            <a:bodyPr wrap="none">
              <a:spAutoFit/>
            </a:bodyPr>
            <a:lstStyle/>
            <a:p>
              <a:pPr marL="215900" marR="0" lvl="1" indent="-215900" algn="l" defTabSz="914400" rtl="0" eaLnBrk="1" fontAlgn="base" latinLnBrk="0" hangingPunct="1">
                <a:lnSpc>
                  <a:spcPct val="120000"/>
                </a:lnSpc>
                <a:spcBef>
                  <a:spcPct val="20000"/>
                </a:spcBef>
                <a:spcAft>
                  <a:spcPct val="0"/>
                </a:spcAft>
                <a:buClrTx/>
                <a:buSzPct val="100000"/>
                <a:buFont typeface="Arial" panose="020B0604020202020204" pitchFamily="34" charset="0"/>
                <a:buNone/>
                <a:defRPr/>
              </a:pPr>
              <a:r>
                <a:rPr kumimoji="0" lang="zh-CN" altLang="en-US" sz="1370" b="0" i="0" u="none" strike="noStrike" kern="1200" cap="none" spc="0" normalizeH="0" baseline="0" noProof="1" smtClean="0">
                  <a:ln>
                    <a:noFill/>
                  </a:ln>
                  <a:solidFill>
                    <a:srgbClr val="C00000"/>
                  </a:solidFill>
                  <a:effectLst/>
                  <a:uLnTx/>
                  <a:uFillTx/>
                  <a:latin typeface="Calibri" panose="020F0502020204030204" pitchFamily="34" charset="0"/>
                  <a:ea typeface="华文细黑" pitchFamily="2" charset="-122"/>
                  <a:cs typeface="+mn-ea"/>
                </a:rPr>
                <a:t>第一代飞轮技术</a:t>
              </a:r>
              <a:endParaRPr kumimoji="0" lang="en-US" altLang="zh-CN" sz="1370" b="0" i="0" u="none" strike="noStrike" kern="1200" cap="none" spc="0" normalizeH="0" baseline="0" noProof="1" smtClean="0">
                <a:ln>
                  <a:noFill/>
                </a:ln>
                <a:solidFill>
                  <a:srgbClr val="C00000"/>
                </a:solidFill>
                <a:effectLst/>
                <a:uLnTx/>
                <a:uFillTx/>
                <a:latin typeface="Calibri" panose="020F0502020204030204" pitchFamily="34" charset="0"/>
                <a:ea typeface="华文细黑" pitchFamily="2" charset="-122"/>
                <a:cs typeface="+mn-cs"/>
              </a:endParaRPr>
            </a:p>
          </p:txBody>
        </p:sp>
      </p:grpSp>
      <p:grpSp>
        <p:nvGrpSpPr>
          <p:cNvPr id="3" name="组合 64"/>
          <p:cNvGrpSpPr/>
          <p:nvPr/>
        </p:nvGrpSpPr>
        <p:grpSpPr>
          <a:xfrm>
            <a:off x="252413" y="3344863"/>
            <a:ext cx="1574800" cy="1341437"/>
            <a:chOff x="717473" y="3150568"/>
            <a:chExt cx="1837813" cy="1566409"/>
          </a:xfrm>
        </p:grpSpPr>
        <p:sp>
          <p:nvSpPr>
            <p:cNvPr id="66" name="矩形 65"/>
            <p:cNvSpPr/>
            <p:nvPr/>
          </p:nvSpPr>
          <p:spPr>
            <a:xfrm>
              <a:off x="717473" y="4318424"/>
              <a:ext cx="1837813" cy="398553"/>
            </a:xfrm>
            <a:prstGeom prst="rect">
              <a:avLst/>
            </a:prstGeom>
          </p:spPr>
          <p:txBody>
            <a:bodyPr wrap="none">
              <a:spAutoFit/>
            </a:bodyPr>
            <a:lstStyle/>
            <a:p>
              <a:pPr marL="215900" marR="0" lvl="1" indent="-215900" algn="l" defTabSz="914400" rtl="0" eaLnBrk="1" fontAlgn="base" latinLnBrk="0" hangingPunct="1">
                <a:lnSpc>
                  <a:spcPct val="120000"/>
                </a:lnSpc>
                <a:spcBef>
                  <a:spcPct val="20000"/>
                </a:spcBef>
                <a:spcAft>
                  <a:spcPct val="0"/>
                </a:spcAft>
                <a:buClrTx/>
                <a:buSzPct val="100000"/>
                <a:buFont typeface="Arial" panose="020B0604020202020204" pitchFamily="34" charset="0"/>
                <a:buNone/>
                <a:defRPr/>
              </a:pPr>
              <a:r>
                <a:rPr kumimoji="0" lang="zh-CN" altLang="en-US" sz="1370" b="0" i="0" u="none" strike="noStrike" kern="1200" cap="none" spc="0" normalizeH="0" baseline="0" noProof="1" smtClean="0">
                  <a:ln>
                    <a:noFill/>
                  </a:ln>
                  <a:solidFill>
                    <a:srgbClr val="C00000"/>
                  </a:solidFill>
                  <a:effectLst/>
                  <a:uLnTx/>
                  <a:uFillTx/>
                  <a:latin typeface="Calibri" panose="020F0502020204030204" pitchFamily="34" charset="0"/>
                  <a:ea typeface="华文细黑" pitchFamily="2" charset="-122"/>
                  <a:cs typeface="+mn-ea"/>
                </a:rPr>
                <a:t>第一代元器件分立</a:t>
              </a:r>
              <a:endParaRPr kumimoji="0" lang="en-US" altLang="zh-CN" sz="1370" b="0" i="0" u="none" strike="noStrike" kern="1200" cap="none" spc="0" normalizeH="0" baseline="0" noProof="1" smtClean="0">
                <a:ln>
                  <a:noFill/>
                </a:ln>
                <a:solidFill>
                  <a:srgbClr val="C00000"/>
                </a:solidFill>
                <a:effectLst/>
                <a:uLnTx/>
                <a:uFillTx/>
                <a:latin typeface="Calibri" panose="020F0502020204030204" pitchFamily="34" charset="0"/>
                <a:ea typeface="华文细黑" pitchFamily="2" charset="-122"/>
                <a:cs typeface="+mn-cs"/>
              </a:endParaRPr>
            </a:p>
          </p:txBody>
        </p:sp>
        <p:pic>
          <p:nvPicPr>
            <p:cNvPr id="67" name="Picture 3"/>
            <p:cNvPicPr preferRelativeResize="0">
              <a:picLocks noChangeArrowheads="1"/>
            </p:cNvPicPr>
            <p:nvPr/>
          </p:nvPicPr>
          <p:blipFill>
            <a:blip r:embed="rId2" cstate="email"/>
            <a:srcRect/>
            <a:stretch>
              <a:fillRect/>
            </a:stretch>
          </p:blipFill>
          <p:spPr bwMode="auto">
            <a:xfrm>
              <a:off x="874543" y="3150568"/>
              <a:ext cx="1512000" cy="1188000"/>
            </a:xfrm>
            <a:prstGeom prst="roundRect">
              <a:avLst>
                <a:gd name="adj" fmla="val 8594"/>
              </a:avLst>
            </a:prstGeom>
            <a:solidFill>
              <a:srgbClr val="FFFFFF">
                <a:shade val="85000"/>
              </a:srgbClr>
            </a:solidFill>
            <a:ln>
              <a:noFill/>
            </a:ln>
            <a:effectLst/>
          </p:spPr>
        </p:pic>
      </p:grpSp>
      <p:grpSp>
        <p:nvGrpSpPr>
          <p:cNvPr id="5" name="组合 67"/>
          <p:cNvGrpSpPr/>
          <p:nvPr/>
        </p:nvGrpSpPr>
        <p:grpSpPr>
          <a:xfrm>
            <a:off x="1981200" y="3344863"/>
            <a:ext cx="1747838" cy="1341437"/>
            <a:chOff x="3062089" y="3150568"/>
            <a:chExt cx="2040862" cy="1566409"/>
          </a:xfrm>
        </p:grpSpPr>
        <p:sp>
          <p:nvSpPr>
            <p:cNvPr id="69" name="矩形 68"/>
            <p:cNvSpPr/>
            <p:nvPr/>
          </p:nvSpPr>
          <p:spPr>
            <a:xfrm>
              <a:off x="3062089" y="4318424"/>
              <a:ext cx="2040862" cy="398553"/>
            </a:xfrm>
            <a:prstGeom prst="rect">
              <a:avLst/>
            </a:prstGeom>
          </p:spPr>
          <p:txBody>
            <a:bodyPr wrap="none">
              <a:spAutoFit/>
            </a:bodyPr>
            <a:lstStyle/>
            <a:p>
              <a:pPr marL="215900" marR="0" lvl="1" indent="-215900" algn="l" defTabSz="914400" rtl="0" eaLnBrk="1" fontAlgn="base" latinLnBrk="0" hangingPunct="1">
                <a:lnSpc>
                  <a:spcPct val="120000"/>
                </a:lnSpc>
                <a:spcBef>
                  <a:spcPct val="20000"/>
                </a:spcBef>
                <a:spcAft>
                  <a:spcPct val="0"/>
                </a:spcAft>
                <a:buClrTx/>
                <a:buSzPct val="100000"/>
                <a:buFont typeface="Arial" panose="020B0604020202020204" pitchFamily="34" charset="0"/>
                <a:buNone/>
                <a:defRPr/>
              </a:pPr>
              <a:r>
                <a:rPr kumimoji="0" lang="zh-CN" altLang="en-US" sz="1370" b="0" i="0" u="none" strike="noStrike" kern="1200" cap="none" spc="0" normalizeH="0" baseline="0" noProof="1" smtClean="0">
                  <a:ln>
                    <a:noFill/>
                  </a:ln>
                  <a:solidFill>
                    <a:srgbClr val="C00000"/>
                  </a:solidFill>
                  <a:effectLst/>
                  <a:uLnTx/>
                  <a:uFillTx/>
                  <a:latin typeface="Calibri" panose="020F0502020204030204" pitchFamily="34" charset="0"/>
                  <a:ea typeface="华文细黑" pitchFamily="2" charset="-122"/>
                  <a:cs typeface="+mn-ea"/>
                </a:rPr>
                <a:t>第二代单膜、厚薄膜</a:t>
              </a:r>
              <a:endParaRPr kumimoji="0" lang="en-US" altLang="zh-CN" sz="1370" b="0" i="0" u="none" strike="noStrike" kern="1200" cap="none" spc="0" normalizeH="0" baseline="0" noProof="1" smtClean="0">
                <a:ln>
                  <a:noFill/>
                </a:ln>
                <a:solidFill>
                  <a:srgbClr val="C00000"/>
                </a:solidFill>
                <a:effectLst/>
                <a:uLnTx/>
                <a:uFillTx/>
                <a:latin typeface="Calibri" panose="020F0502020204030204" pitchFamily="34" charset="0"/>
                <a:ea typeface="华文细黑" pitchFamily="2" charset="-122"/>
                <a:cs typeface="+mn-cs"/>
              </a:endParaRPr>
            </a:p>
          </p:txBody>
        </p:sp>
        <p:pic>
          <p:nvPicPr>
            <p:cNvPr id="70" name="Picture 4"/>
            <p:cNvPicPr preferRelativeResize="0">
              <a:picLocks noChangeArrowheads="1"/>
            </p:cNvPicPr>
            <p:nvPr/>
          </p:nvPicPr>
          <p:blipFill>
            <a:blip r:embed="rId3" cstate="email"/>
            <a:srcRect/>
            <a:stretch>
              <a:fillRect/>
            </a:stretch>
          </p:blipFill>
          <p:spPr bwMode="auto">
            <a:xfrm>
              <a:off x="3321751" y="3150568"/>
              <a:ext cx="1512000" cy="1188000"/>
            </a:xfrm>
            <a:prstGeom prst="roundRect">
              <a:avLst>
                <a:gd name="adj" fmla="val 8594"/>
              </a:avLst>
            </a:prstGeom>
            <a:solidFill>
              <a:srgbClr val="FFFFFF">
                <a:shade val="85000"/>
              </a:srgbClr>
            </a:solidFill>
            <a:ln>
              <a:noFill/>
            </a:ln>
            <a:effectLst/>
          </p:spPr>
        </p:pic>
      </p:grpSp>
      <p:grpSp>
        <p:nvGrpSpPr>
          <p:cNvPr id="6" name="组合 70"/>
          <p:cNvGrpSpPr/>
          <p:nvPr/>
        </p:nvGrpSpPr>
        <p:grpSpPr>
          <a:xfrm>
            <a:off x="457200" y="4803775"/>
            <a:ext cx="6970713" cy="976313"/>
            <a:chOff x="2700997" y="4853354"/>
            <a:chExt cx="6527409" cy="1139483"/>
          </a:xfrm>
        </p:grpSpPr>
        <p:sp>
          <p:nvSpPr>
            <p:cNvPr id="72" name="圆角矩形 71"/>
            <p:cNvSpPr/>
            <p:nvPr/>
          </p:nvSpPr>
          <p:spPr bwMode="auto">
            <a:xfrm>
              <a:off x="2700997" y="4853354"/>
              <a:ext cx="6527409" cy="1139483"/>
            </a:xfrm>
            <a:prstGeom prst="roundRect">
              <a:avLst/>
            </a:prstGeom>
            <a:solidFill>
              <a:srgbClr val="FFFFFF"/>
            </a:solidFill>
            <a:ln w="6350">
              <a:solidFill>
                <a:srgbClr val="000000">
                  <a:lumMod val="65000"/>
                  <a:lumOff val="35000"/>
                </a:srgbClr>
              </a:solidFill>
              <a:prstDash val="dash"/>
            </a:ln>
            <a:effectLst>
              <a:outerShdw blurRad="63500" sx="101000" sy="101000" algn="ctr" rotWithShape="0">
                <a:srgbClr val="000000">
                  <a:alpha val="20000"/>
                </a:srgbClr>
              </a:outerShdw>
            </a:effectLst>
          </p:spPr>
          <p:txBody>
            <a:bodyPr anchor="ctr"/>
            <a:lstStyle/>
            <a:p>
              <a:pPr marL="0" marR="0" lvl="0" indent="0" algn="ctr" defTabSz="914400" rtl="0" eaLnBrk="0" fontAlgn="auto" latinLnBrk="0" hangingPunct="0">
                <a:lnSpc>
                  <a:spcPct val="100000"/>
                </a:lnSpc>
                <a:spcBef>
                  <a:spcPct val="20000"/>
                </a:spcBef>
                <a:spcAft>
                  <a:spcPts val="0"/>
                </a:spcAft>
                <a:buClr>
                  <a:srgbClr val="990000"/>
                </a:buClr>
                <a:buSzPct val="60000"/>
                <a:buFont typeface="Wingdings" panose="05000000000000000000" pitchFamily="2" charset="2"/>
                <a:buNone/>
                <a:defRPr/>
              </a:pPr>
              <a:endParaRPr kumimoji="0" lang="zh-CN" altLang="en-US" sz="1540" b="0" i="0" u="none" strike="noStrike" kern="0" cap="none" spc="0" normalizeH="0" baseline="0" noProof="0">
                <a:ln>
                  <a:noFill/>
                </a:ln>
                <a:solidFill>
                  <a:sysClr val="windowText" lastClr="000000"/>
                </a:solidFill>
                <a:effectLst/>
                <a:uLnTx/>
                <a:uFillTx/>
                <a:latin typeface="Arial" panose="020B0604020202020204" pitchFamily="34" charset="0"/>
                <a:ea typeface="黑体" panose="02010609060101010101" pitchFamily="49" charset="-122"/>
                <a:cs typeface="+mn-cs"/>
              </a:endParaRPr>
            </a:p>
          </p:txBody>
        </p:sp>
        <p:sp>
          <p:nvSpPr>
            <p:cNvPr id="73" name="矩形 72"/>
            <p:cNvSpPr/>
            <p:nvPr/>
          </p:nvSpPr>
          <p:spPr>
            <a:xfrm>
              <a:off x="2840732" y="4960817"/>
              <a:ext cx="6247939" cy="924556"/>
            </a:xfrm>
            <a:prstGeom prst="rect">
              <a:avLst/>
            </a:prstGeom>
          </p:spPr>
          <p:txBody>
            <a:bodyPr anchor="ctr"/>
            <a:lstStyle/>
            <a:p>
              <a:pPr marL="345440" marR="0" lvl="0" indent="-345440" algn="l" defTabSz="914400" rtl="0" eaLnBrk="1" fontAlgn="auto" latinLnBrk="0" hangingPunct="1">
                <a:lnSpc>
                  <a:spcPct val="100000"/>
                </a:lnSpc>
                <a:spcBef>
                  <a:spcPts val="0"/>
                </a:spcBef>
                <a:spcAft>
                  <a:spcPts val="0"/>
                </a:spcAft>
                <a:buClrTx/>
                <a:buSzTx/>
                <a:buFontTx/>
                <a:buBlip>
                  <a:blip r:embed="rId4"/>
                </a:buBlip>
                <a:defRPr/>
              </a:pPr>
              <a:r>
                <a:rPr kumimoji="0" lang="en-US" altLang="zh-CN" sz="1540" b="0" i="0" u="none" strike="noStrike" kern="0" cap="none" spc="0" normalizeH="0" baseline="0" noProof="0" dirty="0">
                  <a:ln>
                    <a:noFill/>
                  </a:ln>
                  <a:solidFill>
                    <a:srgbClr val="C00000"/>
                  </a:solidFill>
                  <a:effectLst/>
                  <a:uLnTx/>
                  <a:uFillTx/>
                  <a:latin typeface="Arial" panose="020B0604020202020204" pitchFamily="34" charset="0"/>
                  <a:ea typeface="华文细黑" pitchFamily="2" charset="-122"/>
                  <a:cs typeface="+mn-ea"/>
                </a:rPr>
                <a:t>UPS</a:t>
              </a:r>
              <a:r>
                <a:rPr kumimoji="0" lang="zh-CN" altLang="en-US" sz="1540" b="0" i="0" u="none" strike="noStrike" kern="0" cap="none" spc="0" normalizeH="0" baseline="0" noProof="0" dirty="0">
                  <a:ln>
                    <a:noFill/>
                  </a:ln>
                  <a:solidFill>
                    <a:srgbClr val="C00000"/>
                  </a:solidFill>
                  <a:effectLst/>
                  <a:uLnTx/>
                  <a:uFillTx/>
                  <a:latin typeface="Arial" panose="020B0604020202020204" pitchFamily="34" charset="0"/>
                  <a:ea typeface="华文细黑" pitchFamily="2" charset="-122"/>
                  <a:cs typeface="+mn-ea"/>
                </a:rPr>
                <a:t>行业已经进入一个信息化、软件化、大规模集成电路时代</a:t>
              </a:r>
              <a:endParaRPr kumimoji="0" lang="zh-CN" altLang="en-US" sz="1540" b="0" i="0" u="none" strike="noStrike" kern="0" cap="none" spc="0" normalizeH="0" baseline="0" noProof="0" dirty="0">
                <a:ln>
                  <a:noFill/>
                </a:ln>
                <a:solidFill>
                  <a:srgbClr val="C00000"/>
                </a:solidFill>
                <a:effectLst/>
                <a:uLnTx/>
                <a:uFillTx/>
                <a:latin typeface="Arial" panose="020B0604020202020204" pitchFamily="34" charset="0"/>
                <a:ea typeface="华文细黑" pitchFamily="2" charset="-122"/>
                <a:cs typeface="+mn-cs"/>
              </a:endParaRPr>
            </a:p>
          </p:txBody>
        </p:sp>
      </p:grpSp>
      <p:grpSp>
        <p:nvGrpSpPr>
          <p:cNvPr id="7" name="组合 73"/>
          <p:cNvGrpSpPr/>
          <p:nvPr/>
        </p:nvGrpSpPr>
        <p:grpSpPr>
          <a:xfrm>
            <a:off x="4140200" y="3344863"/>
            <a:ext cx="1400175" cy="1341437"/>
            <a:chOff x="5645293" y="3150568"/>
            <a:chExt cx="1634765" cy="1566409"/>
          </a:xfrm>
        </p:grpSpPr>
        <p:sp>
          <p:nvSpPr>
            <p:cNvPr id="75" name="矩形 74"/>
            <p:cNvSpPr/>
            <p:nvPr/>
          </p:nvSpPr>
          <p:spPr>
            <a:xfrm>
              <a:off x="5645293" y="4318424"/>
              <a:ext cx="1634765" cy="398553"/>
            </a:xfrm>
            <a:prstGeom prst="rect">
              <a:avLst/>
            </a:prstGeom>
          </p:spPr>
          <p:txBody>
            <a:bodyPr wrap="none">
              <a:spAutoFit/>
            </a:bodyPr>
            <a:lstStyle/>
            <a:p>
              <a:pPr marL="215900" marR="0" lvl="1" indent="-215900" algn="l" defTabSz="914400" rtl="0" eaLnBrk="1" fontAlgn="base" latinLnBrk="0" hangingPunct="1">
                <a:lnSpc>
                  <a:spcPct val="120000"/>
                </a:lnSpc>
                <a:spcBef>
                  <a:spcPct val="20000"/>
                </a:spcBef>
                <a:spcAft>
                  <a:spcPct val="0"/>
                </a:spcAft>
                <a:buClrTx/>
                <a:buSzPct val="100000"/>
                <a:buFont typeface="Arial" panose="020B0604020202020204" pitchFamily="34" charset="0"/>
                <a:buNone/>
                <a:defRPr/>
              </a:pPr>
              <a:r>
                <a:rPr kumimoji="0" lang="zh-CN" altLang="en-US" sz="1370" b="0" i="0" u="none" strike="noStrike" kern="1200" cap="none" spc="0" normalizeH="0" baseline="0" noProof="1" smtClean="0">
                  <a:ln>
                    <a:noFill/>
                  </a:ln>
                  <a:solidFill>
                    <a:srgbClr val="C00000"/>
                  </a:solidFill>
                  <a:effectLst/>
                  <a:uLnTx/>
                  <a:uFillTx/>
                  <a:latin typeface="Calibri" panose="020F0502020204030204" pitchFamily="34" charset="0"/>
                  <a:ea typeface="华文细黑" pitchFamily="2" charset="-122"/>
                  <a:cs typeface="+mn-ea"/>
                </a:rPr>
                <a:t>第三代组件控制</a:t>
              </a:r>
              <a:endParaRPr kumimoji="0" lang="en-US" altLang="zh-CN" sz="1370" b="0" i="0" u="none" strike="noStrike" kern="1200" cap="none" spc="0" normalizeH="0" baseline="0" noProof="1" smtClean="0">
                <a:ln>
                  <a:noFill/>
                </a:ln>
                <a:solidFill>
                  <a:srgbClr val="C00000"/>
                </a:solidFill>
                <a:effectLst/>
                <a:uLnTx/>
                <a:uFillTx/>
                <a:latin typeface="Calibri" panose="020F0502020204030204" pitchFamily="34" charset="0"/>
                <a:ea typeface="华文细黑" pitchFamily="2" charset="-122"/>
                <a:cs typeface="+mn-cs"/>
              </a:endParaRPr>
            </a:p>
          </p:txBody>
        </p:sp>
        <p:pic>
          <p:nvPicPr>
            <p:cNvPr id="76" name="Picture 3"/>
            <p:cNvPicPr preferRelativeResize="0">
              <a:picLocks noChangeArrowheads="1"/>
            </p:cNvPicPr>
            <p:nvPr/>
          </p:nvPicPr>
          <p:blipFill>
            <a:blip r:embed="rId5" cstate="email"/>
            <a:srcRect/>
            <a:stretch>
              <a:fillRect/>
            </a:stretch>
          </p:blipFill>
          <p:spPr bwMode="auto">
            <a:xfrm>
              <a:off x="5699771" y="3150568"/>
              <a:ext cx="1512000" cy="1188000"/>
            </a:xfrm>
            <a:prstGeom prst="roundRect">
              <a:avLst>
                <a:gd name="adj" fmla="val 8594"/>
              </a:avLst>
            </a:prstGeom>
            <a:solidFill>
              <a:srgbClr val="FFFFFF">
                <a:shade val="85000"/>
              </a:srgbClr>
            </a:solidFill>
            <a:ln>
              <a:noFill/>
            </a:ln>
            <a:effectLst/>
          </p:spPr>
        </p:pic>
      </p:grpSp>
      <p:grpSp>
        <p:nvGrpSpPr>
          <p:cNvPr id="8" name="组合 76"/>
          <p:cNvGrpSpPr/>
          <p:nvPr/>
        </p:nvGrpSpPr>
        <p:grpSpPr>
          <a:xfrm>
            <a:off x="5991225" y="3344863"/>
            <a:ext cx="1347788" cy="1341437"/>
            <a:chOff x="7902548" y="3150568"/>
            <a:chExt cx="1572516" cy="1566409"/>
          </a:xfrm>
        </p:grpSpPr>
        <p:sp>
          <p:nvSpPr>
            <p:cNvPr id="78" name="矩形 77"/>
            <p:cNvSpPr/>
            <p:nvPr/>
          </p:nvSpPr>
          <p:spPr>
            <a:xfrm>
              <a:off x="7902548" y="4318424"/>
              <a:ext cx="1572516" cy="398553"/>
            </a:xfrm>
            <a:prstGeom prst="rect">
              <a:avLst/>
            </a:prstGeom>
          </p:spPr>
          <p:txBody>
            <a:bodyPr wrap="none">
              <a:spAutoFit/>
            </a:bodyPr>
            <a:lstStyle/>
            <a:p>
              <a:pPr marL="215900" marR="0" lvl="1" indent="-215900" algn="l" defTabSz="914400" rtl="0" eaLnBrk="1" fontAlgn="base" latinLnBrk="0" hangingPunct="1">
                <a:lnSpc>
                  <a:spcPct val="120000"/>
                </a:lnSpc>
                <a:spcBef>
                  <a:spcPct val="20000"/>
                </a:spcBef>
                <a:spcAft>
                  <a:spcPct val="0"/>
                </a:spcAft>
                <a:buClrTx/>
                <a:buSzPct val="100000"/>
                <a:buFont typeface="Arial" panose="020B0604020202020204" pitchFamily="34" charset="0"/>
                <a:buNone/>
                <a:defRPr/>
              </a:pPr>
              <a:r>
                <a:rPr kumimoji="0" lang="zh-CN" altLang="en-US" sz="1370" b="0" i="0" u="none" strike="noStrike" kern="1200" cap="none" spc="0" normalizeH="0" baseline="0" noProof="1" smtClean="0">
                  <a:ln>
                    <a:noFill/>
                  </a:ln>
                  <a:solidFill>
                    <a:srgbClr val="C00000"/>
                  </a:solidFill>
                  <a:effectLst/>
                  <a:uLnTx/>
                  <a:uFillTx/>
                  <a:latin typeface="Calibri" panose="020F0502020204030204" pitchFamily="34" charset="0"/>
                  <a:ea typeface="华文细黑" pitchFamily="2" charset="-122"/>
                  <a:cs typeface="+mn-ea"/>
                </a:rPr>
                <a:t>第四代</a:t>
              </a:r>
              <a:r>
                <a:rPr kumimoji="0" lang="en-US" altLang="zh-CN" sz="1370" b="0" i="0" u="none" strike="noStrike" kern="1200" cap="none" spc="0" normalizeH="0" baseline="0" noProof="1" smtClean="0">
                  <a:ln>
                    <a:noFill/>
                  </a:ln>
                  <a:solidFill>
                    <a:srgbClr val="C00000"/>
                  </a:solidFill>
                  <a:effectLst/>
                  <a:uLnTx/>
                  <a:uFillTx/>
                  <a:latin typeface="Calibri" panose="020F0502020204030204" pitchFamily="34" charset="0"/>
                  <a:ea typeface="华文细黑" pitchFamily="2" charset="-122"/>
                  <a:cs typeface="+mn-ea"/>
                </a:rPr>
                <a:t>CPU</a:t>
              </a:r>
              <a:r>
                <a:rPr kumimoji="0" lang="zh-CN" altLang="en-US" sz="1370" b="0" i="0" u="none" strike="noStrike" kern="1200" cap="none" spc="0" normalizeH="0" baseline="0" noProof="1" smtClean="0">
                  <a:ln>
                    <a:noFill/>
                  </a:ln>
                  <a:solidFill>
                    <a:srgbClr val="C00000"/>
                  </a:solidFill>
                  <a:effectLst/>
                  <a:uLnTx/>
                  <a:uFillTx/>
                  <a:latin typeface="Calibri" panose="020F0502020204030204" pitchFamily="34" charset="0"/>
                  <a:ea typeface="华文细黑" pitchFamily="2" charset="-122"/>
                  <a:cs typeface="+mn-ea"/>
                </a:rPr>
                <a:t>控制</a:t>
              </a:r>
              <a:endParaRPr kumimoji="0" lang="en-US" altLang="zh-CN" sz="1370" b="0" i="0" u="none" strike="noStrike" kern="1200" cap="none" spc="0" normalizeH="0" baseline="0" noProof="1" smtClean="0">
                <a:ln>
                  <a:noFill/>
                </a:ln>
                <a:solidFill>
                  <a:srgbClr val="C00000"/>
                </a:solidFill>
                <a:effectLst/>
                <a:uLnTx/>
                <a:uFillTx/>
                <a:latin typeface="Calibri" panose="020F0502020204030204" pitchFamily="34" charset="0"/>
                <a:ea typeface="华文细黑" pitchFamily="2" charset="-122"/>
                <a:cs typeface="+mn-cs"/>
              </a:endParaRPr>
            </a:p>
          </p:txBody>
        </p:sp>
        <p:pic>
          <p:nvPicPr>
            <p:cNvPr id="79" name="Picture 4"/>
            <p:cNvPicPr preferRelativeResize="0">
              <a:picLocks noChangeArrowheads="1"/>
            </p:cNvPicPr>
            <p:nvPr/>
          </p:nvPicPr>
          <p:blipFill>
            <a:blip r:embed="rId6" cstate="email"/>
            <a:srcRect/>
            <a:stretch>
              <a:fillRect/>
            </a:stretch>
          </p:blipFill>
          <p:spPr bwMode="auto">
            <a:xfrm>
              <a:off x="7928172" y="3150568"/>
              <a:ext cx="1512000" cy="1188000"/>
            </a:xfrm>
            <a:prstGeom prst="roundRect">
              <a:avLst>
                <a:gd name="adj" fmla="val 8594"/>
              </a:avLst>
            </a:prstGeom>
            <a:solidFill>
              <a:srgbClr val="FFFFFF">
                <a:shade val="85000"/>
              </a:srgbClr>
            </a:solidFill>
            <a:ln>
              <a:noFill/>
            </a:ln>
            <a:effectLst/>
          </p:spPr>
        </p:pic>
      </p:grpSp>
      <p:grpSp>
        <p:nvGrpSpPr>
          <p:cNvPr id="9" name="组合 79"/>
          <p:cNvGrpSpPr/>
          <p:nvPr/>
        </p:nvGrpSpPr>
        <p:grpSpPr>
          <a:xfrm>
            <a:off x="7842250" y="3363913"/>
            <a:ext cx="1330325" cy="1327150"/>
            <a:chOff x="10277054" y="3150568"/>
            <a:chExt cx="1581178" cy="1572443"/>
          </a:xfrm>
        </p:grpSpPr>
        <p:sp>
          <p:nvSpPr>
            <p:cNvPr id="81" name="矩形 80"/>
            <p:cNvSpPr/>
            <p:nvPr/>
          </p:nvSpPr>
          <p:spPr>
            <a:xfrm>
              <a:off x="10277054" y="4318614"/>
              <a:ext cx="1581178" cy="404397"/>
            </a:xfrm>
            <a:prstGeom prst="rect">
              <a:avLst/>
            </a:prstGeom>
          </p:spPr>
          <p:txBody>
            <a:bodyPr wrap="none">
              <a:spAutoFit/>
            </a:bodyPr>
            <a:lstStyle/>
            <a:p>
              <a:pPr marL="215900" marR="0" lvl="1" indent="-215900" algn="l" defTabSz="914400" rtl="0" eaLnBrk="1" fontAlgn="base" latinLnBrk="0" hangingPunct="1">
                <a:lnSpc>
                  <a:spcPct val="120000"/>
                </a:lnSpc>
                <a:spcBef>
                  <a:spcPct val="20000"/>
                </a:spcBef>
                <a:spcAft>
                  <a:spcPct val="0"/>
                </a:spcAft>
                <a:buClrTx/>
                <a:buSzPct val="100000"/>
                <a:buFont typeface="Arial" panose="020B0604020202020204" pitchFamily="34" charset="0"/>
                <a:buNone/>
                <a:defRPr/>
              </a:pPr>
              <a:r>
                <a:rPr kumimoji="0" lang="zh-CN" altLang="en-US" sz="1370" b="0" i="0" u="none" strike="noStrike" kern="1200" cap="none" spc="0" normalizeH="0" baseline="0" noProof="1" smtClean="0">
                  <a:ln>
                    <a:noFill/>
                  </a:ln>
                  <a:solidFill>
                    <a:srgbClr val="C00000"/>
                  </a:solidFill>
                  <a:effectLst/>
                  <a:uLnTx/>
                  <a:uFillTx/>
                  <a:latin typeface="Calibri" panose="020F0502020204030204" pitchFamily="34" charset="0"/>
                  <a:ea typeface="华文细黑" pitchFamily="2" charset="-122"/>
                  <a:cs typeface="+mn-ea"/>
                </a:rPr>
                <a:t>第五代</a:t>
              </a:r>
              <a:r>
                <a:rPr kumimoji="0" lang="en-US" altLang="zh-CN" sz="1370" b="0" i="0" u="none" strike="noStrike" kern="1200" cap="none" spc="0" normalizeH="0" baseline="0" noProof="1" smtClean="0">
                  <a:ln>
                    <a:noFill/>
                  </a:ln>
                  <a:solidFill>
                    <a:srgbClr val="C00000"/>
                  </a:solidFill>
                  <a:effectLst/>
                  <a:uLnTx/>
                  <a:uFillTx/>
                  <a:latin typeface="Calibri" panose="020F0502020204030204" pitchFamily="34" charset="0"/>
                  <a:ea typeface="华文细黑" pitchFamily="2" charset="-122"/>
                  <a:cs typeface="+mn-ea"/>
                </a:rPr>
                <a:t>DSP</a:t>
              </a:r>
              <a:r>
                <a:rPr kumimoji="0" lang="zh-CN" altLang="en-US" sz="1370" b="0" i="0" u="none" strike="noStrike" kern="1200" cap="none" spc="0" normalizeH="0" baseline="0" noProof="1" smtClean="0">
                  <a:ln>
                    <a:noFill/>
                  </a:ln>
                  <a:solidFill>
                    <a:srgbClr val="C00000"/>
                  </a:solidFill>
                  <a:effectLst/>
                  <a:uLnTx/>
                  <a:uFillTx/>
                  <a:latin typeface="Calibri" panose="020F0502020204030204" pitchFamily="34" charset="0"/>
                  <a:ea typeface="华文细黑" pitchFamily="2" charset="-122"/>
                  <a:cs typeface="+mn-ea"/>
                </a:rPr>
                <a:t>控制</a:t>
              </a:r>
              <a:endParaRPr kumimoji="0" lang="en-US" altLang="zh-CN" sz="1370" b="0" i="0" u="none" strike="noStrike" kern="1200" cap="none" spc="0" normalizeH="0" baseline="0" noProof="1" smtClean="0">
                <a:ln>
                  <a:noFill/>
                </a:ln>
                <a:solidFill>
                  <a:srgbClr val="C00000"/>
                </a:solidFill>
                <a:effectLst/>
                <a:uLnTx/>
                <a:uFillTx/>
                <a:latin typeface="Calibri" panose="020F0502020204030204" pitchFamily="34" charset="0"/>
                <a:ea typeface="华文细黑" pitchFamily="2" charset="-122"/>
                <a:cs typeface="+mn-cs"/>
              </a:endParaRPr>
            </a:p>
          </p:txBody>
        </p:sp>
        <p:pic>
          <p:nvPicPr>
            <p:cNvPr id="82" name="Picture 5"/>
            <p:cNvPicPr preferRelativeResize="0">
              <a:picLocks noChangeArrowheads="1"/>
            </p:cNvPicPr>
            <p:nvPr/>
          </p:nvPicPr>
          <p:blipFill>
            <a:blip r:embed="rId7" cstate="email"/>
            <a:srcRect/>
            <a:stretch>
              <a:fillRect/>
            </a:stretch>
          </p:blipFill>
          <p:spPr bwMode="auto">
            <a:xfrm>
              <a:off x="10277054" y="3150568"/>
              <a:ext cx="1512000" cy="1188000"/>
            </a:xfrm>
            <a:prstGeom prst="roundRect">
              <a:avLst>
                <a:gd name="adj" fmla="val 8594"/>
              </a:avLst>
            </a:prstGeom>
            <a:solidFill>
              <a:srgbClr val="FFFFFF">
                <a:shade val="85000"/>
              </a:srgbClr>
            </a:solidFill>
            <a:ln>
              <a:noFill/>
            </a:ln>
            <a:effectLst/>
          </p:spPr>
        </p:pic>
      </p:grpSp>
      <p:sp>
        <p:nvSpPr>
          <p:cNvPr id="83" name="TextBox 82"/>
          <p:cNvSpPr txBox="1"/>
          <p:nvPr/>
        </p:nvSpPr>
        <p:spPr bwMode="auto">
          <a:xfrm>
            <a:off x="6350" y="1630363"/>
            <a:ext cx="274638" cy="1028700"/>
          </a:xfrm>
          <a:prstGeom prst="rect">
            <a:avLst/>
          </a:prstGeom>
          <a:noFill/>
          <a:ln w="9525">
            <a:noFill/>
            <a:miter lim="800000"/>
          </a:ln>
        </p:spPr>
        <p:txBody>
          <a:bodyPr>
            <a:spAutoFit/>
          </a:bodyPr>
          <a:lstStyle/>
          <a:p>
            <a:pPr marR="0" defTabSz="914400">
              <a:buClr>
                <a:schemeClr val="tx1">
                  <a:lumMod val="50000"/>
                  <a:lumOff val="50000"/>
                </a:schemeClr>
              </a:buClr>
              <a:buSzPct val="60000"/>
              <a:defRPr/>
            </a:pPr>
            <a:r>
              <a:rPr kumimoji="0" lang="zh-CN" altLang="en-US" sz="1540" kern="1200" cap="none" spc="0" normalizeH="0" baseline="0" noProof="1" smtClean="0">
                <a:latin typeface="+mn-lt"/>
                <a:ea typeface="华文细黑" pitchFamily="2" charset="-122"/>
                <a:cs typeface="华文细黑" pitchFamily="2" charset="-122"/>
              </a:rPr>
              <a:t>发展历程</a:t>
            </a:r>
            <a:endParaRPr kumimoji="0" lang="zh-CN" altLang="en-US" sz="1540" kern="1200" cap="none" spc="0" normalizeH="0" baseline="0" noProof="1">
              <a:latin typeface="+mn-lt"/>
              <a:ea typeface="华文细黑" pitchFamily="2" charset="-122"/>
              <a:cs typeface="华文细黑" pitchFamily="2" charset="-122"/>
            </a:endParaRPr>
          </a:p>
        </p:txBody>
      </p:sp>
      <p:sp>
        <p:nvSpPr>
          <p:cNvPr id="84" name="TextBox 83"/>
          <p:cNvSpPr txBox="1"/>
          <p:nvPr/>
        </p:nvSpPr>
        <p:spPr bwMode="auto">
          <a:xfrm>
            <a:off x="6350" y="3305175"/>
            <a:ext cx="274638" cy="1028700"/>
          </a:xfrm>
          <a:prstGeom prst="rect">
            <a:avLst/>
          </a:prstGeom>
          <a:noFill/>
          <a:ln w="9525">
            <a:noFill/>
            <a:miter lim="800000"/>
          </a:ln>
        </p:spPr>
        <p:txBody>
          <a:bodyPr>
            <a:spAutoFit/>
          </a:bodyPr>
          <a:lstStyle/>
          <a:p>
            <a:pPr marR="0" defTabSz="914400">
              <a:buClr>
                <a:schemeClr val="tx1">
                  <a:lumMod val="50000"/>
                  <a:lumOff val="50000"/>
                </a:schemeClr>
              </a:buClr>
              <a:buSzPct val="60000"/>
              <a:defRPr/>
            </a:pPr>
            <a:r>
              <a:rPr kumimoji="0" lang="zh-CN" altLang="en-US" sz="1540" kern="1200" cap="none" spc="0" normalizeH="0" baseline="0" noProof="1" smtClean="0">
                <a:latin typeface="+mn-lt"/>
                <a:ea typeface="华文细黑" pitchFamily="2" charset="-122"/>
                <a:cs typeface="华文细黑" pitchFamily="2" charset="-122"/>
              </a:rPr>
              <a:t>控制技术</a:t>
            </a:r>
            <a:endParaRPr kumimoji="0" lang="zh-CN" altLang="en-US" sz="1540" kern="1200" cap="none" spc="0" normalizeH="0" baseline="0" noProof="1">
              <a:latin typeface="+mn-lt"/>
              <a:ea typeface="华文细黑" pitchFamily="2" charset="-122"/>
              <a:cs typeface="华文细黑" pitchFamily="2" charset="-122"/>
            </a:endParaRPr>
          </a:p>
        </p:txBody>
      </p:sp>
      <p:grpSp>
        <p:nvGrpSpPr>
          <p:cNvPr id="10" name="组合 84"/>
          <p:cNvGrpSpPr/>
          <p:nvPr/>
        </p:nvGrpSpPr>
        <p:grpSpPr>
          <a:xfrm>
            <a:off x="2103438" y="1411288"/>
            <a:ext cx="1574800" cy="1797050"/>
            <a:chOff x="3033034" y="894470"/>
            <a:chExt cx="1837813" cy="2097476"/>
          </a:xfrm>
        </p:grpSpPr>
        <p:sp>
          <p:nvSpPr>
            <p:cNvPr id="86" name="矩形 85"/>
            <p:cNvSpPr/>
            <p:nvPr/>
          </p:nvSpPr>
          <p:spPr>
            <a:xfrm>
              <a:off x="3033034" y="2593573"/>
              <a:ext cx="1837813" cy="398373"/>
            </a:xfrm>
            <a:prstGeom prst="rect">
              <a:avLst/>
            </a:prstGeom>
          </p:spPr>
          <p:txBody>
            <a:bodyPr wrap="none">
              <a:spAutoFit/>
            </a:bodyPr>
            <a:lstStyle/>
            <a:p>
              <a:pPr marL="215900" marR="0" lvl="1" indent="-215900" algn="l" defTabSz="914400" rtl="0" eaLnBrk="1" fontAlgn="base" latinLnBrk="0" hangingPunct="1">
                <a:lnSpc>
                  <a:spcPct val="120000"/>
                </a:lnSpc>
                <a:spcBef>
                  <a:spcPct val="20000"/>
                </a:spcBef>
                <a:spcAft>
                  <a:spcPct val="0"/>
                </a:spcAft>
                <a:buClrTx/>
                <a:buSzPct val="100000"/>
                <a:buFont typeface="Arial" panose="020B0604020202020204" pitchFamily="34" charset="0"/>
                <a:buNone/>
                <a:defRPr/>
              </a:pPr>
              <a:r>
                <a:rPr kumimoji="0" lang="zh-CN" altLang="en-US" sz="1370" b="0" i="0" u="none" strike="noStrike" kern="1200" cap="none" spc="0" normalizeH="0" baseline="0" noProof="1" smtClean="0">
                  <a:ln>
                    <a:noFill/>
                  </a:ln>
                  <a:solidFill>
                    <a:srgbClr val="C00000"/>
                  </a:solidFill>
                  <a:effectLst/>
                  <a:uLnTx/>
                  <a:uFillTx/>
                  <a:latin typeface="Calibri" panose="020F0502020204030204" pitchFamily="34" charset="0"/>
                  <a:ea typeface="华文细黑" pitchFamily="2" charset="-122"/>
                  <a:cs typeface="+mn-ea"/>
                </a:rPr>
                <a:t>第二代可控硅技术</a:t>
              </a:r>
              <a:endParaRPr kumimoji="0" lang="en-US" altLang="zh-CN" sz="1370" b="0" i="0" u="none" strike="noStrike" kern="1200" cap="none" spc="0" normalizeH="0" baseline="0" noProof="1" smtClean="0">
                <a:ln>
                  <a:noFill/>
                </a:ln>
                <a:solidFill>
                  <a:srgbClr val="C00000"/>
                </a:solidFill>
                <a:effectLst/>
                <a:uLnTx/>
                <a:uFillTx/>
                <a:latin typeface="Calibri" panose="020F0502020204030204" pitchFamily="34" charset="0"/>
                <a:ea typeface="华文细黑" pitchFamily="2" charset="-122"/>
                <a:cs typeface="+mn-cs"/>
              </a:endParaRPr>
            </a:p>
          </p:txBody>
        </p:sp>
        <p:pic>
          <p:nvPicPr>
            <p:cNvPr id="87" name="Picture 5"/>
            <p:cNvPicPr preferRelativeResize="0">
              <a:picLocks noChangeArrowheads="1"/>
            </p:cNvPicPr>
            <p:nvPr/>
          </p:nvPicPr>
          <p:blipFill>
            <a:blip r:embed="rId8" cstate="email"/>
            <a:srcRect/>
            <a:stretch>
              <a:fillRect/>
            </a:stretch>
          </p:blipFill>
          <p:spPr bwMode="auto">
            <a:xfrm>
              <a:off x="3190104" y="894470"/>
              <a:ext cx="1512000" cy="1728000"/>
            </a:xfrm>
            <a:prstGeom prst="roundRect">
              <a:avLst>
                <a:gd name="adj" fmla="val 8594"/>
              </a:avLst>
            </a:prstGeom>
            <a:solidFill>
              <a:srgbClr val="FFFFFF">
                <a:shade val="85000"/>
              </a:srgbClr>
            </a:solidFill>
            <a:ln>
              <a:noFill/>
            </a:ln>
            <a:effectLst/>
          </p:spPr>
        </p:pic>
      </p:grpSp>
      <p:grpSp>
        <p:nvGrpSpPr>
          <p:cNvPr id="11" name="组合 87"/>
          <p:cNvGrpSpPr/>
          <p:nvPr/>
        </p:nvGrpSpPr>
        <p:grpSpPr>
          <a:xfrm>
            <a:off x="3997325" y="1411288"/>
            <a:ext cx="1612900" cy="1797050"/>
            <a:chOff x="5561653" y="894470"/>
            <a:chExt cx="1883759" cy="2097476"/>
          </a:xfrm>
        </p:grpSpPr>
        <p:sp>
          <p:nvSpPr>
            <p:cNvPr id="89" name="矩形 88"/>
            <p:cNvSpPr/>
            <p:nvPr/>
          </p:nvSpPr>
          <p:spPr>
            <a:xfrm>
              <a:off x="5561653" y="2593573"/>
              <a:ext cx="1883759" cy="398373"/>
            </a:xfrm>
            <a:prstGeom prst="rect">
              <a:avLst/>
            </a:prstGeom>
          </p:spPr>
          <p:txBody>
            <a:bodyPr wrap="none">
              <a:spAutoFit/>
            </a:bodyPr>
            <a:lstStyle/>
            <a:p>
              <a:pPr marL="215900" marR="0" lvl="1" indent="-215900" algn="l" defTabSz="914400" rtl="0" eaLnBrk="1" fontAlgn="base" latinLnBrk="0" hangingPunct="1">
                <a:lnSpc>
                  <a:spcPct val="120000"/>
                </a:lnSpc>
                <a:spcBef>
                  <a:spcPct val="20000"/>
                </a:spcBef>
                <a:spcAft>
                  <a:spcPct val="0"/>
                </a:spcAft>
                <a:buClrTx/>
                <a:buSzPct val="100000"/>
                <a:buFont typeface="Arial" panose="020B0604020202020204" pitchFamily="34" charset="0"/>
                <a:buNone/>
                <a:defRPr/>
              </a:pPr>
              <a:r>
                <a:rPr kumimoji="0" lang="zh-CN" altLang="en-US" sz="1370" b="0" i="0" u="none" strike="noStrike" kern="1200" cap="none" spc="0" normalizeH="0" baseline="0" noProof="1" smtClean="0">
                  <a:ln>
                    <a:noFill/>
                  </a:ln>
                  <a:solidFill>
                    <a:srgbClr val="C00000"/>
                  </a:solidFill>
                  <a:effectLst/>
                  <a:uLnTx/>
                  <a:uFillTx/>
                  <a:latin typeface="Calibri" panose="020F0502020204030204" pitchFamily="34" charset="0"/>
                  <a:ea typeface="华文细黑" pitchFamily="2" charset="-122"/>
                  <a:cs typeface="+mn-ea"/>
                </a:rPr>
                <a:t>第三代三极 管技术</a:t>
              </a:r>
              <a:endParaRPr kumimoji="0" lang="en-US" altLang="zh-CN" sz="1370" b="0" i="0" u="none" strike="noStrike" kern="1200" cap="none" spc="0" normalizeH="0" baseline="0" noProof="1" smtClean="0">
                <a:ln>
                  <a:noFill/>
                </a:ln>
                <a:solidFill>
                  <a:srgbClr val="C00000"/>
                </a:solidFill>
                <a:effectLst/>
                <a:uLnTx/>
                <a:uFillTx/>
                <a:latin typeface="Calibri" panose="020F0502020204030204" pitchFamily="34" charset="0"/>
                <a:ea typeface="华文细黑" pitchFamily="2" charset="-122"/>
                <a:cs typeface="+mn-cs"/>
              </a:endParaRPr>
            </a:p>
          </p:txBody>
        </p:sp>
        <p:pic>
          <p:nvPicPr>
            <p:cNvPr id="90" name="Picture 6"/>
            <p:cNvPicPr preferRelativeResize="0">
              <a:picLocks noChangeArrowheads="1"/>
            </p:cNvPicPr>
            <p:nvPr/>
          </p:nvPicPr>
          <p:blipFill>
            <a:blip r:embed="rId9" cstate="email"/>
            <a:srcRect/>
            <a:stretch>
              <a:fillRect/>
            </a:stretch>
          </p:blipFill>
          <p:spPr bwMode="auto">
            <a:xfrm>
              <a:off x="5741966" y="894470"/>
              <a:ext cx="1512000" cy="1728000"/>
            </a:xfrm>
            <a:prstGeom prst="roundRect">
              <a:avLst>
                <a:gd name="adj" fmla="val 8594"/>
              </a:avLst>
            </a:prstGeom>
            <a:solidFill>
              <a:srgbClr val="FFFFFF">
                <a:shade val="85000"/>
              </a:srgbClr>
            </a:solidFill>
            <a:ln>
              <a:noFill/>
            </a:ln>
            <a:effectLst/>
          </p:spPr>
        </p:pic>
      </p:grpSp>
      <p:grpSp>
        <p:nvGrpSpPr>
          <p:cNvPr id="12" name="组合 90"/>
          <p:cNvGrpSpPr/>
          <p:nvPr/>
        </p:nvGrpSpPr>
        <p:grpSpPr>
          <a:xfrm>
            <a:off x="5743575" y="1411288"/>
            <a:ext cx="1749425" cy="1797050"/>
            <a:chOff x="7764216" y="894470"/>
            <a:chExt cx="2040862" cy="2097476"/>
          </a:xfrm>
        </p:grpSpPr>
        <p:sp>
          <p:nvSpPr>
            <p:cNvPr id="92" name="矩形 91"/>
            <p:cNvSpPr/>
            <p:nvPr/>
          </p:nvSpPr>
          <p:spPr>
            <a:xfrm>
              <a:off x="7764216" y="2593573"/>
              <a:ext cx="2040862" cy="398373"/>
            </a:xfrm>
            <a:prstGeom prst="rect">
              <a:avLst/>
            </a:prstGeom>
          </p:spPr>
          <p:txBody>
            <a:bodyPr wrap="none">
              <a:spAutoFit/>
            </a:bodyPr>
            <a:lstStyle/>
            <a:p>
              <a:pPr marL="215900" marR="0" lvl="1" indent="-215900" algn="l" defTabSz="914400" rtl="0" eaLnBrk="1" fontAlgn="base" latinLnBrk="0" hangingPunct="1">
                <a:lnSpc>
                  <a:spcPct val="120000"/>
                </a:lnSpc>
                <a:spcBef>
                  <a:spcPct val="20000"/>
                </a:spcBef>
                <a:spcAft>
                  <a:spcPct val="0"/>
                </a:spcAft>
                <a:buClrTx/>
                <a:buSzPct val="100000"/>
                <a:buFont typeface="Arial" panose="020B0604020202020204" pitchFamily="34" charset="0"/>
                <a:buNone/>
                <a:defRPr/>
              </a:pPr>
              <a:r>
                <a:rPr kumimoji="0" lang="zh-CN" altLang="en-US" sz="1370" b="0" i="0" u="none" strike="noStrike" kern="1200" cap="none" spc="0" normalizeH="0" baseline="0" noProof="1" smtClean="0">
                  <a:ln>
                    <a:noFill/>
                  </a:ln>
                  <a:solidFill>
                    <a:srgbClr val="C00000"/>
                  </a:solidFill>
                  <a:effectLst/>
                  <a:uLnTx/>
                  <a:uFillTx/>
                  <a:latin typeface="Calibri" panose="020F0502020204030204" pitchFamily="34" charset="0"/>
                  <a:ea typeface="华文细黑" pitchFamily="2" charset="-122"/>
                  <a:cs typeface="+mn-ea"/>
                </a:rPr>
                <a:t>第四代场效率管技术</a:t>
              </a:r>
              <a:endParaRPr kumimoji="0" lang="en-US" altLang="zh-CN" sz="1370" b="0" i="0" u="none" strike="noStrike" kern="1200" cap="none" spc="0" normalizeH="0" baseline="0" noProof="1" smtClean="0">
                <a:ln>
                  <a:noFill/>
                </a:ln>
                <a:solidFill>
                  <a:srgbClr val="C00000"/>
                </a:solidFill>
                <a:effectLst/>
                <a:uLnTx/>
                <a:uFillTx/>
                <a:latin typeface="Calibri" panose="020F0502020204030204" pitchFamily="34" charset="0"/>
                <a:ea typeface="华文细黑" pitchFamily="2" charset="-122"/>
                <a:cs typeface="+mn-cs"/>
              </a:endParaRPr>
            </a:p>
          </p:txBody>
        </p:sp>
        <p:pic>
          <p:nvPicPr>
            <p:cNvPr id="7203" name="Picture 7"/>
            <p:cNvPicPr preferRelativeResize="0"/>
            <p:nvPr/>
          </p:nvPicPr>
          <p:blipFill>
            <a:blip r:embed="rId10"/>
            <a:stretch>
              <a:fillRect/>
            </a:stretch>
          </p:blipFill>
          <p:spPr>
            <a:xfrm>
              <a:off x="8131878" y="894470"/>
              <a:ext cx="1296000" cy="1728000"/>
            </a:xfrm>
            <a:prstGeom prst="rect">
              <a:avLst/>
            </a:prstGeom>
            <a:noFill/>
            <a:ln w="9525">
              <a:noFill/>
            </a:ln>
          </p:spPr>
        </p:pic>
      </p:grpSp>
      <p:sp>
        <p:nvSpPr>
          <p:cNvPr id="94" name="AutoShape 6"/>
          <p:cNvSpPr>
            <a:spLocks noChangeArrowheads="1"/>
          </p:cNvSpPr>
          <p:nvPr/>
        </p:nvSpPr>
        <p:spPr bwMode="gray">
          <a:xfrm rot="5400000">
            <a:off x="1796256" y="1912144"/>
            <a:ext cx="338138" cy="463550"/>
          </a:xfrm>
          <a:prstGeom prst="upArrow">
            <a:avLst>
              <a:gd name="adj1" fmla="val 58026"/>
              <a:gd name="adj2" fmla="val 54157"/>
            </a:avLst>
          </a:prstGeom>
          <a:gradFill rotWithShape="1">
            <a:gsLst>
              <a:gs pos="0">
                <a:srgbClr val="5A9600"/>
              </a:gs>
              <a:gs pos="98000">
                <a:srgbClr val="990000">
                  <a:gamma/>
                  <a:tint val="0"/>
                  <a:invGamma/>
                </a:srgbClr>
              </a:gs>
            </a:gsLst>
            <a:lin ang="5400000" scaled="1"/>
          </a:gradFill>
          <a:ln w="9525">
            <a:noFill/>
            <a:miter lim="800000"/>
          </a:ln>
          <a:effectLst/>
        </p:spPr>
        <p:txBody>
          <a:bodyPr wrap="none" anchor="ct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370" b="0" i="0" u="none" strike="noStrike" kern="0" cap="none" spc="0" normalizeH="0" baseline="0" noProof="0">
              <a:ln>
                <a:noFill/>
              </a:ln>
              <a:solidFill>
                <a:srgbClr val="002060"/>
              </a:solidFill>
              <a:effectLst/>
              <a:uLnTx/>
              <a:uFillTx/>
              <a:latin typeface="Calibri" panose="020F0502020204030204" pitchFamily="34" charset="0"/>
              <a:ea typeface="黑体" panose="02010609060101010101" pitchFamily="49" charset="-122"/>
              <a:cs typeface="Arial" panose="020B0604020202020204" pitchFamily="34" charset="0"/>
            </a:endParaRPr>
          </a:p>
        </p:txBody>
      </p:sp>
      <p:sp>
        <p:nvSpPr>
          <p:cNvPr id="95" name="AutoShape 6"/>
          <p:cNvSpPr>
            <a:spLocks noChangeArrowheads="1"/>
          </p:cNvSpPr>
          <p:nvPr/>
        </p:nvSpPr>
        <p:spPr bwMode="gray">
          <a:xfrm rot="5400000">
            <a:off x="3708400" y="1912938"/>
            <a:ext cx="338138" cy="461963"/>
          </a:xfrm>
          <a:prstGeom prst="upArrow">
            <a:avLst>
              <a:gd name="adj1" fmla="val 58026"/>
              <a:gd name="adj2" fmla="val 54157"/>
            </a:avLst>
          </a:prstGeom>
          <a:gradFill rotWithShape="1">
            <a:gsLst>
              <a:gs pos="0">
                <a:srgbClr val="5A9600"/>
              </a:gs>
              <a:gs pos="98000">
                <a:srgbClr val="990000">
                  <a:gamma/>
                  <a:tint val="0"/>
                  <a:invGamma/>
                </a:srgbClr>
              </a:gs>
            </a:gsLst>
            <a:lin ang="5400000" scaled="1"/>
          </a:gradFill>
          <a:ln w="9525">
            <a:noFill/>
            <a:miter lim="800000"/>
          </a:ln>
          <a:effectLst/>
        </p:spPr>
        <p:txBody>
          <a:bodyPr wrap="none" anchor="ct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370" b="0" i="0" u="none" strike="noStrike" kern="0" cap="none" spc="0" normalizeH="0" baseline="0" noProof="0">
              <a:ln>
                <a:noFill/>
              </a:ln>
              <a:solidFill>
                <a:srgbClr val="002060"/>
              </a:solidFill>
              <a:effectLst/>
              <a:uLnTx/>
              <a:uFillTx/>
              <a:latin typeface="Calibri" panose="020F0502020204030204" pitchFamily="34" charset="0"/>
              <a:ea typeface="黑体" panose="02010609060101010101" pitchFamily="49" charset="-122"/>
              <a:cs typeface="Arial" panose="020B0604020202020204" pitchFamily="34" charset="0"/>
            </a:endParaRPr>
          </a:p>
        </p:txBody>
      </p:sp>
      <p:sp>
        <p:nvSpPr>
          <p:cNvPr id="96" name="AutoShape 6"/>
          <p:cNvSpPr>
            <a:spLocks noChangeArrowheads="1"/>
          </p:cNvSpPr>
          <p:nvPr/>
        </p:nvSpPr>
        <p:spPr bwMode="gray">
          <a:xfrm rot="5400000">
            <a:off x="5621338" y="1912938"/>
            <a:ext cx="338138" cy="461963"/>
          </a:xfrm>
          <a:prstGeom prst="upArrow">
            <a:avLst>
              <a:gd name="adj1" fmla="val 58026"/>
              <a:gd name="adj2" fmla="val 54157"/>
            </a:avLst>
          </a:prstGeom>
          <a:gradFill rotWithShape="1">
            <a:gsLst>
              <a:gs pos="0">
                <a:srgbClr val="5A9600"/>
              </a:gs>
              <a:gs pos="98000">
                <a:srgbClr val="990000">
                  <a:gamma/>
                  <a:tint val="0"/>
                  <a:invGamma/>
                </a:srgbClr>
              </a:gs>
            </a:gsLst>
            <a:lin ang="5400000" scaled="1"/>
          </a:gradFill>
          <a:ln w="9525">
            <a:noFill/>
            <a:miter lim="800000"/>
          </a:ln>
          <a:effectLst/>
        </p:spPr>
        <p:txBody>
          <a:bodyPr wrap="none" anchor="ct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370" b="0" i="0" u="none" strike="noStrike" kern="0" cap="none" spc="0" normalizeH="0" baseline="0" noProof="0">
              <a:ln>
                <a:noFill/>
              </a:ln>
              <a:solidFill>
                <a:srgbClr val="002060"/>
              </a:solidFill>
              <a:effectLst/>
              <a:uLnTx/>
              <a:uFillTx/>
              <a:latin typeface="Calibri" panose="020F0502020204030204" pitchFamily="34" charset="0"/>
              <a:ea typeface="黑体" panose="02010609060101010101" pitchFamily="49" charset="-122"/>
              <a:cs typeface="Arial" panose="020B0604020202020204" pitchFamily="34" charset="0"/>
            </a:endParaRPr>
          </a:p>
        </p:txBody>
      </p:sp>
      <p:sp>
        <p:nvSpPr>
          <p:cNvPr id="97" name="AutoShape 6"/>
          <p:cNvSpPr>
            <a:spLocks noChangeArrowheads="1"/>
          </p:cNvSpPr>
          <p:nvPr/>
        </p:nvSpPr>
        <p:spPr bwMode="gray">
          <a:xfrm rot="5400000">
            <a:off x="7349331" y="1912144"/>
            <a:ext cx="338138" cy="463550"/>
          </a:xfrm>
          <a:prstGeom prst="upArrow">
            <a:avLst>
              <a:gd name="adj1" fmla="val 58026"/>
              <a:gd name="adj2" fmla="val 54157"/>
            </a:avLst>
          </a:prstGeom>
          <a:gradFill rotWithShape="1">
            <a:gsLst>
              <a:gs pos="0">
                <a:srgbClr val="990000"/>
              </a:gs>
              <a:gs pos="98000">
                <a:srgbClr val="990000">
                  <a:gamma/>
                  <a:tint val="0"/>
                  <a:invGamma/>
                </a:srgbClr>
              </a:gs>
            </a:gsLst>
            <a:lin ang="5400000" scaled="1"/>
          </a:gradFill>
          <a:ln w="9525">
            <a:noFill/>
            <a:miter lim="800000"/>
          </a:ln>
          <a:effectLst/>
        </p:spPr>
        <p:txBody>
          <a:bodyPr wrap="none" anchor="ct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370" b="0" i="0" u="none" strike="noStrike" kern="0" cap="none" spc="0" normalizeH="0" baseline="0" noProof="0">
              <a:ln>
                <a:noFill/>
              </a:ln>
              <a:solidFill>
                <a:srgbClr val="002060"/>
              </a:solidFill>
              <a:effectLst/>
              <a:uLnTx/>
              <a:uFillTx/>
              <a:latin typeface="Calibri" panose="020F0502020204030204" pitchFamily="34" charset="0"/>
              <a:ea typeface="黑体" panose="02010609060101010101" pitchFamily="49" charset="-122"/>
              <a:cs typeface="Arial" panose="020B0604020202020204" pitchFamily="34" charset="0"/>
            </a:endParaRPr>
          </a:p>
        </p:txBody>
      </p:sp>
      <p:sp>
        <p:nvSpPr>
          <p:cNvPr id="98" name="AutoShape 6"/>
          <p:cNvSpPr>
            <a:spLocks noChangeArrowheads="1"/>
          </p:cNvSpPr>
          <p:nvPr/>
        </p:nvSpPr>
        <p:spPr bwMode="gray">
          <a:xfrm rot="5400000">
            <a:off x="1795463" y="3587750"/>
            <a:ext cx="339725" cy="463550"/>
          </a:xfrm>
          <a:prstGeom prst="upArrow">
            <a:avLst>
              <a:gd name="adj1" fmla="val 58026"/>
              <a:gd name="adj2" fmla="val 54157"/>
            </a:avLst>
          </a:prstGeom>
          <a:gradFill rotWithShape="1">
            <a:gsLst>
              <a:gs pos="0">
                <a:srgbClr val="5A9600"/>
              </a:gs>
              <a:gs pos="98000">
                <a:srgbClr val="990000">
                  <a:gamma/>
                  <a:tint val="0"/>
                  <a:invGamma/>
                </a:srgbClr>
              </a:gs>
            </a:gsLst>
            <a:lin ang="5400000" scaled="1"/>
          </a:gradFill>
          <a:ln w="9525">
            <a:noFill/>
            <a:miter lim="800000"/>
          </a:ln>
          <a:effectLst/>
        </p:spPr>
        <p:txBody>
          <a:bodyPr wrap="none" anchor="ct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370" b="0" i="0" u="none" strike="noStrike" kern="0" cap="none" spc="0" normalizeH="0" baseline="0" noProof="0">
              <a:ln>
                <a:noFill/>
              </a:ln>
              <a:solidFill>
                <a:srgbClr val="002060"/>
              </a:solidFill>
              <a:effectLst/>
              <a:uLnTx/>
              <a:uFillTx/>
              <a:latin typeface="Calibri" panose="020F0502020204030204" pitchFamily="34" charset="0"/>
              <a:ea typeface="黑体" panose="02010609060101010101" pitchFamily="49" charset="-122"/>
              <a:cs typeface="Arial" panose="020B0604020202020204" pitchFamily="34" charset="0"/>
            </a:endParaRPr>
          </a:p>
        </p:txBody>
      </p:sp>
      <p:sp>
        <p:nvSpPr>
          <p:cNvPr id="99" name="AutoShape 6"/>
          <p:cNvSpPr>
            <a:spLocks noChangeArrowheads="1"/>
          </p:cNvSpPr>
          <p:nvPr/>
        </p:nvSpPr>
        <p:spPr bwMode="gray">
          <a:xfrm rot="5400000">
            <a:off x="3707606" y="3588544"/>
            <a:ext cx="339725" cy="461963"/>
          </a:xfrm>
          <a:prstGeom prst="upArrow">
            <a:avLst>
              <a:gd name="adj1" fmla="val 58026"/>
              <a:gd name="adj2" fmla="val 54157"/>
            </a:avLst>
          </a:prstGeom>
          <a:gradFill rotWithShape="1">
            <a:gsLst>
              <a:gs pos="0">
                <a:srgbClr val="5A9600"/>
              </a:gs>
              <a:gs pos="98000">
                <a:srgbClr val="990000">
                  <a:gamma/>
                  <a:tint val="0"/>
                  <a:invGamma/>
                </a:srgbClr>
              </a:gs>
            </a:gsLst>
            <a:lin ang="5400000" scaled="1"/>
          </a:gradFill>
          <a:ln w="9525">
            <a:noFill/>
            <a:miter lim="800000"/>
          </a:ln>
          <a:effectLst/>
        </p:spPr>
        <p:txBody>
          <a:bodyPr wrap="none" anchor="ct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370" b="0" i="0" u="none" strike="noStrike" kern="0" cap="none" spc="0" normalizeH="0" baseline="0" noProof="0">
              <a:ln>
                <a:noFill/>
              </a:ln>
              <a:solidFill>
                <a:srgbClr val="002060"/>
              </a:solidFill>
              <a:effectLst/>
              <a:uLnTx/>
              <a:uFillTx/>
              <a:latin typeface="Calibri" panose="020F0502020204030204" pitchFamily="34" charset="0"/>
              <a:ea typeface="黑体" panose="02010609060101010101" pitchFamily="49" charset="-122"/>
              <a:cs typeface="Arial" panose="020B0604020202020204" pitchFamily="34" charset="0"/>
            </a:endParaRPr>
          </a:p>
        </p:txBody>
      </p:sp>
      <p:sp>
        <p:nvSpPr>
          <p:cNvPr id="100" name="AutoShape 6"/>
          <p:cNvSpPr>
            <a:spLocks noChangeArrowheads="1"/>
          </p:cNvSpPr>
          <p:nvPr/>
        </p:nvSpPr>
        <p:spPr bwMode="gray">
          <a:xfrm rot="5400000">
            <a:off x="5558631" y="3588544"/>
            <a:ext cx="339725" cy="461963"/>
          </a:xfrm>
          <a:prstGeom prst="upArrow">
            <a:avLst>
              <a:gd name="adj1" fmla="val 58026"/>
              <a:gd name="adj2" fmla="val 54157"/>
            </a:avLst>
          </a:prstGeom>
          <a:gradFill rotWithShape="1">
            <a:gsLst>
              <a:gs pos="0">
                <a:srgbClr val="5A9600"/>
              </a:gs>
              <a:gs pos="98000">
                <a:srgbClr val="990000">
                  <a:gamma/>
                  <a:tint val="0"/>
                  <a:invGamma/>
                </a:srgbClr>
              </a:gs>
            </a:gsLst>
            <a:lin ang="5400000" scaled="1"/>
          </a:gradFill>
          <a:ln w="9525">
            <a:noFill/>
            <a:miter lim="800000"/>
          </a:ln>
          <a:effectLst/>
        </p:spPr>
        <p:txBody>
          <a:bodyPr wrap="none" anchor="ct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370" b="0" i="0" u="none" strike="noStrike" kern="0" cap="none" spc="0" normalizeH="0" baseline="0" noProof="0">
              <a:ln>
                <a:noFill/>
              </a:ln>
              <a:solidFill>
                <a:srgbClr val="002060"/>
              </a:solidFill>
              <a:effectLst/>
              <a:uLnTx/>
              <a:uFillTx/>
              <a:latin typeface="Calibri" panose="020F0502020204030204" pitchFamily="34" charset="0"/>
              <a:ea typeface="黑体" panose="02010609060101010101" pitchFamily="49" charset="-122"/>
              <a:cs typeface="Arial" panose="020B0604020202020204" pitchFamily="34" charset="0"/>
            </a:endParaRPr>
          </a:p>
        </p:txBody>
      </p:sp>
      <p:sp>
        <p:nvSpPr>
          <p:cNvPr id="101" name="AutoShape 6"/>
          <p:cNvSpPr>
            <a:spLocks noChangeArrowheads="1"/>
          </p:cNvSpPr>
          <p:nvPr/>
        </p:nvSpPr>
        <p:spPr bwMode="gray">
          <a:xfrm rot="5400000">
            <a:off x="7410450" y="3587750"/>
            <a:ext cx="339725" cy="463550"/>
          </a:xfrm>
          <a:prstGeom prst="upArrow">
            <a:avLst>
              <a:gd name="adj1" fmla="val 58026"/>
              <a:gd name="adj2" fmla="val 54157"/>
            </a:avLst>
          </a:prstGeom>
          <a:gradFill rotWithShape="1">
            <a:gsLst>
              <a:gs pos="0">
                <a:srgbClr val="990000"/>
              </a:gs>
              <a:gs pos="98000">
                <a:srgbClr val="990000">
                  <a:gamma/>
                  <a:tint val="0"/>
                  <a:invGamma/>
                </a:srgbClr>
              </a:gs>
            </a:gsLst>
            <a:lin ang="5400000" scaled="1"/>
          </a:gradFill>
          <a:ln w="9525">
            <a:noFill/>
            <a:miter lim="800000"/>
          </a:ln>
          <a:effectLst/>
        </p:spPr>
        <p:txBody>
          <a:bodyPr wrap="none" anchor="ct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370" b="0" i="0" u="none" strike="noStrike" kern="0" cap="none" spc="0" normalizeH="0" baseline="0" noProof="0">
              <a:ln>
                <a:noFill/>
              </a:ln>
              <a:solidFill>
                <a:srgbClr val="002060"/>
              </a:solidFill>
              <a:effectLst/>
              <a:uLnTx/>
              <a:uFillTx/>
              <a:latin typeface="Calibri" panose="020F0502020204030204" pitchFamily="34" charset="0"/>
              <a:ea typeface="黑体" panose="02010609060101010101" pitchFamily="49" charset="-122"/>
              <a:cs typeface="Arial" panose="020B0604020202020204" pitchFamily="34" charset="0"/>
            </a:endParaRPr>
          </a:p>
        </p:txBody>
      </p:sp>
      <p:grpSp>
        <p:nvGrpSpPr>
          <p:cNvPr id="13" name="组合 101"/>
          <p:cNvGrpSpPr/>
          <p:nvPr/>
        </p:nvGrpSpPr>
        <p:grpSpPr>
          <a:xfrm>
            <a:off x="7658100" y="1270000"/>
            <a:ext cx="1420813" cy="1938338"/>
            <a:chOff x="9871200" y="813600"/>
            <a:chExt cx="1658478" cy="2262526"/>
          </a:xfrm>
        </p:grpSpPr>
        <p:sp>
          <p:nvSpPr>
            <p:cNvPr id="103" name="矩形 102"/>
            <p:cNvSpPr/>
            <p:nvPr/>
          </p:nvSpPr>
          <p:spPr>
            <a:xfrm>
              <a:off x="9871200" y="2677728"/>
              <a:ext cx="1658478" cy="398398"/>
            </a:xfrm>
            <a:prstGeom prst="rect">
              <a:avLst/>
            </a:prstGeom>
          </p:spPr>
          <p:txBody>
            <a:bodyPr wrap="none">
              <a:spAutoFit/>
            </a:bodyPr>
            <a:lstStyle/>
            <a:p>
              <a:pPr marL="215900" marR="0" lvl="1" indent="-215900" algn="l" defTabSz="914400" rtl="0" eaLnBrk="1" fontAlgn="base" latinLnBrk="0" hangingPunct="1">
                <a:lnSpc>
                  <a:spcPct val="120000"/>
                </a:lnSpc>
                <a:spcBef>
                  <a:spcPct val="20000"/>
                </a:spcBef>
                <a:spcAft>
                  <a:spcPct val="0"/>
                </a:spcAft>
                <a:buClrTx/>
                <a:buSzPct val="100000"/>
                <a:buFont typeface="Arial" panose="020B0604020202020204" pitchFamily="34" charset="0"/>
                <a:buNone/>
                <a:defRPr/>
              </a:pPr>
              <a:r>
                <a:rPr kumimoji="0" lang="zh-CN" altLang="en-US" sz="1370" b="0" i="0" u="none" strike="noStrike" kern="1200" cap="none" spc="0" normalizeH="0" baseline="0" noProof="1" smtClean="0">
                  <a:ln>
                    <a:noFill/>
                  </a:ln>
                  <a:solidFill>
                    <a:srgbClr val="C00000"/>
                  </a:solidFill>
                  <a:effectLst/>
                  <a:uLnTx/>
                  <a:uFillTx/>
                  <a:latin typeface="Calibri" panose="020F0502020204030204" pitchFamily="34" charset="0"/>
                  <a:ea typeface="华文细黑" pitchFamily="2" charset="-122"/>
                  <a:cs typeface="+mn-ea"/>
                </a:rPr>
                <a:t>第五代</a:t>
              </a:r>
              <a:r>
                <a:rPr kumimoji="0" lang="en-US" altLang="zh-CN" sz="1370" b="0" i="0" u="none" strike="noStrike" kern="1200" cap="none" spc="0" normalizeH="0" baseline="0" noProof="1" smtClean="0">
                  <a:ln>
                    <a:noFill/>
                  </a:ln>
                  <a:solidFill>
                    <a:srgbClr val="C00000"/>
                  </a:solidFill>
                  <a:effectLst/>
                  <a:uLnTx/>
                  <a:uFillTx/>
                  <a:latin typeface="Calibri" panose="020F0502020204030204" pitchFamily="34" charset="0"/>
                  <a:ea typeface="华文细黑" pitchFamily="2" charset="-122"/>
                  <a:cs typeface="+mn-ea"/>
                </a:rPr>
                <a:t>IGBT</a:t>
              </a:r>
              <a:r>
                <a:rPr kumimoji="0" lang="zh-CN" altLang="en-US" sz="1370" b="0" i="0" u="none" strike="noStrike" kern="1200" cap="none" spc="0" normalizeH="0" baseline="0" noProof="1" smtClean="0">
                  <a:ln>
                    <a:noFill/>
                  </a:ln>
                  <a:solidFill>
                    <a:srgbClr val="C00000"/>
                  </a:solidFill>
                  <a:effectLst/>
                  <a:uLnTx/>
                  <a:uFillTx/>
                  <a:latin typeface="Calibri" panose="020F0502020204030204" pitchFamily="34" charset="0"/>
                  <a:ea typeface="华文细黑" pitchFamily="2" charset="-122"/>
                  <a:cs typeface="+mn-ea"/>
                </a:rPr>
                <a:t>技术</a:t>
              </a:r>
              <a:r>
                <a:rPr kumimoji="0" lang="en-US" altLang="zh-CN" sz="1370" b="0" i="0" u="none" strike="noStrike" kern="1200" cap="none" spc="0" normalizeH="0" baseline="0" noProof="1" smtClean="0">
                  <a:ln>
                    <a:noFill/>
                  </a:ln>
                  <a:solidFill>
                    <a:srgbClr val="C00000"/>
                  </a:solidFill>
                  <a:effectLst/>
                  <a:uLnTx/>
                  <a:uFillTx/>
                  <a:latin typeface="Calibri" panose="020F0502020204030204" pitchFamily="34" charset="0"/>
                  <a:ea typeface="华文细黑" pitchFamily="2" charset="-122"/>
                  <a:cs typeface="+mn-ea"/>
                </a:rPr>
                <a:t> </a:t>
              </a:r>
              <a:endParaRPr kumimoji="0" lang="en-US" altLang="zh-CN" sz="1370" b="0" i="0" u="none" strike="noStrike" kern="1200" cap="none" spc="0" normalizeH="0" baseline="0" noProof="1" smtClean="0">
                <a:ln>
                  <a:noFill/>
                </a:ln>
                <a:solidFill>
                  <a:srgbClr val="C00000"/>
                </a:solidFill>
                <a:effectLst/>
                <a:uLnTx/>
                <a:uFillTx/>
                <a:latin typeface="Calibri" panose="020F0502020204030204" pitchFamily="34" charset="0"/>
                <a:ea typeface="华文细黑" pitchFamily="2" charset="-122"/>
                <a:cs typeface="+mn-cs"/>
              </a:endParaRPr>
            </a:p>
          </p:txBody>
        </p:sp>
        <p:pic>
          <p:nvPicPr>
            <p:cNvPr id="7214" name="Picture 4"/>
            <p:cNvPicPr>
              <a:picLocks noChangeAspect="1"/>
            </p:cNvPicPr>
            <p:nvPr/>
          </p:nvPicPr>
          <p:blipFill>
            <a:blip r:embed="rId11">
              <a:clrChange>
                <a:clrFrom>
                  <a:srgbClr val="FFFFFF"/>
                </a:clrFrom>
                <a:clrTo>
                  <a:srgbClr val="FFFFFF">
                    <a:alpha val="0"/>
                  </a:srgbClr>
                </a:clrTo>
              </a:clrChange>
            </a:blip>
            <a:stretch>
              <a:fillRect/>
            </a:stretch>
          </p:blipFill>
          <p:spPr>
            <a:xfrm>
              <a:off x="10105200" y="813600"/>
              <a:ext cx="1188000" cy="1882151"/>
            </a:xfrm>
            <a:prstGeom prst="rect">
              <a:avLst/>
            </a:prstGeom>
            <a:noFill/>
            <a:ln w="9525">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1000"/>
                                        <p:tgtEl>
                                          <p:spTgt spid="8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par>
                          <p:cTn id="12" fill="hold">
                            <p:stCondLst>
                              <p:cond delay="2000"/>
                            </p:stCondLst>
                            <p:childTnLst>
                              <p:par>
                                <p:cTn id="13" presetID="29" presetClass="entr" presetSubtype="0"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p:cTn id="15" dur="500" fill="hold"/>
                                        <p:tgtEl>
                                          <p:spTgt spid="94"/>
                                        </p:tgtEl>
                                        <p:attrNameLst>
                                          <p:attrName>ppt_x</p:attrName>
                                        </p:attrNameLst>
                                      </p:cBhvr>
                                      <p:tavLst>
                                        <p:tav tm="0">
                                          <p:val>
                                            <p:strVal val="#ppt_x-.2"/>
                                          </p:val>
                                        </p:tav>
                                        <p:tav tm="100000">
                                          <p:val>
                                            <p:strVal val="#ppt_x"/>
                                          </p:val>
                                        </p:tav>
                                      </p:tavLst>
                                    </p:anim>
                                    <p:anim calcmode="lin" valueType="num">
                                      <p:cBhvr>
                                        <p:cTn id="16" dur="500" fill="hold"/>
                                        <p:tgtEl>
                                          <p:spTgt spid="94"/>
                                        </p:tgtEl>
                                        <p:attrNameLst>
                                          <p:attrName>ppt_y</p:attrName>
                                        </p:attrNameLst>
                                      </p:cBhvr>
                                      <p:tavLst>
                                        <p:tav tm="0">
                                          <p:val>
                                            <p:strVal val="#ppt_y"/>
                                          </p:val>
                                        </p:tav>
                                        <p:tav tm="100000">
                                          <p:val>
                                            <p:strVal val="#ppt_y"/>
                                          </p:val>
                                        </p:tav>
                                      </p:tavLst>
                                    </p:anim>
                                    <p:animEffect transition="in" filter="wipe(right)" prLst="gradientSize: 0.1">
                                      <p:cBhvr>
                                        <p:cTn id="17" dur="500"/>
                                        <p:tgtEl>
                                          <p:spTgt spid="94"/>
                                        </p:tgtEl>
                                      </p:cBhvr>
                                    </p:animEffect>
                                  </p:childTnLst>
                                </p:cTn>
                              </p:par>
                            </p:childTnLst>
                          </p:cTn>
                        </p:par>
                        <p:par>
                          <p:cTn id="18" fill="hold">
                            <p:stCondLst>
                              <p:cond delay="2500"/>
                            </p:stCondLst>
                            <p:childTnLst>
                              <p:par>
                                <p:cTn id="19" presetID="10"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childTnLst>
                                </p:cTn>
                              </p:par>
                            </p:childTnLst>
                          </p:cTn>
                        </p:par>
                        <p:par>
                          <p:cTn id="22" fill="hold">
                            <p:stCondLst>
                              <p:cond delay="3500"/>
                            </p:stCondLst>
                            <p:childTnLst>
                              <p:par>
                                <p:cTn id="23" presetID="29" presetClass="entr" presetSubtype="0" fill="hold" grpId="0"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p:cTn id="25" dur="500" fill="hold"/>
                                        <p:tgtEl>
                                          <p:spTgt spid="95"/>
                                        </p:tgtEl>
                                        <p:attrNameLst>
                                          <p:attrName>ppt_x</p:attrName>
                                        </p:attrNameLst>
                                      </p:cBhvr>
                                      <p:tavLst>
                                        <p:tav tm="0">
                                          <p:val>
                                            <p:strVal val="#ppt_x-.2"/>
                                          </p:val>
                                        </p:tav>
                                        <p:tav tm="100000">
                                          <p:val>
                                            <p:strVal val="#ppt_x"/>
                                          </p:val>
                                        </p:tav>
                                      </p:tavLst>
                                    </p:anim>
                                    <p:anim calcmode="lin" valueType="num">
                                      <p:cBhvr>
                                        <p:cTn id="26" dur="500" fill="hold"/>
                                        <p:tgtEl>
                                          <p:spTgt spid="95"/>
                                        </p:tgtEl>
                                        <p:attrNameLst>
                                          <p:attrName>ppt_y</p:attrName>
                                        </p:attrNameLst>
                                      </p:cBhvr>
                                      <p:tavLst>
                                        <p:tav tm="0">
                                          <p:val>
                                            <p:strVal val="#ppt_y"/>
                                          </p:val>
                                        </p:tav>
                                        <p:tav tm="100000">
                                          <p:val>
                                            <p:strVal val="#ppt_y"/>
                                          </p:val>
                                        </p:tav>
                                      </p:tavLst>
                                    </p:anim>
                                    <p:animEffect transition="in" filter="wipe(right)" prLst="gradientSize: 0.1">
                                      <p:cBhvr>
                                        <p:cTn id="27" dur="500"/>
                                        <p:tgtEl>
                                          <p:spTgt spid="95"/>
                                        </p:tgtEl>
                                      </p:cBhvr>
                                    </p:animEffect>
                                  </p:childTnLst>
                                </p:cTn>
                              </p:par>
                            </p:childTnLst>
                          </p:cTn>
                        </p:par>
                        <p:par>
                          <p:cTn id="28" fill="hold">
                            <p:stCondLst>
                              <p:cond delay="4000"/>
                            </p:stCondLst>
                            <p:childTnLst>
                              <p:par>
                                <p:cTn id="29" presetID="10"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childTnLst>
                                </p:cTn>
                              </p:par>
                            </p:childTnLst>
                          </p:cTn>
                        </p:par>
                        <p:par>
                          <p:cTn id="32" fill="hold">
                            <p:stCondLst>
                              <p:cond delay="5000"/>
                            </p:stCondLst>
                            <p:childTnLst>
                              <p:par>
                                <p:cTn id="33" presetID="29" presetClass="entr" presetSubtype="0" fill="hold" grpId="0" nodeType="afterEffect">
                                  <p:stCondLst>
                                    <p:cond delay="0"/>
                                  </p:stCondLst>
                                  <p:childTnLst>
                                    <p:set>
                                      <p:cBhvr>
                                        <p:cTn id="34" dur="1" fill="hold">
                                          <p:stCondLst>
                                            <p:cond delay="0"/>
                                          </p:stCondLst>
                                        </p:cTn>
                                        <p:tgtEl>
                                          <p:spTgt spid="96"/>
                                        </p:tgtEl>
                                        <p:attrNameLst>
                                          <p:attrName>style.visibility</p:attrName>
                                        </p:attrNameLst>
                                      </p:cBhvr>
                                      <p:to>
                                        <p:strVal val="visible"/>
                                      </p:to>
                                    </p:set>
                                    <p:anim calcmode="lin" valueType="num">
                                      <p:cBhvr>
                                        <p:cTn id="35" dur="500" fill="hold"/>
                                        <p:tgtEl>
                                          <p:spTgt spid="96"/>
                                        </p:tgtEl>
                                        <p:attrNameLst>
                                          <p:attrName>ppt_x</p:attrName>
                                        </p:attrNameLst>
                                      </p:cBhvr>
                                      <p:tavLst>
                                        <p:tav tm="0">
                                          <p:val>
                                            <p:strVal val="#ppt_x-.2"/>
                                          </p:val>
                                        </p:tav>
                                        <p:tav tm="100000">
                                          <p:val>
                                            <p:strVal val="#ppt_x"/>
                                          </p:val>
                                        </p:tav>
                                      </p:tavLst>
                                    </p:anim>
                                    <p:anim calcmode="lin" valueType="num">
                                      <p:cBhvr>
                                        <p:cTn id="36" dur="500" fill="hold"/>
                                        <p:tgtEl>
                                          <p:spTgt spid="96"/>
                                        </p:tgtEl>
                                        <p:attrNameLst>
                                          <p:attrName>ppt_y</p:attrName>
                                        </p:attrNameLst>
                                      </p:cBhvr>
                                      <p:tavLst>
                                        <p:tav tm="0">
                                          <p:val>
                                            <p:strVal val="#ppt_y"/>
                                          </p:val>
                                        </p:tav>
                                        <p:tav tm="100000">
                                          <p:val>
                                            <p:strVal val="#ppt_y"/>
                                          </p:val>
                                        </p:tav>
                                      </p:tavLst>
                                    </p:anim>
                                    <p:animEffect transition="in" filter="wipe(right)" prLst="gradientSize: 0.1">
                                      <p:cBhvr>
                                        <p:cTn id="37" dur="500"/>
                                        <p:tgtEl>
                                          <p:spTgt spid="96"/>
                                        </p:tgtEl>
                                      </p:cBhvr>
                                    </p:animEffect>
                                  </p:childTnLst>
                                </p:cTn>
                              </p:par>
                            </p:childTnLst>
                          </p:cTn>
                        </p:par>
                        <p:par>
                          <p:cTn id="38" fill="hold">
                            <p:stCondLst>
                              <p:cond delay="5500"/>
                            </p:stCondLst>
                            <p:childTnLst>
                              <p:par>
                                <p:cTn id="39" presetID="10" presetClass="entr" presetSubtype="0"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childTnLst>
                                </p:cTn>
                              </p:par>
                            </p:childTnLst>
                          </p:cTn>
                        </p:par>
                        <p:par>
                          <p:cTn id="42" fill="hold">
                            <p:stCondLst>
                              <p:cond delay="6500"/>
                            </p:stCondLst>
                            <p:childTnLst>
                              <p:par>
                                <p:cTn id="43" presetID="29" presetClass="entr" presetSubtype="0" fill="hold" grpId="0" nodeType="afterEffect">
                                  <p:stCondLst>
                                    <p:cond delay="0"/>
                                  </p:stCondLst>
                                  <p:childTnLst>
                                    <p:set>
                                      <p:cBhvr>
                                        <p:cTn id="44" dur="1" fill="hold">
                                          <p:stCondLst>
                                            <p:cond delay="0"/>
                                          </p:stCondLst>
                                        </p:cTn>
                                        <p:tgtEl>
                                          <p:spTgt spid="97"/>
                                        </p:tgtEl>
                                        <p:attrNameLst>
                                          <p:attrName>style.visibility</p:attrName>
                                        </p:attrNameLst>
                                      </p:cBhvr>
                                      <p:to>
                                        <p:strVal val="visible"/>
                                      </p:to>
                                    </p:set>
                                    <p:anim calcmode="lin" valueType="num">
                                      <p:cBhvr>
                                        <p:cTn id="45" dur="500" fill="hold"/>
                                        <p:tgtEl>
                                          <p:spTgt spid="97"/>
                                        </p:tgtEl>
                                        <p:attrNameLst>
                                          <p:attrName>ppt_x</p:attrName>
                                        </p:attrNameLst>
                                      </p:cBhvr>
                                      <p:tavLst>
                                        <p:tav tm="0">
                                          <p:val>
                                            <p:strVal val="#ppt_x-.2"/>
                                          </p:val>
                                        </p:tav>
                                        <p:tav tm="100000">
                                          <p:val>
                                            <p:strVal val="#ppt_x"/>
                                          </p:val>
                                        </p:tav>
                                      </p:tavLst>
                                    </p:anim>
                                    <p:anim calcmode="lin" valueType="num">
                                      <p:cBhvr>
                                        <p:cTn id="46" dur="500" fill="hold"/>
                                        <p:tgtEl>
                                          <p:spTgt spid="97"/>
                                        </p:tgtEl>
                                        <p:attrNameLst>
                                          <p:attrName>ppt_y</p:attrName>
                                        </p:attrNameLst>
                                      </p:cBhvr>
                                      <p:tavLst>
                                        <p:tav tm="0">
                                          <p:val>
                                            <p:strVal val="#ppt_y"/>
                                          </p:val>
                                        </p:tav>
                                        <p:tav tm="100000">
                                          <p:val>
                                            <p:strVal val="#ppt_y"/>
                                          </p:val>
                                        </p:tav>
                                      </p:tavLst>
                                    </p:anim>
                                    <p:animEffect transition="in" filter="wipe(right)" prLst="gradientSize: 0.1">
                                      <p:cBhvr>
                                        <p:cTn id="47" dur="500"/>
                                        <p:tgtEl>
                                          <p:spTgt spid="97"/>
                                        </p:tgtEl>
                                      </p:cBhvr>
                                    </p:animEffect>
                                  </p:childTnLst>
                                </p:cTn>
                              </p:par>
                            </p:childTnLst>
                          </p:cTn>
                        </p:par>
                        <p:par>
                          <p:cTn id="48" fill="hold">
                            <p:stCondLst>
                              <p:cond delay="7000"/>
                            </p:stCondLst>
                            <p:childTnLst>
                              <p:par>
                                <p:cTn id="49" presetID="10" presetClass="entr" presetSubtype="0"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childTnLst>
                                </p:cTn>
                              </p:par>
                            </p:childTnLst>
                          </p:cTn>
                        </p:par>
                        <p:par>
                          <p:cTn id="52" fill="hold">
                            <p:stCondLst>
                              <p:cond delay="8000"/>
                            </p:stCondLst>
                            <p:childTnLst>
                              <p:par>
                                <p:cTn id="53" presetID="10" presetClass="entr" presetSubtype="0" fill="hold" grpId="0" nodeType="afterEffect">
                                  <p:stCondLst>
                                    <p:cond delay="0"/>
                                  </p:stCondLst>
                                  <p:childTnLst>
                                    <p:set>
                                      <p:cBhvr>
                                        <p:cTn id="54" dur="1" fill="hold">
                                          <p:stCondLst>
                                            <p:cond delay="0"/>
                                          </p:stCondLst>
                                        </p:cTn>
                                        <p:tgtEl>
                                          <p:spTgt spid="84"/>
                                        </p:tgtEl>
                                        <p:attrNameLst>
                                          <p:attrName>style.visibility</p:attrName>
                                        </p:attrNameLst>
                                      </p:cBhvr>
                                      <p:to>
                                        <p:strVal val="visible"/>
                                      </p:to>
                                    </p:set>
                                    <p:animEffect transition="in" filter="fade">
                                      <p:cBhvr>
                                        <p:cTn id="55" dur="1000"/>
                                        <p:tgtEl>
                                          <p:spTgt spid="84"/>
                                        </p:tgtEl>
                                      </p:cBhvr>
                                    </p:animEffect>
                                  </p:childTnLst>
                                </p:cTn>
                              </p:par>
                            </p:childTnLst>
                          </p:cTn>
                        </p:par>
                        <p:par>
                          <p:cTn id="56" fill="hold">
                            <p:stCondLst>
                              <p:cond delay="9000"/>
                            </p:stCondLst>
                            <p:childTnLst>
                              <p:par>
                                <p:cTn id="57" presetID="10"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fade">
                                      <p:cBhvr>
                                        <p:cTn id="59" dur="1000"/>
                                        <p:tgtEl>
                                          <p:spTgt spid="3"/>
                                        </p:tgtEl>
                                      </p:cBhvr>
                                    </p:animEffect>
                                  </p:childTnLst>
                                </p:cTn>
                              </p:par>
                            </p:childTnLst>
                          </p:cTn>
                        </p:par>
                        <p:par>
                          <p:cTn id="60" fill="hold">
                            <p:stCondLst>
                              <p:cond delay="10000"/>
                            </p:stCondLst>
                            <p:childTnLst>
                              <p:par>
                                <p:cTn id="61" presetID="29" presetClass="entr" presetSubtype="0" fill="hold" grpId="0"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p:cTn id="63" dur="500" fill="hold"/>
                                        <p:tgtEl>
                                          <p:spTgt spid="98"/>
                                        </p:tgtEl>
                                        <p:attrNameLst>
                                          <p:attrName>ppt_x</p:attrName>
                                        </p:attrNameLst>
                                      </p:cBhvr>
                                      <p:tavLst>
                                        <p:tav tm="0">
                                          <p:val>
                                            <p:strVal val="#ppt_x-.2"/>
                                          </p:val>
                                        </p:tav>
                                        <p:tav tm="100000">
                                          <p:val>
                                            <p:strVal val="#ppt_x"/>
                                          </p:val>
                                        </p:tav>
                                      </p:tavLst>
                                    </p:anim>
                                    <p:anim calcmode="lin" valueType="num">
                                      <p:cBhvr>
                                        <p:cTn id="64" dur="500" fill="hold"/>
                                        <p:tgtEl>
                                          <p:spTgt spid="98"/>
                                        </p:tgtEl>
                                        <p:attrNameLst>
                                          <p:attrName>ppt_y</p:attrName>
                                        </p:attrNameLst>
                                      </p:cBhvr>
                                      <p:tavLst>
                                        <p:tav tm="0">
                                          <p:val>
                                            <p:strVal val="#ppt_y"/>
                                          </p:val>
                                        </p:tav>
                                        <p:tav tm="100000">
                                          <p:val>
                                            <p:strVal val="#ppt_y"/>
                                          </p:val>
                                        </p:tav>
                                      </p:tavLst>
                                    </p:anim>
                                    <p:animEffect transition="in" filter="wipe(right)" prLst="gradientSize: 0.1">
                                      <p:cBhvr>
                                        <p:cTn id="65" dur="500"/>
                                        <p:tgtEl>
                                          <p:spTgt spid="98"/>
                                        </p:tgtEl>
                                      </p:cBhvr>
                                    </p:animEffect>
                                  </p:childTnLst>
                                </p:cTn>
                              </p:par>
                            </p:childTnLst>
                          </p:cTn>
                        </p:par>
                        <p:par>
                          <p:cTn id="66" fill="hold">
                            <p:stCondLst>
                              <p:cond delay="10500"/>
                            </p:stCondLst>
                            <p:childTnLst>
                              <p:par>
                                <p:cTn id="67" presetID="10" presetClass="entr" presetSubtype="0" fill="hold"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fade">
                                      <p:cBhvr>
                                        <p:cTn id="69" dur="1000"/>
                                        <p:tgtEl>
                                          <p:spTgt spid="5"/>
                                        </p:tgtEl>
                                      </p:cBhvr>
                                    </p:animEffect>
                                  </p:childTnLst>
                                </p:cTn>
                              </p:par>
                            </p:childTnLst>
                          </p:cTn>
                        </p:par>
                        <p:par>
                          <p:cTn id="70" fill="hold">
                            <p:stCondLst>
                              <p:cond delay="11500"/>
                            </p:stCondLst>
                            <p:childTnLst>
                              <p:par>
                                <p:cTn id="71" presetID="29" presetClass="entr" presetSubtype="0"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ppt_x</p:attrName>
                                        </p:attrNameLst>
                                      </p:cBhvr>
                                      <p:tavLst>
                                        <p:tav tm="0">
                                          <p:val>
                                            <p:strVal val="#ppt_x-.2"/>
                                          </p:val>
                                        </p:tav>
                                        <p:tav tm="100000">
                                          <p:val>
                                            <p:strVal val="#ppt_x"/>
                                          </p:val>
                                        </p:tav>
                                      </p:tavLst>
                                    </p:anim>
                                    <p:anim calcmode="lin" valueType="num">
                                      <p:cBhvr>
                                        <p:cTn id="74" dur="500" fill="hold"/>
                                        <p:tgtEl>
                                          <p:spTgt spid="99"/>
                                        </p:tgtEl>
                                        <p:attrNameLst>
                                          <p:attrName>ppt_y</p:attrName>
                                        </p:attrNameLst>
                                      </p:cBhvr>
                                      <p:tavLst>
                                        <p:tav tm="0">
                                          <p:val>
                                            <p:strVal val="#ppt_y"/>
                                          </p:val>
                                        </p:tav>
                                        <p:tav tm="100000">
                                          <p:val>
                                            <p:strVal val="#ppt_y"/>
                                          </p:val>
                                        </p:tav>
                                      </p:tavLst>
                                    </p:anim>
                                    <p:animEffect transition="in" filter="wipe(right)" prLst="gradientSize: 0.1">
                                      <p:cBhvr>
                                        <p:cTn id="75" dur="500"/>
                                        <p:tgtEl>
                                          <p:spTgt spid="99"/>
                                        </p:tgtEl>
                                      </p:cBhvr>
                                    </p:animEffect>
                                  </p:childTnLst>
                                </p:cTn>
                              </p:par>
                            </p:childTnLst>
                          </p:cTn>
                        </p:par>
                        <p:par>
                          <p:cTn id="76" fill="hold">
                            <p:stCondLst>
                              <p:cond delay="12000"/>
                            </p:stCondLst>
                            <p:childTnLst>
                              <p:par>
                                <p:cTn id="77" presetID="10" presetClass="entr" presetSubtype="0" fill="hold" nodeType="after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fade">
                                      <p:cBhvr>
                                        <p:cTn id="79" dur="1000"/>
                                        <p:tgtEl>
                                          <p:spTgt spid="7"/>
                                        </p:tgtEl>
                                      </p:cBhvr>
                                    </p:animEffect>
                                  </p:childTnLst>
                                </p:cTn>
                              </p:par>
                            </p:childTnLst>
                          </p:cTn>
                        </p:par>
                        <p:par>
                          <p:cTn id="80" fill="hold">
                            <p:stCondLst>
                              <p:cond delay="13000"/>
                            </p:stCondLst>
                            <p:childTnLst>
                              <p:par>
                                <p:cTn id="81" presetID="29" presetClass="entr" presetSubtype="0" fill="hold" grpId="0" nodeType="afterEffect">
                                  <p:stCondLst>
                                    <p:cond delay="0"/>
                                  </p:stCondLst>
                                  <p:childTnLst>
                                    <p:set>
                                      <p:cBhvr>
                                        <p:cTn id="82" dur="1" fill="hold">
                                          <p:stCondLst>
                                            <p:cond delay="0"/>
                                          </p:stCondLst>
                                        </p:cTn>
                                        <p:tgtEl>
                                          <p:spTgt spid="100"/>
                                        </p:tgtEl>
                                        <p:attrNameLst>
                                          <p:attrName>style.visibility</p:attrName>
                                        </p:attrNameLst>
                                      </p:cBhvr>
                                      <p:to>
                                        <p:strVal val="visible"/>
                                      </p:to>
                                    </p:set>
                                    <p:anim calcmode="lin" valueType="num">
                                      <p:cBhvr>
                                        <p:cTn id="83" dur="500" fill="hold"/>
                                        <p:tgtEl>
                                          <p:spTgt spid="100"/>
                                        </p:tgtEl>
                                        <p:attrNameLst>
                                          <p:attrName>ppt_x</p:attrName>
                                        </p:attrNameLst>
                                      </p:cBhvr>
                                      <p:tavLst>
                                        <p:tav tm="0">
                                          <p:val>
                                            <p:strVal val="#ppt_x-.2"/>
                                          </p:val>
                                        </p:tav>
                                        <p:tav tm="100000">
                                          <p:val>
                                            <p:strVal val="#ppt_x"/>
                                          </p:val>
                                        </p:tav>
                                      </p:tavLst>
                                    </p:anim>
                                    <p:anim calcmode="lin" valueType="num">
                                      <p:cBhvr>
                                        <p:cTn id="84" dur="500" fill="hold"/>
                                        <p:tgtEl>
                                          <p:spTgt spid="100"/>
                                        </p:tgtEl>
                                        <p:attrNameLst>
                                          <p:attrName>ppt_y</p:attrName>
                                        </p:attrNameLst>
                                      </p:cBhvr>
                                      <p:tavLst>
                                        <p:tav tm="0">
                                          <p:val>
                                            <p:strVal val="#ppt_y"/>
                                          </p:val>
                                        </p:tav>
                                        <p:tav tm="100000">
                                          <p:val>
                                            <p:strVal val="#ppt_y"/>
                                          </p:val>
                                        </p:tav>
                                      </p:tavLst>
                                    </p:anim>
                                    <p:animEffect transition="in" filter="wipe(right)" prLst="gradientSize: 0.1">
                                      <p:cBhvr>
                                        <p:cTn id="85" dur="500"/>
                                        <p:tgtEl>
                                          <p:spTgt spid="100"/>
                                        </p:tgtEl>
                                      </p:cBhvr>
                                    </p:animEffect>
                                  </p:childTnLst>
                                </p:cTn>
                              </p:par>
                            </p:childTnLst>
                          </p:cTn>
                        </p:par>
                        <p:par>
                          <p:cTn id="86" fill="hold">
                            <p:stCondLst>
                              <p:cond delay="13500"/>
                            </p:stCondLst>
                            <p:childTnLst>
                              <p:par>
                                <p:cTn id="87" presetID="10" presetClass="entr" presetSubtype="0" fill="hold" nodeType="afterEffect">
                                  <p:stCondLst>
                                    <p:cond delay="0"/>
                                  </p:stCondLst>
                                  <p:childTnLst>
                                    <p:set>
                                      <p:cBhvr>
                                        <p:cTn id="88" dur="1" fill="hold">
                                          <p:stCondLst>
                                            <p:cond delay="0"/>
                                          </p:stCondLst>
                                        </p:cTn>
                                        <p:tgtEl>
                                          <p:spTgt spid="8"/>
                                        </p:tgtEl>
                                        <p:attrNameLst>
                                          <p:attrName>style.visibility</p:attrName>
                                        </p:attrNameLst>
                                      </p:cBhvr>
                                      <p:to>
                                        <p:strVal val="visible"/>
                                      </p:to>
                                    </p:set>
                                    <p:animEffect transition="in" filter="fade">
                                      <p:cBhvr>
                                        <p:cTn id="89" dur="1000"/>
                                        <p:tgtEl>
                                          <p:spTgt spid="8"/>
                                        </p:tgtEl>
                                      </p:cBhvr>
                                    </p:animEffect>
                                  </p:childTnLst>
                                </p:cTn>
                              </p:par>
                            </p:childTnLst>
                          </p:cTn>
                        </p:par>
                        <p:par>
                          <p:cTn id="90" fill="hold">
                            <p:stCondLst>
                              <p:cond delay="14500"/>
                            </p:stCondLst>
                            <p:childTnLst>
                              <p:par>
                                <p:cTn id="91" presetID="29" presetClass="entr" presetSubtype="0" fill="hold" grpId="0" nodeType="afterEffect">
                                  <p:stCondLst>
                                    <p:cond delay="0"/>
                                  </p:stCondLst>
                                  <p:childTnLst>
                                    <p:set>
                                      <p:cBhvr>
                                        <p:cTn id="92" dur="1" fill="hold">
                                          <p:stCondLst>
                                            <p:cond delay="0"/>
                                          </p:stCondLst>
                                        </p:cTn>
                                        <p:tgtEl>
                                          <p:spTgt spid="101"/>
                                        </p:tgtEl>
                                        <p:attrNameLst>
                                          <p:attrName>style.visibility</p:attrName>
                                        </p:attrNameLst>
                                      </p:cBhvr>
                                      <p:to>
                                        <p:strVal val="visible"/>
                                      </p:to>
                                    </p:set>
                                    <p:anim calcmode="lin" valueType="num">
                                      <p:cBhvr>
                                        <p:cTn id="93" dur="500" fill="hold"/>
                                        <p:tgtEl>
                                          <p:spTgt spid="101"/>
                                        </p:tgtEl>
                                        <p:attrNameLst>
                                          <p:attrName>ppt_x</p:attrName>
                                        </p:attrNameLst>
                                      </p:cBhvr>
                                      <p:tavLst>
                                        <p:tav tm="0">
                                          <p:val>
                                            <p:strVal val="#ppt_x-.2"/>
                                          </p:val>
                                        </p:tav>
                                        <p:tav tm="100000">
                                          <p:val>
                                            <p:strVal val="#ppt_x"/>
                                          </p:val>
                                        </p:tav>
                                      </p:tavLst>
                                    </p:anim>
                                    <p:anim calcmode="lin" valueType="num">
                                      <p:cBhvr>
                                        <p:cTn id="94" dur="500" fill="hold"/>
                                        <p:tgtEl>
                                          <p:spTgt spid="101"/>
                                        </p:tgtEl>
                                        <p:attrNameLst>
                                          <p:attrName>ppt_y</p:attrName>
                                        </p:attrNameLst>
                                      </p:cBhvr>
                                      <p:tavLst>
                                        <p:tav tm="0">
                                          <p:val>
                                            <p:strVal val="#ppt_y"/>
                                          </p:val>
                                        </p:tav>
                                        <p:tav tm="100000">
                                          <p:val>
                                            <p:strVal val="#ppt_y"/>
                                          </p:val>
                                        </p:tav>
                                      </p:tavLst>
                                    </p:anim>
                                    <p:animEffect transition="in" filter="wipe(right)" prLst="gradientSize: 0.1">
                                      <p:cBhvr>
                                        <p:cTn id="95" dur="500"/>
                                        <p:tgtEl>
                                          <p:spTgt spid="101"/>
                                        </p:tgtEl>
                                      </p:cBhvr>
                                    </p:animEffect>
                                  </p:childTnLst>
                                </p:cTn>
                              </p:par>
                            </p:childTnLst>
                          </p:cTn>
                        </p:par>
                        <p:par>
                          <p:cTn id="96" fill="hold">
                            <p:stCondLst>
                              <p:cond delay="15000"/>
                            </p:stCondLst>
                            <p:childTnLst>
                              <p:par>
                                <p:cTn id="97" presetID="10" presetClass="entr" presetSubtype="0" fill="hold" nodeType="afterEffect">
                                  <p:stCondLst>
                                    <p:cond delay="0"/>
                                  </p:stCondLst>
                                  <p:childTnLst>
                                    <p:set>
                                      <p:cBhvr>
                                        <p:cTn id="98" dur="1" fill="hold">
                                          <p:stCondLst>
                                            <p:cond delay="0"/>
                                          </p:stCondLst>
                                        </p:cTn>
                                        <p:tgtEl>
                                          <p:spTgt spid="9"/>
                                        </p:tgtEl>
                                        <p:attrNameLst>
                                          <p:attrName>style.visibility</p:attrName>
                                        </p:attrNameLst>
                                      </p:cBhvr>
                                      <p:to>
                                        <p:strVal val="visible"/>
                                      </p:to>
                                    </p:set>
                                    <p:animEffect transition="in" filter="fade">
                                      <p:cBhvr>
                                        <p:cTn id="99" dur="1000"/>
                                        <p:tgtEl>
                                          <p:spTgt spid="9"/>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nodeType="clickEffect">
                                  <p:stCondLst>
                                    <p:cond delay="0"/>
                                  </p:stCondLst>
                                  <p:childTnLst>
                                    <p:set>
                                      <p:cBhvr>
                                        <p:cTn id="103" dur="1" fill="hold">
                                          <p:stCondLst>
                                            <p:cond delay="0"/>
                                          </p:stCondLst>
                                        </p:cTn>
                                        <p:tgtEl>
                                          <p:spTgt spid="6"/>
                                        </p:tgtEl>
                                        <p:attrNameLst>
                                          <p:attrName>style.visibility</p:attrName>
                                        </p:attrNameLst>
                                      </p:cBhvr>
                                      <p:to>
                                        <p:strVal val="visible"/>
                                      </p:to>
                                    </p:set>
                                    <p:anim calcmode="lin" valueType="num">
                                      <p:cBhvr>
                                        <p:cTn id="104" dur="1000" fill="hold"/>
                                        <p:tgtEl>
                                          <p:spTgt spid="6"/>
                                        </p:tgtEl>
                                        <p:attrNameLst>
                                          <p:attrName>ppt_w</p:attrName>
                                        </p:attrNameLst>
                                      </p:cBhvr>
                                      <p:tavLst>
                                        <p:tav tm="0">
                                          <p:val>
                                            <p:fltVal val="0.000000"/>
                                          </p:val>
                                        </p:tav>
                                        <p:tav tm="100000">
                                          <p:val>
                                            <p:strVal val="#ppt_w"/>
                                          </p:val>
                                        </p:tav>
                                      </p:tavLst>
                                    </p:anim>
                                    <p:anim calcmode="lin" valueType="num">
                                      <p:cBhvr>
                                        <p:cTn id="105" dur="1000" fill="hold"/>
                                        <p:tgtEl>
                                          <p:spTgt spid="6"/>
                                        </p:tgtEl>
                                        <p:attrNameLst>
                                          <p:attrName>ppt_h</p:attrName>
                                        </p:attrNameLst>
                                      </p:cBhvr>
                                      <p:tavLst>
                                        <p:tav tm="0">
                                          <p:val>
                                            <p:fltVal val="0.000000"/>
                                          </p:val>
                                        </p:tav>
                                        <p:tav tm="100000">
                                          <p:val>
                                            <p:strVal val="#ppt_h"/>
                                          </p:val>
                                        </p:tav>
                                      </p:tavLst>
                                    </p:anim>
                                    <p:animEffect transition="in" filter="fade">
                                      <p:cBhvr>
                                        <p:cTn id="106" dur="1000"/>
                                        <p:tgtEl>
                                          <p:spTgt spid="6"/>
                                        </p:tgtEl>
                                      </p:cBhvr>
                                    </p:animEffect>
                                  </p:childTnLst>
                                </p:cTn>
                              </p:par>
                            </p:childTnLst>
                          </p:cTn>
                        </p:par>
                        <p:par>
                          <p:cTn id="107" fill="hold">
                            <p:stCondLst>
                              <p:cond delay="1000"/>
                            </p:stCondLst>
                            <p:childTnLst>
                              <p:par>
                                <p:cTn id="108" presetID="10"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bldLvl="0" animBg="1"/>
      <p:bldP spid="83" grpId="0"/>
      <p:bldP spid="84" grpId="0"/>
      <p:bldP spid="94" grpId="0" bldLvl="0" animBg="1"/>
      <p:bldP spid="95" grpId="0" bldLvl="0" animBg="1"/>
      <p:bldP spid="96" grpId="0" bldLvl="0" animBg="1"/>
      <p:bldP spid="97" grpId="0" bldLvl="0" animBg="1"/>
      <p:bldP spid="98" grpId="0" bldLvl="0" animBg="1"/>
      <p:bldP spid="99" grpId="0" bldLvl="0" animBg="1"/>
      <p:bldP spid="100" grpId="0" bldLvl="0" animBg="1"/>
      <p:bldP spid="101"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46081" name="Rectangle 2"/>
          <p:cNvSpPr>
            <a:spLocks noGrp="1"/>
          </p:cNvSpPr>
          <p:nvPr>
            <p:ph type="title" idx="4294967295"/>
          </p:nvPr>
        </p:nvSpPr>
        <p:spPr>
          <a:xfrm>
            <a:off x="468313" y="476250"/>
            <a:ext cx="8229600" cy="1143000"/>
          </a:xfrm>
        </p:spPr>
        <p:txBody>
          <a:bodyPr wrap="square" lIns="91440" tIns="45720" rIns="91440" bIns="45720" anchor="ctr" anchorCtr="0"/>
          <a:p>
            <a:pPr eaLnBrk="1" hangingPunct="1"/>
            <a:r>
              <a:rPr lang="zh-CN" altLang="en-US" sz="4000" dirty="0">
                <a:latin typeface="华康俪金黑W8(P)" pitchFamily="2" charset="-122"/>
                <a:ea typeface="华康俪金黑W8(P)" pitchFamily="2" charset="-122"/>
              </a:rPr>
              <a:t>在线式 </a:t>
            </a:r>
            <a:r>
              <a:rPr lang="en-US" altLang="zh-CN" sz="4000" dirty="0">
                <a:latin typeface="华康俪金黑W8(P)" pitchFamily="2" charset="-122"/>
                <a:ea typeface="华康俪金黑W8(P)" pitchFamily="2" charset="-122"/>
              </a:rPr>
              <a:t>UPS</a:t>
            </a:r>
            <a:endParaRPr lang="en-US" altLang="zh-CN" sz="4000" dirty="0">
              <a:latin typeface="华康俪金黑W8(P)" pitchFamily="2" charset="-122"/>
              <a:ea typeface="华康俪金黑W8(P)" pitchFamily="2" charset="-122"/>
            </a:endParaRPr>
          </a:p>
        </p:txBody>
      </p:sp>
      <p:grpSp>
        <p:nvGrpSpPr>
          <p:cNvPr id="46082" name="Group 3"/>
          <p:cNvGrpSpPr/>
          <p:nvPr/>
        </p:nvGrpSpPr>
        <p:grpSpPr>
          <a:xfrm>
            <a:off x="1042988" y="1844675"/>
            <a:ext cx="7416800" cy="3298825"/>
            <a:chOff x="0" y="0"/>
            <a:chExt cx="4321" cy="2078"/>
          </a:xfrm>
        </p:grpSpPr>
        <p:grpSp>
          <p:nvGrpSpPr>
            <p:cNvPr id="46083" name="Group 4"/>
            <p:cNvGrpSpPr/>
            <p:nvPr/>
          </p:nvGrpSpPr>
          <p:grpSpPr>
            <a:xfrm>
              <a:off x="0" y="0"/>
              <a:ext cx="4321" cy="2078"/>
              <a:chOff x="0" y="0"/>
              <a:chExt cx="6300" cy="2340"/>
            </a:xfrm>
          </p:grpSpPr>
          <p:grpSp>
            <p:nvGrpSpPr>
              <p:cNvPr id="46084" name="Group 5"/>
              <p:cNvGrpSpPr/>
              <p:nvPr/>
            </p:nvGrpSpPr>
            <p:grpSpPr>
              <a:xfrm>
                <a:off x="1519" y="789"/>
                <a:ext cx="926" cy="554"/>
                <a:chOff x="0" y="0"/>
                <a:chExt cx="768" cy="480"/>
              </a:xfrm>
            </p:grpSpPr>
            <p:sp>
              <p:nvSpPr>
                <p:cNvPr id="46085" name="Rectangle 6"/>
                <p:cNvSpPr/>
                <p:nvPr/>
              </p:nvSpPr>
              <p:spPr>
                <a:xfrm>
                  <a:off x="0" y="0"/>
                  <a:ext cx="768" cy="480"/>
                </a:xfrm>
                <a:prstGeom prst="rect">
                  <a:avLst/>
                </a:prstGeom>
                <a:gradFill rotWithShape="0">
                  <a:gsLst>
                    <a:gs pos="0">
                      <a:srgbClr val="C0C0C0"/>
                    </a:gs>
                    <a:gs pos="50000">
                      <a:srgbClr val="FFFFFF"/>
                    </a:gs>
                    <a:gs pos="100000">
                      <a:srgbClr val="C0C0C0"/>
                    </a:gs>
                  </a:gsLst>
                  <a:lin ang="5400000" scaled="1"/>
                  <a:tileRect/>
                </a:gradFill>
                <a:ln w="19050" cap="flat" cmpd="sng">
                  <a:solidFill>
                    <a:srgbClr val="000000"/>
                  </a:solidFill>
                  <a:prstDash val="solid"/>
                  <a:miter/>
                  <a:headEnd type="none" w="med" len="med"/>
                  <a:tailEnd type="none" w="med" len="med"/>
                </a:ln>
              </p:spPr>
              <p:txBody>
                <a:bodyPr anchor="ctr" anchorCtr="0"/>
                <a:p>
                  <a:pPr algn="just" eaLnBrk="0" hangingPunct="0"/>
                  <a:r>
                    <a:rPr lang="en-US" altLang="zh-CN" sz="2000" b="1" dirty="0">
                      <a:solidFill>
                        <a:srgbClr val="000000"/>
                      </a:solidFill>
                      <a:latin typeface="Times New Roman" panose="02020603050405020304" pitchFamily="18" charset="0"/>
                      <a:ea typeface="宋体" panose="02010600030101010101" pitchFamily="2" charset="-122"/>
                    </a:rPr>
                    <a:t>AC</a:t>
                  </a:r>
                  <a:endParaRPr lang="en-US" altLang="zh-CN" sz="2000" b="1" dirty="0">
                    <a:solidFill>
                      <a:srgbClr val="000000"/>
                    </a:solidFill>
                    <a:latin typeface="Times New Roman" panose="02020603050405020304" pitchFamily="18" charset="0"/>
                    <a:ea typeface="宋体" panose="02010600030101010101" pitchFamily="2" charset="-122"/>
                  </a:endParaRPr>
                </a:p>
                <a:p>
                  <a:pPr algn="just" eaLnBrk="0" hangingPunct="0"/>
                  <a:r>
                    <a:rPr lang="en-US" altLang="zh-CN" sz="2000" b="1" dirty="0">
                      <a:solidFill>
                        <a:srgbClr val="000000"/>
                      </a:solidFill>
                      <a:latin typeface="Times New Roman" panose="02020603050405020304" pitchFamily="18" charset="0"/>
                      <a:ea typeface="宋体" panose="02010600030101010101" pitchFamily="2" charset="-122"/>
                    </a:rPr>
                    <a:t>      DC          </a:t>
                  </a:r>
                  <a:endParaRPr lang="en-US" altLang="zh-CN" sz="2000" dirty="0">
                    <a:latin typeface="Arial" panose="020B0604020202020204" pitchFamily="34" charset="0"/>
                    <a:ea typeface="宋体" panose="02010600030101010101" pitchFamily="2" charset="-122"/>
                  </a:endParaRPr>
                </a:p>
              </p:txBody>
            </p:sp>
            <p:sp>
              <p:nvSpPr>
                <p:cNvPr id="46086" name="Line 7"/>
                <p:cNvSpPr/>
                <p:nvPr/>
              </p:nvSpPr>
              <p:spPr>
                <a:xfrm flipV="1">
                  <a:off x="0" y="0"/>
                  <a:ext cx="768" cy="480"/>
                </a:xfrm>
                <a:prstGeom prst="line">
                  <a:avLst/>
                </a:prstGeom>
                <a:ln w="9525" cap="flat" cmpd="sng">
                  <a:solidFill>
                    <a:srgbClr val="000000"/>
                  </a:solidFill>
                  <a:prstDash val="solid"/>
                  <a:round/>
                  <a:headEnd type="none" w="med" len="med"/>
                  <a:tailEnd type="none" w="med" len="med"/>
                </a:ln>
              </p:spPr>
            </p:sp>
          </p:grpSp>
          <p:grpSp>
            <p:nvGrpSpPr>
              <p:cNvPr id="46087" name="Group 8"/>
              <p:cNvGrpSpPr/>
              <p:nvPr/>
            </p:nvGrpSpPr>
            <p:grpSpPr>
              <a:xfrm flipH="1">
                <a:off x="3141" y="789"/>
                <a:ext cx="927" cy="554"/>
                <a:chOff x="0" y="0"/>
                <a:chExt cx="768" cy="480"/>
              </a:xfrm>
            </p:grpSpPr>
            <p:sp>
              <p:nvSpPr>
                <p:cNvPr id="46088" name="Rectangle 9"/>
                <p:cNvSpPr/>
                <p:nvPr/>
              </p:nvSpPr>
              <p:spPr>
                <a:xfrm>
                  <a:off x="0" y="0"/>
                  <a:ext cx="768" cy="480"/>
                </a:xfrm>
                <a:prstGeom prst="rect">
                  <a:avLst/>
                </a:prstGeom>
                <a:gradFill rotWithShape="0">
                  <a:gsLst>
                    <a:gs pos="0">
                      <a:srgbClr val="C0C0C0"/>
                    </a:gs>
                    <a:gs pos="50000">
                      <a:srgbClr val="FFFFFF"/>
                    </a:gs>
                    <a:gs pos="100000">
                      <a:srgbClr val="C0C0C0"/>
                    </a:gs>
                  </a:gsLst>
                  <a:lin ang="5400000" scaled="1"/>
                  <a:tileRect/>
                </a:gradFill>
                <a:ln w="19050" cap="flat" cmpd="sng">
                  <a:solidFill>
                    <a:srgbClr val="000000"/>
                  </a:solidFill>
                  <a:prstDash val="solid"/>
                  <a:miter/>
                  <a:headEnd type="none" w="med" len="med"/>
                  <a:tailEnd type="none" w="med" len="med"/>
                </a:ln>
              </p:spPr>
              <p:txBody>
                <a:bodyPr anchor="ctr" anchorCtr="0"/>
                <a:p>
                  <a:pPr algn="just" eaLnBrk="0" hangingPunct="0"/>
                  <a:r>
                    <a:rPr lang="en-US" altLang="zh-CN" b="1" dirty="0">
                      <a:solidFill>
                        <a:srgbClr val="000000"/>
                      </a:solidFill>
                      <a:latin typeface="Times New Roman" panose="02020603050405020304" pitchFamily="18" charset="0"/>
                      <a:ea typeface="宋体" panose="02010600030101010101" pitchFamily="2" charset="-122"/>
                    </a:rPr>
                    <a:t>        AC </a:t>
                  </a:r>
                  <a:endParaRPr lang="en-US" altLang="zh-CN" b="1" dirty="0">
                    <a:solidFill>
                      <a:srgbClr val="000000"/>
                    </a:solidFill>
                    <a:latin typeface="Times New Roman" panose="02020603050405020304" pitchFamily="18" charset="0"/>
                    <a:ea typeface="宋体" panose="02010600030101010101" pitchFamily="2" charset="-122"/>
                  </a:endParaRPr>
                </a:p>
                <a:p>
                  <a:pPr algn="just" eaLnBrk="0" hangingPunct="0"/>
                  <a:r>
                    <a:rPr lang="en-US" altLang="zh-CN" b="1" dirty="0">
                      <a:solidFill>
                        <a:srgbClr val="000000"/>
                      </a:solidFill>
                      <a:latin typeface="Times New Roman" panose="02020603050405020304" pitchFamily="18" charset="0"/>
                      <a:ea typeface="宋体" panose="02010600030101010101" pitchFamily="2" charset="-122"/>
                    </a:rPr>
                    <a:t> DC</a:t>
                  </a:r>
                  <a:endParaRPr lang="en-US" altLang="zh-CN" dirty="0">
                    <a:latin typeface="Arial" panose="020B0604020202020204" pitchFamily="34" charset="0"/>
                    <a:ea typeface="宋体" panose="02010600030101010101" pitchFamily="2" charset="-122"/>
                  </a:endParaRPr>
                </a:p>
              </p:txBody>
            </p:sp>
            <p:sp>
              <p:nvSpPr>
                <p:cNvPr id="46089" name="Line 10"/>
                <p:cNvSpPr/>
                <p:nvPr/>
              </p:nvSpPr>
              <p:spPr>
                <a:xfrm flipV="1">
                  <a:off x="0" y="0"/>
                  <a:ext cx="768" cy="480"/>
                </a:xfrm>
                <a:prstGeom prst="line">
                  <a:avLst/>
                </a:prstGeom>
                <a:ln w="9525" cap="flat" cmpd="sng">
                  <a:solidFill>
                    <a:srgbClr val="000000"/>
                  </a:solidFill>
                  <a:prstDash val="solid"/>
                  <a:round/>
                  <a:headEnd type="none" w="med" len="med"/>
                  <a:tailEnd type="none" w="med" len="med"/>
                </a:ln>
              </p:spPr>
            </p:sp>
          </p:grpSp>
          <p:sp>
            <p:nvSpPr>
              <p:cNvPr id="46090" name="Line 11"/>
              <p:cNvSpPr/>
              <p:nvPr/>
            </p:nvSpPr>
            <p:spPr>
              <a:xfrm>
                <a:off x="881" y="1067"/>
                <a:ext cx="638" cy="0"/>
              </a:xfrm>
              <a:prstGeom prst="line">
                <a:avLst/>
              </a:prstGeom>
              <a:ln w="9525" cap="flat" cmpd="sng">
                <a:solidFill>
                  <a:srgbClr val="000000"/>
                </a:solidFill>
                <a:prstDash val="solid"/>
                <a:round/>
                <a:headEnd type="none" w="med" len="med"/>
                <a:tailEnd type="none" w="med" len="med"/>
              </a:ln>
            </p:spPr>
          </p:sp>
          <p:sp>
            <p:nvSpPr>
              <p:cNvPr id="46091" name="Line 12"/>
              <p:cNvSpPr/>
              <p:nvPr/>
            </p:nvSpPr>
            <p:spPr>
              <a:xfrm>
                <a:off x="2445" y="1067"/>
                <a:ext cx="696" cy="0"/>
              </a:xfrm>
              <a:prstGeom prst="line">
                <a:avLst/>
              </a:prstGeom>
              <a:ln w="9525" cap="flat" cmpd="sng">
                <a:solidFill>
                  <a:srgbClr val="000000"/>
                </a:solidFill>
                <a:prstDash val="solid"/>
                <a:round/>
                <a:headEnd type="none" w="med" len="med"/>
                <a:tailEnd type="none" w="med" len="med"/>
              </a:ln>
            </p:spPr>
          </p:sp>
          <p:sp>
            <p:nvSpPr>
              <p:cNvPr id="46092" name="Line 13"/>
              <p:cNvSpPr/>
              <p:nvPr/>
            </p:nvSpPr>
            <p:spPr>
              <a:xfrm>
                <a:off x="4068" y="1067"/>
                <a:ext cx="1216" cy="0"/>
              </a:xfrm>
              <a:prstGeom prst="line">
                <a:avLst/>
              </a:prstGeom>
              <a:ln w="9525" cap="flat" cmpd="sng">
                <a:solidFill>
                  <a:srgbClr val="000000"/>
                </a:solidFill>
                <a:prstDash val="solid"/>
                <a:round/>
                <a:headEnd type="none" w="med" len="med"/>
                <a:tailEnd type="none" w="med" len="med"/>
              </a:ln>
            </p:spPr>
          </p:sp>
          <p:sp>
            <p:nvSpPr>
              <p:cNvPr id="46093" name="Line 14"/>
              <p:cNvSpPr/>
              <p:nvPr/>
            </p:nvSpPr>
            <p:spPr>
              <a:xfrm flipV="1">
                <a:off x="1286" y="401"/>
                <a:ext cx="0" cy="666"/>
              </a:xfrm>
              <a:prstGeom prst="line">
                <a:avLst/>
              </a:prstGeom>
              <a:ln w="9525" cap="flat" cmpd="sng">
                <a:solidFill>
                  <a:srgbClr val="000000"/>
                </a:solidFill>
                <a:prstDash val="solid"/>
                <a:round/>
                <a:headEnd type="oval" w="sm" len="sm"/>
                <a:tailEnd type="none" w="med" len="med"/>
              </a:ln>
            </p:spPr>
          </p:sp>
          <p:sp>
            <p:nvSpPr>
              <p:cNvPr id="46094" name="Line 15"/>
              <p:cNvSpPr/>
              <p:nvPr/>
            </p:nvSpPr>
            <p:spPr>
              <a:xfrm flipV="1">
                <a:off x="4589" y="401"/>
                <a:ext cx="0" cy="666"/>
              </a:xfrm>
              <a:prstGeom prst="line">
                <a:avLst/>
              </a:prstGeom>
              <a:ln w="9525" cap="flat" cmpd="sng">
                <a:solidFill>
                  <a:srgbClr val="000000"/>
                </a:solidFill>
                <a:prstDash val="solid"/>
                <a:round/>
                <a:headEnd type="oval" w="sm" len="sm"/>
                <a:tailEnd type="none" w="med" len="med"/>
              </a:ln>
            </p:spPr>
          </p:sp>
          <p:sp>
            <p:nvSpPr>
              <p:cNvPr id="46095" name="Line 16"/>
              <p:cNvSpPr/>
              <p:nvPr/>
            </p:nvSpPr>
            <p:spPr>
              <a:xfrm>
                <a:off x="1286" y="401"/>
                <a:ext cx="1275" cy="0"/>
              </a:xfrm>
              <a:prstGeom prst="line">
                <a:avLst/>
              </a:prstGeom>
              <a:ln w="9525" cap="flat" cmpd="sng">
                <a:solidFill>
                  <a:srgbClr val="000000"/>
                </a:solidFill>
                <a:prstDash val="solid"/>
                <a:round/>
                <a:headEnd type="none" w="med" len="med"/>
                <a:tailEnd type="none" w="med" len="med"/>
              </a:ln>
            </p:spPr>
          </p:sp>
          <p:sp>
            <p:nvSpPr>
              <p:cNvPr id="46096" name="Line 17"/>
              <p:cNvSpPr/>
              <p:nvPr/>
            </p:nvSpPr>
            <p:spPr>
              <a:xfrm flipH="1">
                <a:off x="2561" y="291"/>
                <a:ext cx="174" cy="110"/>
              </a:xfrm>
              <a:prstGeom prst="line">
                <a:avLst/>
              </a:prstGeom>
              <a:ln w="19050" cap="flat" cmpd="sng">
                <a:solidFill>
                  <a:srgbClr val="000000"/>
                </a:solidFill>
                <a:prstDash val="solid"/>
                <a:round/>
                <a:headEnd type="none" w="med" len="med"/>
                <a:tailEnd type="none" w="med" len="med"/>
              </a:ln>
            </p:spPr>
          </p:sp>
          <p:sp>
            <p:nvSpPr>
              <p:cNvPr id="46097" name="Line 18"/>
              <p:cNvSpPr/>
              <p:nvPr/>
            </p:nvSpPr>
            <p:spPr>
              <a:xfrm>
                <a:off x="2735" y="401"/>
                <a:ext cx="1854" cy="0"/>
              </a:xfrm>
              <a:prstGeom prst="line">
                <a:avLst/>
              </a:prstGeom>
              <a:ln w="9525" cap="flat" cmpd="sng">
                <a:solidFill>
                  <a:srgbClr val="000000"/>
                </a:solidFill>
                <a:prstDash val="solid"/>
                <a:round/>
                <a:headEnd type="none" w="med" len="med"/>
                <a:tailEnd type="none" w="med" len="med"/>
              </a:ln>
            </p:spPr>
          </p:sp>
          <p:sp>
            <p:nvSpPr>
              <p:cNvPr id="46098" name="Rectangle 19"/>
              <p:cNvSpPr/>
              <p:nvPr/>
            </p:nvSpPr>
            <p:spPr>
              <a:xfrm>
                <a:off x="2330" y="180"/>
                <a:ext cx="695" cy="388"/>
              </a:xfrm>
              <a:prstGeom prst="rect">
                <a:avLst/>
              </a:prstGeom>
              <a:noFill/>
              <a:ln w="9525" cap="flat" cmpd="sng">
                <a:solidFill>
                  <a:srgbClr val="000000"/>
                </a:solidFill>
                <a:prstDash val="dash"/>
                <a:miter/>
                <a:headEnd type="none" w="med" len="med"/>
                <a:tailEnd type="none" w="med" len="med"/>
              </a:ln>
            </p:spPr>
            <p:txBody>
              <a:bodyPr anchor="ctr" anchorCtr="0"/>
              <a:p>
                <a:pPr eaLnBrk="0" hangingPunct="0"/>
                <a:endParaRPr lang="zh-CN" altLang="en-US" dirty="0">
                  <a:latin typeface="Arial" panose="020B0604020202020204" pitchFamily="34" charset="0"/>
                  <a:ea typeface="宋体" panose="02010600030101010101" pitchFamily="2" charset="-122"/>
                </a:endParaRPr>
              </a:p>
            </p:txBody>
          </p:sp>
          <p:sp>
            <p:nvSpPr>
              <p:cNvPr id="46099" name="Line 20"/>
              <p:cNvSpPr/>
              <p:nvPr/>
            </p:nvSpPr>
            <p:spPr>
              <a:xfrm>
                <a:off x="2794" y="1067"/>
                <a:ext cx="0" cy="1106"/>
              </a:xfrm>
              <a:prstGeom prst="line">
                <a:avLst/>
              </a:prstGeom>
              <a:ln w="9525" cap="flat" cmpd="sng">
                <a:solidFill>
                  <a:srgbClr val="000000"/>
                </a:solidFill>
                <a:prstDash val="solid"/>
                <a:round/>
                <a:headEnd type="oval" w="sm" len="sm"/>
                <a:tailEnd type="none" w="med" len="med"/>
              </a:ln>
            </p:spPr>
          </p:sp>
          <p:sp>
            <p:nvSpPr>
              <p:cNvPr id="46100" name="Rectangle 21"/>
              <p:cNvSpPr/>
              <p:nvPr/>
            </p:nvSpPr>
            <p:spPr>
              <a:xfrm>
                <a:off x="1519" y="1564"/>
                <a:ext cx="926" cy="416"/>
              </a:xfrm>
              <a:prstGeom prst="rect">
                <a:avLst/>
              </a:prstGeom>
              <a:gradFill rotWithShape="0">
                <a:gsLst>
                  <a:gs pos="0">
                    <a:srgbClr val="C0C0C0"/>
                  </a:gs>
                  <a:gs pos="50000">
                    <a:srgbClr val="FFFFFF"/>
                  </a:gs>
                  <a:gs pos="100000">
                    <a:srgbClr val="C0C0C0"/>
                  </a:gs>
                </a:gsLst>
                <a:lin ang="5400000" scaled="1"/>
                <a:tileRect/>
              </a:gradFill>
              <a:ln w="12700" cap="flat" cmpd="sng">
                <a:solidFill>
                  <a:srgbClr val="000000"/>
                </a:solidFill>
                <a:prstDash val="dash"/>
                <a:miter/>
                <a:headEnd type="none" w="med" len="med"/>
                <a:tailEnd type="none" w="med" len="med"/>
              </a:ln>
            </p:spPr>
            <p:txBody>
              <a:bodyPr anchor="ctr" anchorCtr="0"/>
              <a:p>
                <a:pPr algn="just" eaLnBrk="0" hangingPunct="0"/>
                <a:endParaRPr lang="en-US" altLang="zh-CN" sz="2000" dirty="0">
                  <a:solidFill>
                    <a:srgbClr val="000000"/>
                  </a:solidFill>
                  <a:latin typeface="Times New Roman" panose="02020603050405020304" pitchFamily="18" charset="0"/>
                  <a:ea typeface="宋体" panose="02010600030101010101" pitchFamily="2" charset="-122"/>
                </a:endParaRPr>
              </a:p>
              <a:p>
                <a:pPr algn="just" eaLnBrk="0" hangingPunct="0"/>
                <a:r>
                  <a:rPr lang="zh-CN" altLang="en-US" sz="2000" dirty="0">
                    <a:solidFill>
                      <a:srgbClr val="000000"/>
                    </a:solidFill>
                    <a:latin typeface="Times New Roman" panose="02020603050405020304" pitchFamily="18" charset="0"/>
                    <a:ea typeface="宋体" panose="02010600030101010101" pitchFamily="2" charset="-122"/>
                  </a:rPr>
                  <a:t>充电器</a:t>
                </a:r>
                <a:r>
                  <a:rPr lang="zh-CN" altLang="en-US" sz="2000" b="1" dirty="0">
                    <a:solidFill>
                      <a:srgbClr val="000000"/>
                    </a:solidFill>
                    <a:latin typeface="Times New Roman" panose="02020603050405020304" pitchFamily="18" charset="0"/>
                    <a:ea typeface="宋体" panose="02010600030101010101" pitchFamily="2" charset="-122"/>
                  </a:rPr>
                  <a:t>    </a:t>
                </a:r>
                <a:endParaRPr lang="zh-CN" altLang="en-US" sz="2000" b="1" dirty="0">
                  <a:solidFill>
                    <a:srgbClr val="000000"/>
                  </a:solidFill>
                  <a:latin typeface="Times New Roman" panose="02020603050405020304" pitchFamily="18" charset="0"/>
                  <a:ea typeface="宋体" panose="02010600030101010101" pitchFamily="2" charset="-122"/>
                </a:endParaRPr>
              </a:p>
              <a:p>
                <a:pPr algn="ctr" eaLnBrk="0" hangingPunct="0"/>
                <a:r>
                  <a:rPr lang="zh-CN" altLang="en-US" sz="2000" b="1" dirty="0">
                    <a:solidFill>
                      <a:srgbClr val="000000"/>
                    </a:solidFill>
                    <a:latin typeface="Times New Roman" panose="02020603050405020304" pitchFamily="18" charset="0"/>
                    <a:ea typeface="宋体" panose="02010600030101010101" pitchFamily="2" charset="-122"/>
                  </a:rPr>
                  <a:t>              </a:t>
                </a:r>
                <a:endParaRPr lang="zh-CN" altLang="en-US" sz="2000" dirty="0">
                  <a:latin typeface="Arial" panose="020B0604020202020204" pitchFamily="34" charset="0"/>
                  <a:ea typeface="宋体" panose="02010600030101010101" pitchFamily="2" charset="-122"/>
                </a:endParaRPr>
              </a:p>
            </p:txBody>
          </p:sp>
          <p:sp>
            <p:nvSpPr>
              <p:cNvPr id="46101" name="Line 22"/>
              <p:cNvSpPr/>
              <p:nvPr/>
            </p:nvSpPr>
            <p:spPr>
              <a:xfrm>
                <a:off x="2445" y="1841"/>
                <a:ext cx="349" cy="0"/>
              </a:xfrm>
              <a:prstGeom prst="line">
                <a:avLst/>
              </a:prstGeom>
              <a:ln w="9525" cap="flat" cmpd="sng">
                <a:solidFill>
                  <a:srgbClr val="000000"/>
                </a:solidFill>
                <a:prstDash val="solid"/>
                <a:round/>
                <a:headEnd type="none" w="med" len="med"/>
                <a:tailEnd type="oval" w="sm" len="sm"/>
              </a:ln>
            </p:spPr>
          </p:sp>
          <p:grpSp>
            <p:nvGrpSpPr>
              <p:cNvPr id="46102" name="Group 23"/>
              <p:cNvGrpSpPr/>
              <p:nvPr/>
            </p:nvGrpSpPr>
            <p:grpSpPr>
              <a:xfrm>
                <a:off x="2677" y="2173"/>
                <a:ext cx="232" cy="56"/>
                <a:chOff x="0" y="0"/>
                <a:chExt cx="192" cy="48"/>
              </a:xfrm>
            </p:grpSpPr>
            <p:sp>
              <p:nvSpPr>
                <p:cNvPr id="46103" name="Line 24"/>
                <p:cNvSpPr/>
                <p:nvPr/>
              </p:nvSpPr>
              <p:spPr>
                <a:xfrm>
                  <a:off x="0" y="0"/>
                  <a:ext cx="192" cy="0"/>
                </a:xfrm>
                <a:prstGeom prst="line">
                  <a:avLst/>
                </a:prstGeom>
                <a:ln w="9525" cap="flat" cmpd="sng">
                  <a:solidFill>
                    <a:srgbClr val="000000"/>
                  </a:solidFill>
                  <a:prstDash val="solid"/>
                  <a:round/>
                  <a:headEnd type="none" w="med" len="med"/>
                  <a:tailEnd type="none" w="med" len="med"/>
                </a:ln>
              </p:spPr>
            </p:sp>
            <p:sp>
              <p:nvSpPr>
                <p:cNvPr id="46104" name="Line 25"/>
                <p:cNvSpPr/>
                <p:nvPr/>
              </p:nvSpPr>
              <p:spPr>
                <a:xfrm>
                  <a:off x="48" y="48"/>
                  <a:ext cx="96" cy="0"/>
                </a:xfrm>
                <a:prstGeom prst="line">
                  <a:avLst/>
                </a:prstGeom>
                <a:ln w="19050" cap="flat" cmpd="sng">
                  <a:solidFill>
                    <a:srgbClr val="000000"/>
                  </a:solidFill>
                  <a:prstDash val="solid"/>
                  <a:round/>
                  <a:headEnd type="none" w="med" len="med"/>
                  <a:tailEnd type="none" w="med" len="med"/>
                </a:ln>
              </p:spPr>
            </p:sp>
          </p:grpSp>
          <p:grpSp>
            <p:nvGrpSpPr>
              <p:cNvPr id="46105" name="Group 26"/>
              <p:cNvGrpSpPr/>
              <p:nvPr/>
            </p:nvGrpSpPr>
            <p:grpSpPr>
              <a:xfrm>
                <a:off x="2677" y="2284"/>
                <a:ext cx="232" cy="56"/>
                <a:chOff x="0" y="0"/>
                <a:chExt cx="192" cy="48"/>
              </a:xfrm>
            </p:grpSpPr>
            <p:sp>
              <p:nvSpPr>
                <p:cNvPr id="46106" name="Line 27"/>
                <p:cNvSpPr/>
                <p:nvPr/>
              </p:nvSpPr>
              <p:spPr>
                <a:xfrm>
                  <a:off x="0" y="0"/>
                  <a:ext cx="192" cy="0"/>
                </a:xfrm>
                <a:prstGeom prst="line">
                  <a:avLst/>
                </a:prstGeom>
                <a:ln w="9525" cap="flat" cmpd="sng">
                  <a:solidFill>
                    <a:srgbClr val="000000"/>
                  </a:solidFill>
                  <a:prstDash val="solid"/>
                  <a:round/>
                  <a:headEnd type="none" w="med" len="med"/>
                  <a:tailEnd type="none" w="med" len="med"/>
                </a:ln>
              </p:spPr>
            </p:sp>
            <p:sp>
              <p:nvSpPr>
                <p:cNvPr id="46107" name="Line 28"/>
                <p:cNvSpPr/>
                <p:nvPr/>
              </p:nvSpPr>
              <p:spPr>
                <a:xfrm>
                  <a:off x="48" y="48"/>
                  <a:ext cx="96" cy="0"/>
                </a:xfrm>
                <a:prstGeom prst="line">
                  <a:avLst/>
                </a:prstGeom>
                <a:ln w="19050" cap="flat" cmpd="sng">
                  <a:solidFill>
                    <a:srgbClr val="000000"/>
                  </a:solidFill>
                  <a:prstDash val="solid"/>
                  <a:round/>
                  <a:headEnd type="none" w="med" len="med"/>
                  <a:tailEnd type="none" w="med" len="med"/>
                </a:ln>
              </p:spPr>
            </p:sp>
          </p:grpSp>
          <p:sp>
            <p:nvSpPr>
              <p:cNvPr id="46108" name="Rectangle 29"/>
              <p:cNvSpPr/>
              <p:nvPr/>
            </p:nvSpPr>
            <p:spPr>
              <a:xfrm>
                <a:off x="0" y="720"/>
                <a:ext cx="1235" cy="388"/>
              </a:xfrm>
              <a:prstGeom prst="rect">
                <a:avLst/>
              </a:prstGeom>
              <a:noFill/>
              <a:ln w="9525">
                <a:noFill/>
              </a:ln>
            </p:spPr>
            <p:txBody>
              <a:bodyPr anchor="ctr" anchorCtr="0"/>
              <a:p>
                <a:pPr algn="ctr" eaLnBrk="0" hangingPunct="0"/>
                <a:r>
                  <a:rPr lang="zh-CN" altLang="en-US" sz="2000" dirty="0">
                    <a:solidFill>
                      <a:srgbClr val="000000"/>
                    </a:solidFill>
                    <a:latin typeface="Tahoma" panose="020B0604030504040204" pitchFamily="34" charset="0"/>
                    <a:ea typeface="宋体" panose="02010600030101010101" pitchFamily="2" charset="-122"/>
                  </a:rPr>
                  <a:t>市电输入</a:t>
                </a:r>
                <a:endParaRPr lang="zh-CN" altLang="en-US" sz="2000" dirty="0">
                  <a:latin typeface="Arial" panose="020B0604020202020204" pitchFamily="34" charset="0"/>
                  <a:ea typeface="宋体" panose="02010600030101010101" pitchFamily="2" charset="-122"/>
                </a:endParaRPr>
              </a:p>
            </p:txBody>
          </p:sp>
          <p:sp>
            <p:nvSpPr>
              <p:cNvPr id="46109" name="Rectangle 30"/>
              <p:cNvSpPr/>
              <p:nvPr/>
            </p:nvSpPr>
            <p:spPr>
              <a:xfrm>
                <a:off x="4705" y="679"/>
                <a:ext cx="1595" cy="388"/>
              </a:xfrm>
              <a:prstGeom prst="rect">
                <a:avLst/>
              </a:prstGeom>
              <a:noFill/>
              <a:ln w="9525">
                <a:noFill/>
              </a:ln>
            </p:spPr>
            <p:txBody>
              <a:bodyPr anchor="ctr" anchorCtr="0"/>
              <a:p>
                <a:pPr algn="just" eaLnBrk="0" hangingPunct="0"/>
                <a:r>
                  <a:rPr lang="en-US" altLang="zh-CN" sz="2000" dirty="0">
                    <a:solidFill>
                      <a:srgbClr val="000000"/>
                    </a:solidFill>
                    <a:latin typeface="Times New Roman" panose="02020603050405020304" pitchFamily="18" charset="0"/>
                    <a:ea typeface="宋体" panose="02010600030101010101" pitchFamily="2" charset="-122"/>
                  </a:rPr>
                  <a:t>UPS</a:t>
                </a:r>
                <a:r>
                  <a:rPr lang="zh-CN" altLang="en-US" sz="2000" dirty="0">
                    <a:solidFill>
                      <a:srgbClr val="000000"/>
                    </a:solidFill>
                    <a:latin typeface="Tahoma" panose="020B0604030504040204" pitchFamily="34" charset="0"/>
                    <a:ea typeface="宋体" panose="02010600030101010101" pitchFamily="2" charset="-122"/>
                  </a:rPr>
                  <a:t>输出</a:t>
                </a:r>
                <a:endParaRPr lang="zh-CN" altLang="en-US" sz="2000" dirty="0">
                  <a:latin typeface="Arial" panose="020B0604020202020204" pitchFamily="34" charset="0"/>
                  <a:ea typeface="宋体" panose="02010600030101010101" pitchFamily="2" charset="-122"/>
                </a:endParaRPr>
              </a:p>
            </p:txBody>
          </p:sp>
          <p:sp>
            <p:nvSpPr>
              <p:cNvPr id="46110" name="Rectangle 31"/>
              <p:cNvSpPr/>
              <p:nvPr/>
            </p:nvSpPr>
            <p:spPr>
              <a:xfrm>
                <a:off x="2700" y="0"/>
                <a:ext cx="2317" cy="360"/>
              </a:xfrm>
              <a:prstGeom prst="rect">
                <a:avLst/>
              </a:prstGeom>
              <a:noFill/>
              <a:ln w="9525">
                <a:noFill/>
              </a:ln>
            </p:spPr>
            <p:txBody>
              <a:bodyPr anchor="ctr" anchorCtr="0"/>
              <a:p>
                <a:pPr algn="ctr" eaLnBrk="0" hangingPunct="0"/>
                <a:r>
                  <a:rPr lang="zh-CN" altLang="en-US" sz="2000" dirty="0">
                    <a:solidFill>
                      <a:srgbClr val="000000"/>
                    </a:solidFill>
                    <a:latin typeface="Tahoma" panose="020B0604030504040204" pitchFamily="34" charset="0"/>
                    <a:ea typeface="宋体" panose="02010600030101010101" pitchFamily="2" charset="-122"/>
                  </a:rPr>
                  <a:t>旁路</a:t>
                </a:r>
                <a:r>
                  <a:rPr lang="en-US" altLang="zh-CN" sz="2000" dirty="0">
                    <a:solidFill>
                      <a:srgbClr val="000000"/>
                    </a:solidFill>
                    <a:latin typeface="Times New Roman" panose="02020603050405020304" pitchFamily="18" charset="0"/>
                    <a:ea typeface="宋体" panose="02010600030101010101" pitchFamily="2" charset="-122"/>
                  </a:rPr>
                  <a:t>Bypass</a:t>
                </a:r>
                <a:endParaRPr lang="en-US" altLang="zh-CN" sz="2000" dirty="0">
                  <a:latin typeface="Arial" panose="020B0604020202020204" pitchFamily="34" charset="0"/>
                  <a:ea typeface="宋体" panose="02010600030101010101" pitchFamily="2" charset="-122"/>
                </a:endParaRPr>
              </a:p>
            </p:txBody>
          </p:sp>
        </p:grpSp>
        <p:sp>
          <p:nvSpPr>
            <p:cNvPr id="46111" name="Rectangle 32"/>
            <p:cNvSpPr/>
            <p:nvPr/>
          </p:nvSpPr>
          <p:spPr>
            <a:xfrm>
              <a:off x="2108" y="1716"/>
              <a:ext cx="617" cy="312"/>
            </a:xfrm>
            <a:prstGeom prst="rect">
              <a:avLst/>
            </a:prstGeom>
            <a:noFill/>
            <a:ln w="9525">
              <a:noFill/>
            </a:ln>
          </p:spPr>
          <p:txBody>
            <a:bodyPr anchor="t" anchorCtr="0"/>
            <a:p>
              <a:pPr algn="just" eaLnBrk="0" hangingPunct="0"/>
              <a:r>
                <a:rPr lang="zh-CN" altLang="en-US" sz="2000" dirty="0">
                  <a:latin typeface="Times New Roman" panose="02020603050405020304" pitchFamily="18" charset="0"/>
                  <a:ea typeface="宋体" panose="02010600030101010101" pitchFamily="2" charset="-122"/>
                </a:rPr>
                <a:t>电池组</a:t>
              </a:r>
              <a:endParaRPr lang="zh-CN" altLang="en-US" sz="2000" dirty="0">
                <a:latin typeface="Arial" panose="020B0604020202020204" pitchFamily="34" charset="0"/>
                <a:ea typeface="宋体" panose="02010600030101010101" pitchFamily="2" charset="-122"/>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48129" name="Rectangle 2"/>
          <p:cNvSpPr>
            <a:spLocks noGrp="1"/>
          </p:cNvSpPr>
          <p:nvPr>
            <p:ph type="title" idx="4294967295"/>
          </p:nvPr>
        </p:nvSpPr>
        <p:spPr>
          <a:xfrm>
            <a:off x="468313" y="620713"/>
            <a:ext cx="8229600" cy="1143000"/>
          </a:xfrm>
        </p:spPr>
        <p:txBody>
          <a:bodyPr wrap="square" lIns="91440" tIns="45720" rIns="91440" bIns="45720" anchor="ctr" anchorCtr="0"/>
          <a:p>
            <a:pPr eaLnBrk="1" hangingPunct="1"/>
            <a:r>
              <a:rPr lang="zh-CN" altLang="en-US" sz="4000" dirty="0">
                <a:latin typeface="华康俪金黑W8(P)" pitchFamily="2" charset="-122"/>
                <a:ea typeface="华康俪金黑W8(P)" pitchFamily="2" charset="-122"/>
              </a:rPr>
              <a:t>传统在线式</a:t>
            </a:r>
            <a:r>
              <a:rPr lang="en-US" altLang="zh-CN" sz="4000" dirty="0">
                <a:latin typeface="华康俪金黑W8(P)" pitchFamily="2" charset="-122"/>
                <a:ea typeface="华康俪金黑W8(P)" pitchFamily="2" charset="-122"/>
              </a:rPr>
              <a:t>UPS</a:t>
            </a:r>
            <a:r>
              <a:rPr lang="zh-CN" altLang="en-US" sz="4000" dirty="0">
                <a:latin typeface="华康俪金黑W8(P)" pitchFamily="2" charset="-122"/>
                <a:ea typeface="华康俪金黑W8(P)" pitchFamily="2" charset="-122"/>
              </a:rPr>
              <a:t>的性能特点</a:t>
            </a:r>
            <a:endParaRPr lang="zh-CN" altLang="en-US" sz="4000" dirty="0">
              <a:latin typeface="华康俪金黑W8(P)" pitchFamily="2" charset="-122"/>
              <a:ea typeface="华康俪金黑W8(P)" pitchFamily="2" charset="-122"/>
            </a:endParaRPr>
          </a:p>
        </p:txBody>
      </p:sp>
      <p:sp>
        <p:nvSpPr>
          <p:cNvPr id="48130" name="Rectangle 3"/>
          <p:cNvSpPr>
            <a:spLocks noGrp="1"/>
          </p:cNvSpPr>
          <p:nvPr>
            <p:ph idx="4294967295"/>
          </p:nvPr>
        </p:nvSpPr>
        <p:spPr>
          <a:xfrm>
            <a:off x="969963" y="1916113"/>
            <a:ext cx="7418387" cy="4321175"/>
          </a:xfrm>
        </p:spPr>
        <p:txBody>
          <a:bodyPr wrap="square" lIns="91440" tIns="45720" rIns="91440" bIns="45720" anchor="t" anchorCtr="0"/>
          <a:p>
            <a:pPr eaLnBrk="1" hangingPunct="1">
              <a:lnSpc>
                <a:spcPct val="80000"/>
              </a:lnSpc>
              <a:buClr>
                <a:schemeClr val="bg2"/>
              </a:buClr>
            </a:pPr>
            <a:r>
              <a:rPr lang="zh-CN" altLang="en-US" sz="2200" dirty="0">
                <a:latin typeface="微软雅黑" panose="020B0503020204020204" charset="-122"/>
                <a:ea typeface="微软雅黑" panose="020B0503020204020204" charset="-122"/>
              </a:rPr>
              <a:t>输出电压稳定精度、频率稳定度、输出电压动态响应、波形失真度等指标，都是比较高的；</a:t>
            </a:r>
            <a:endParaRPr lang="zh-CN" altLang="en-US" sz="2200" dirty="0">
              <a:latin typeface="微软雅黑" panose="020B0503020204020204" charset="-122"/>
              <a:ea typeface="微软雅黑" panose="020B0503020204020204" charset="-122"/>
            </a:endParaRPr>
          </a:p>
          <a:p>
            <a:pPr eaLnBrk="1" hangingPunct="1">
              <a:lnSpc>
                <a:spcPct val="80000"/>
              </a:lnSpc>
              <a:buClr>
                <a:schemeClr val="bg2"/>
              </a:buClr>
            </a:pPr>
            <a:r>
              <a:rPr lang="zh-CN" altLang="en-US" sz="2200" dirty="0">
                <a:latin typeface="微软雅黑" panose="020B0503020204020204" charset="-122"/>
                <a:ea typeface="微软雅黑" panose="020B0503020204020204" charset="-122"/>
              </a:rPr>
              <a:t>没有转换时间；</a:t>
            </a:r>
            <a:endParaRPr lang="zh-CN" altLang="en-US" sz="2200" dirty="0">
              <a:latin typeface="微软雅黑" panose="020B0503020204020204" charset="-122"/>
              <a:ea typeface="微软雅黑" panose="020B0503020204020204" charset="-122"/>
            </a:endParaRPr>
          </a:p>
          <a:p>
            <a:pPr eaLnBrk="1" hangingPunct="1">
              <a:lnSpc>
                <a:spcPct val="80000"/>
              </a:lnSpc>
              <a:buClr>
                <a:schemeClr val="bg2"/>
              </a:buClr>
            </a:pPr>
            <a:r>
              <a:rPr lang="en-US" altLang="zh-CN" sz="2200" dirty="0">
                <a:latin typeface="微软雅黑" panose="020B0503020204020204" charset="-122"/>
                <a:ea typeface="微软雅黑" panose="020B0503020204020204" charset="-122"/>
              </a:rPr>
              <a:t>UPS</a:t>
            </a:r>
            <a:r>
              <a:rPr lang="zh-CN" altLang="en-US" sz="2200" dirty="0">
                <a:latin typeface="微软雅黑" panose="020B0503020204020204" charset="-122"/>
                <a:ea typeface="微软雅黑" panose="020B0503020204020204" charset="-122"/>
              </a:rPr>
              <a:t>的功率余量有限，对负载提出限制条件；</a:t>
            </a:r>
            <a:endParaRPr lang="zh-CN" altLang="en-US" sz="2200" dirty="0">
              <a:latin typeface="微软雅黑" panose="020B0503020204020204" charset="-122"/>
              <a:ea typeface="微软雅黑" panose="020B0503020204020204" charset="-122"/>
            </a:endParaRPr>
          </a:p>
          <a:p>
            <a:pPr eaLnBrk="1" hangingPunct="1">
              <a:lnSpc>
                <a:spcPct val="80000"/>
              </a:lnSpc>
              <a:buClr>
                <a:schemeClr val="bg2"/>
              </a:buClr>
            </a:pPr>
            <a:r>
              <a:rPr lang="zh-CN" altLang="en-US" sz="2200" dirty="0">
                <a:latin typeface="微软雅黑" panose="020B0503020204020204" charset="-122"/>
                <a:ea typeface="微软雅黑" panose="020B0503020204020204" charset="-122"/>
              </a:rPr>
              <a:t>对电网形成电流谐波干扰，输入功率因数低，经滤波后，最小的谐波电流成份在</a:t>
            </a:r>
            <a:r>
              <a:rPr lang="en-US" altLang="zh-CN" sz="2200" dirty="0">
                <a:latin typeface="微软雅黑" panose="020B0503020204020204" charset="-122"/>
                <a:ea typeface="微软雅黑" panose="020B0503020204020204" charset="-122"/>
              </a:rPr>
              <a:t>10%</a:t>
            </a:r>
            <a:r>
              <a:rPr lang="zh-CN" altLang="en-US" sz="2200" dirty="0">
                <a:latin typeface="微软雅黑" panose="020B0503020204020204" charset="-122"/>
                <a:ea typeface="微软雅黑" panose="020B0503020204020204" charset="-122"/>
              </a:rPr>
              <a:t>左右，而输入功率因数只有</a:t>
            </a:r>
            <a:r>
              <a:rPr lang="en-US" altLang="zh-CN" sz="2200" dirty="0">
                <a:latin typeface="微软雅黑" panose="020B0503020204020204" charset="-122"/>
                <a:ea typeface="微软雅黑" panose="020B0503020204020204" charset="-122"/>
              </a:rPr>
              <a:t>0.8</a:t>
            </a:r>
            <a:r>
              <a:rPr lang="zh-CN" altLang="en-US" sz="2200" dirty="0">
                <a:latin typeface="微软雅黑" panose="020B0503020204020204" charset="-122"/>
                <a:ea typeface="微软雅黑" panose="020B0503020204020204" charset="-122"/>
              </a:rPr>
              <a:t>左右</a:t>
            </a:r>
            <a:endParaRPr lang="zh-CN" altLang="en-US" sz="2200" dirty="0">
              <a:latin typeface="微软雅黑" panose="020B0503020204020204" charset="-122"/>
              <a:ea typeface="微软雅黑" panose="020B0503020204020204" charset="-122"/>
            </a:endParaRPr>
          </a:p>
          <a:p>
            <a:pPr eaLnBrk="1" hangingPunct="1">
              <a:lnSpc>
                <a:spcPct val="80000"/>
              </a:lnSpc>
              <a:buClr>
                <a:schemeClr val="bg2"/>
              </a:buClr>
            </a:pPr>
            <a:r>
              <a:rPr lang="zh-CN" altLang="en-US" sz="2200" dirty="0">
                <a:latin typeface="微软雅黑" panose="020B0503020204020204" charset="-122"/>
                <a:ea typeface="微软雅黑" panose="020B0503020204020204" charset="-122"/>
              </a:rPr>
              <a:t>如果在变换器</a:t>
            </a:r>
            <a:r>
              <a:rPr lang="en-US" altLang="zh-CN" sz="2200" dirty="0">
                <a:latin typeface="微软雅黑" panose="020B0503020204020204" charset="-122"/>
                <a:ea typeface="微软雅黑" panose="020B0503020204020204" charset="-122"/>
              </a:rPr>
              <a:t>Ⅰ</a:t>
            </a:r>
            <a:r>
              <a:rPr lang="zh-CN" altLang="en-US" sz="2200" dirty="0">
                <a:latin typeface="微软雅黑" panose="020B0503020204020204" charset="-122"/>
                <a:ea typeface="微软雅黑" panose="020B0503020204020204" charset="-122"/>
              </a:rPr>
              <a:t>中使用功率因数校正技术，则可把输入功率因数提高到接近</a:t>
            </a:r>
            <a:r>
              <a:rPr lang="en-US" altLang="zh-CN" sz="2200" dirty="0">
                <a:latin typeface="微软雅黑" panose="020B0503020204020204" charset="-122"/>
                <a:ea typeface="微软雅黑" panose="020B0503020204020204" charset="-122"/>
              </a:rPr>
              <a:t>1</a:t>
            </a:r>
            <a:r>
              <a:rPr lang="zh-CN" altLang="en-US" sz="2200" dirty="0">
                <a:latin typeface="微软雅黑" panose="020B0503020204020204" charset="-122"/>
                <a:ea typeface="微软雅黑" panose="020B0503020204020204" charset="-122"/>
              </a:rPr>
              <a:t>，输入电流谐波成份也会大幅度降低；</a:t>
            </a:r>
            <a:endParaRPr lang="zh-CN" altLang="en-US" sz="2200" dirty="0">
              <a:latin typeface="微软雅黑" panose="020B0503020204020204" charset="-122"/>
              <a:ea typeface="微软雅黑" panose="020B0503020204020204" charset="-122"/>
            </a:endParaRPr>
          </a:p>
          <a:p>
            <a:pPr eaLnBrk="1" hangingPunct="1">
              <a:lnSpc>
                <a:spcPct val="80000"/>
              </a:lnSpc>
              <a:buClr>
                <a:schemeClr val="bg2"/>
              </a:buClr>
            </a:pPr>
            <a:r>
              <a:rPr lang="zh-CN" altLang="en-US" sz="2200" dirty="0">
                <a:latin typeface="微软雅黑" panose="020B0503020204020204" charset="-122"/>
                <a:ea typeface="微软雅黑" panose="020B0503020204020204" charset="-122"/>
              </a:rPr>
              <a:t>在市电存在时，整机效率低，</a:t>
            </a:r>
            <a:r>
              <a:rPr lang="en-US" altLang="zh-CN" sz="2200" dirty="0">
                <a:latin typeface="微软雅黑" panose="020B0503020204020204" charset="-122"/>
                <a:ea typeface="微软雅黑" panose="020B0503020204020204" charset="-122"/>
              </a:rPr>
              <a:t>10KVA</a:t>
            </a:r>
            <a:r>
              <a:rPr lang="zh-CN" altLang="en-US" sz="2200" dirty="0">
                <a:latin typeface="微软雅黑" panose="020B0503020204020204" charset="-122"/>
                <a:ea typeface="微软雅黑" panose="020B0503020204020204" charset="-122"/>
              </a:rPr>
              <a:t>以下的</a:t>
            </a:r>
            <a:r>
              <a:rPr lang="en-US" altLang="zh-CN" sz="2200" dirty="0">
                <a:latin typeface="微软雅黑" panose="020B0503020204020204" charset="-122"/>
                <a:ea typeface="微软雅黑" panose="020B0503020204020204" charset="-122"/>
              </a:rPr>
              <a:t>UPS</a:t>
            </a:r>
            <a:r>
              <a:rPr lang="zh-CN" altLang="en-US" sz="2200" dirty="0">
                <a:latin typeface="微软雅黑" panose="020B0503020204020204" charset="-122"/>
                <a:ea typeface="微软雅黑" panose="020B0503020204020204" charset="-122"/>
              </a:rPr>
              <a:t>为</a:t>
            </a:r>
            <a:r>
              <a:rPr lang="en-US" altLang="zh-CN" sz="2200" dirty="0">
                <a:latin typeface="微软雅黑" panose="020B0503020204020204" charset="-122"/>
                <a:ea typeface="微软雅黑" panose="020B0503020204020204" charset="-122"/>
              </a:rPr>
              <a:t>80%</a:t>
            </a:r>
            <a:r>
              <a:rPr lang="zh-CN" altLang="en-US" sz="2200" dirty="0">
                <a:latin typeface="微软雅黑" panose="020B0503020204020204" charset="-122"/>
                <a:ea typeface="微软雅黑" panose="020B0503020204020204" charset="-122"/>
              </a:rPr>
              <a:t>左右，</a:t>
            </a:r>
            <a:r>
              <a:rPr lang="en-US" altLang="zh-CN" sz="2200" dirty="0">
                <a:latin typeface="微软雅黑" panose="020B0503020204020204" charset="-122"/>
                <a:ea typeface="微软雅黑" panose="020B0503020204020204" charset="-122"/>
              </a:rPr>
              <a:t>50 KVA</a:t>
            </a:r>
            <a:r>
              <a:rPr lang="zh-CN" altLang="en-US" sz="2200" dirty="0">
                <a:latin typeface="微软雅黑" panose="020B0503020204020204" charset="-122"/>
                <a:ea typeface="微软雅黑" panose="020B0503020204020204" charset="-122"/>
              </a:rPr>
              <a:t>的可达</a:t>
            </a:r>
            <a:r>
              <a:rPr lang="en-US" altLang="zh-CN" sz="2200" dirty="0">
                <a:latin typeface="微软雅黑" panose="020B0503020204020204" charset="-122"/>
                <a:ea typeface="微软雅黑" panose="020B0503020204020204" charset="-122"/>
              </a:rPr>
              <a:t>85-90%</a:t>
            </a:r>
            <a:r>
              <a:rPr lang="zh-CN" altLang="en-US" sz="2200" dirty="0">
                <a:latin typeface="微软雅黑" panose="020B0503020204020204" charset="-122"/>
                <a:ea typeface="微软雅黑" panose="020B0503020204020204" charset="-122"/>
              </a:rPr>
              <a:t>，</a:t>
            </a:r>
            <a:r>
              <a:rPr lang="en-US" altLang="zh-CN" sz="2200" dirty="0">
                <a:latin typeface="微软雅黑" panose="020B0503020204020204" charset="-122"/>
                <a:ea typeface="微软雅黑" panose="020B0503020204020204" charset="-122"/>
              </a:rPr>
              <a:t>100 KVA</a:t>
            </a:r>
            <a:r>
              <a:rPr lang="zh-CN" altLang="en-US" sz="2200" dirty="0">
                <a:latin typeface="微软雅黑" panose="020B0503020204020204" charset="-122"/>
                <a:ea typeface="微软雅黑" panose="020B0503020204020204" charset="-122"/>
              </a:rPr>
              <a:t>以上的可达</a:t>
            </a:r>
            <a:r>
              <a:rPr lang="en-US" altLang="zh-CN" sz="2200" dirty="0">
                <a:latin typeface="微软雅黑" panose="020B0503020204020204" charset="-122"/>
                <a:ea typeface="微软雅黑" panose="020B0503020204020204" charset="-122"/>
              </a:rPr>
              <a:t>90-92%</a:t>
            </a:r>
            <a:r>
              <a:rPr lang="zh-CN" altLang="en-US" sz="2200" dirty="0">
                <a:latin typeface="微软雅黑" panose="020B0503020204020204" charset="-122"/>
                <a:ea typeface="微软雅黑" panose="020B0503020204020204" charset="-122"/>
              </a:rPr>
              <a:t>。 </a:t>
            </a:r>
            <a:endParaRPr lang="zh-CN" altLang="en-US" sz="2200" dirty="0">
              <a:latin typeface="微软雅黑" panose="020B0503020204020204" charset="-122"/>
              <a:ea typeface="微软雅黑" panose="020B0503020204020204"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50177" name="Rectangle 2"/>
          <p:cNvSpPr>
            <a:spLocks noGrp="1"/>
          </p:cNvSpPr>
          <p:nvPr>
            <p:ph type="title" idx="4294967295"/>
          </p:nvPr>
        </p:nvSpPr>
        <p:spPr>
          <a:xfrm>
            <a:off x="685800" y="609600"/>
            <a:ext cx="7772400" cy="1143000"/>
          </a:xfrm>
        </p:spPr>
        <p:txBody>
          <a:bodyPr wrap="square" lIns="91440" tIns="45720" rIns="91440" bIns="45720" anchor="ctr" anchorCtr="0"/>
          <a:p>
            <a:pPr eaLnBrk="1" hangingPunct="1"/>
            <a:r>
              <a:rPr lang="zh-CN" altLang="en-US" sz="4000" dirty="0">
                <a:latin typeface="华康俪金黑W8(P)" pitchFamily="2" charset="-122"/>
                <a:ea typeface="华康俪金黑W8(P)" pitchFamily="2" charset="-122"/>
              </a:rPr>
              <a:t>离线式与在线式比较</a:t>
            </a:r>
            <a:endParaRPr lang="zh-CN" altLang="en-US" sz="4000" dirty="0">
              <a:latin typeface="华康俪金黑W8(P)" pitchFamily="2" charset="-122"/>
              <a:ea typeface="华康俪金黑W8(P)" pitchFamily="2" charset="-122"/>
            </a:endParaRPr>
          </a:p>
        </p:txBody>
      </p:sp>
      <p:graphicFrame>
        <p:nvGraphicFramePr>
          <p:cNvPr id="61443" name="表格占位符 61442"/>
          <p:cNvGraphicFramePr>
            <a:graphicFrameLocks noGrp="1"/>
          </p:cNvGraphicFramePr>
          <p:nvPr>
            <p:ph type="tbl" idx="4294967295"/>
          </p:nvPr>
        </p:nvGraphicFramePr>
        <p:xfrm>
          <a:off x="755650" y="1844675"/>
          <a:ext cx="7772400" cy="4232275"/>
        </p:xfrm>
        <a:graphic>
          <a:graphicData uri="http://schemas.openxmlformats.org/drawingml/2006/table">
            <a:tbl>
              <a:tblPr/>
              <a:tblGrid>
                <a:gridCol w="990600"/>
                <a:gridCol w="2565400"/>
                <a:gridCol w="2328863"/>
                <a:gridCol w="1887537"/>
              </a:tblGrid>
              <a:tr h="374650">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zh-CN" altLang="en-US" sz="1800" b="1">
                          <a:latin typeface="宋体" panose="02010600030101010101" pitchFamily="2" charset="-122"/>
                        </a:rPr>
                        <a:t>序号  </a:t>
                      </a:r>
                      <a:endParaRPr lang="zh-CN" altLang="en-US" sz="2800">
                        <a:latin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zh-CN" altLang="en-US" sz="1800" b="1">
                          <a:latin typeface="宋体" panose="02010600030101010101" pitchFamily="2" charset="-122"/>
                        </a:rPr>
                        <a:t>比较的指标、性能</a:t>
                      </a:r>
                      <a:endParaRPr lang="zh-CN" altLang="en-US" sz="2800">
                        <a:latin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zh-CN" altLang="en-US" sz="1800" b="1" dirty="0">
                          <a:latin typeface="宋体" panose="02010600030101010101" pitchFamily="2" charset="-122"/>
                        </a:rPr>
                        <a:t>离线式</a:t>
                      </a:r>
                      <a:r>
                        <a:rPr lang="en-US" altLang="x-none" sz="1800" b="1" dirty="0">
                          <a:latin typeface="宋体" panose="02010600030101010101" pitchFamily="2" charset="-122"/>
                        </a:rPr>
                        <a:t>UPS </a:t>
                      </a:r>
                      <a:endParaRPr lang="en-US" altLang="x-none" sz="2800" dirty="0">
                        <a:latin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zh-CN" altLang="en-US" sz="1800" b="1" dirty="0">
                          <a:latin typeface="宋体" panose="02010600030101010101" pitchFamily="2" charset="-122"/>
                        </a:rPr>
                        <a:t>在线式</a:t>
                      </a:r>
                      <a:r>
                        <a:rPr lang="en-US" altLang="x-none" sz="1800" b="1" dirty="0">
                          <a:latin typeface="宋体" panose="02010600030101010101" pitchFamily="2" charset="-122"/>
                        </a:rPr>
                        <a:t>UPS </a:t>
                      </a:r>
                      <a:endParaRPr lang="en-US" altLang="x-none" sz="2800" dirty="0">
                        <a:latin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3063">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en-US" altLang="x-none" sz="1800" dirty="0">
                          <a:latin typeface="宋体" panose="02010600030101010101" pitchFamily="2" charset="-122"/>
                        </a:rPr>
                        <a:t>1</a:t>
                      </a:r>
                      <a:endParaRPr lang="en-US" altLang="x-none" sz="2800" dirty="0">
                        <a:latin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zh-CN" altLang="en-US" sz="1800">
                          <a:latin typeface="宋体" panose="02010600030101010101" pitchFamily="2" charset="-122"/>
                        </a:rPr>
                        <a:t>高压瞬态 </a:t>
                      </a:r>
                      <a:endParaRPr lang="zh-CN" altLang="en-US" sz="2800">
                        <a:latin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zh-CN" altLang="en-US" sz="1800">
                          <a:latin typeface="宋体" panose="02010600030101010101" pitchFamily="2" charset="-122"/>
                        </a:rPr>
                        <a:t>有限解决</a:t>
                      </a:r>
                      <a:endParaRPr lang="zh-CN" altLang="en-US" sz="2800">
                        <a:latin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zh-CN" altLang="en-US" sz="1800">
                          <a:latin typeface="宋体" panose="02010600030101010101" pitchFamily="2" charset="-122"/>
                        </a:rPr>
                        <a:t>完全解决</a:t>
                      </a:r>
                      <a:endParaRPr lang="zh-CN" altLang="en-US" sz="2800">
                        <a:latin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4650">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en-US" altLang="x-none" sz="1800" dirty="0">
                          <a:latin typeface="宋体" panose="02010600030101010101" pitchFamily="2" charset="-122"/>
                        </a:rPr>
                        <a:t>2</a:t>
                      </a:r>
                      <a:endParaRPr lang="en-US" altLang="x-none" sz="2800" dirty="0">
                        <a:latin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zh-CN" altLang="en-US" sz="1800">
                          <a:latin typeface="宋体" panose="02010600030101010101" pitchFamily="2" charset="-122"/>
                        </a:rPr>
                        <a:t>切换时间</a:t>
                      </a:r>
                      <a:endParaRPr lang="zh-CN" altLang="en-US" sz="2800">
                        <a:latin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en-US" altLang="x-none" sz="1800" dirty="0">
                          <a:latin typeface="宋体" panose="02010600030101010101" pitchFamily="2" charset="-122"/>
                        </a:rPr>
                        <a:t>4~10ms</a:t>
                      </a:r>
                      <a:endParaRPr lang="en-US" altLang="x-none" sz="2800" dirty="0">
                        <a:latin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en-US" altLang="x-none" sz="1800" dirty="0">
                          <a:latin typeface="宋体" panose="02010600030101010101" pitchFamily="2" charset="-122"/>
                        </a:rPr>
                        <a:t>0ms</a:t>
                      </a:r>
                      <a:endParaRPr lang="en-US" altLang="x-none" sz="2800" dirty="0">
                        <a:latin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4650">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en-US" altLang="x-none" sz="1800" dirty="0">
                          <a:latin typeface="宋体" panose="02010600030101010101" pitchFamily="2" charset="-122"/>
                        </a:rPr>
                        <a:t>3</a:t>
                      </a:r>
                      <a:endParaRPr lang="en-US" altLang="x-none" sz="2800" dirty="0">
                        <a:latin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zh-CN" altLang="en-US" sz="1800">
                          <a:latin typeface="宋体" panose="02010600030101010101" pitchFamily="2" charset="-122"/>
                        </a:rPr>
                        <a:t>浪涌 </a:t>
                      </a:r>
                      <a:endParaRPr lang="zh-CN" altLang="en-US" sz="2800">
                        <a:latin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zh-CN" altLang="en-US" sz="1800">
                          <a:latin typeface="宋体" panose="02010600030101010101" pitchFamily="2" charset="-122"/>
                        </a:rPr>
                        <a:t>有限解决</a:t>
                      </a:r>
                      <a:endParaRPr lang="zh-CN" altLang="en-US" sz="2800">
                        <a:latin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zh-CN" altLang="en-US" sz="1800">
                          <a:latin typeface="宋体" panose="02010600030101010101" pitchFamily="2" charset="-122"/>
                        </a:rPr>
                        <a:t>完全解决</a:t>
                      </a:r>
                      <a:endParaRPr lang="zh-CN" altLang="en-US" sz="2800">
                        <a:latin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3062">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en-US" altLang="x-none" sz="1800" dirty="0">
                          <a:latin typeface="宋体" panose="02010600030101010101" pitchFamily="2" charset="-122"/>
                        </a:rPr>
                        <a:t>4</a:t>
                      </a:r>
                      <a:endParaRPr lang="en-US" altLang="x-none" sz="2800" dirty="0">
                        <a:latin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zh-CN" altLang="en-US" sz="1800">
                          <a:latin typeface="宋体" panose="02010600030101010101" pitchFamily="2" charset="-122"/>
                        </a:rPr>
                        <a:t>高压尖脉冲   </a:t>
                      </a:r>
                      <a:endParaRPr lang="zh-CN" altLang="en-US" sz="2800">
                        <a:latin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zh-CN" altLang="en-US" sz="1800">
                          <a:latin typeface="宋体" panose="02010600030101010101" pitchFamily="2" charset="-122"/>
                        </a:rPr>
                        <a:t>有限解决</a:t>
                      </a:r>
                      <a:endParaRPr lang="zh-CN" altLang="en-US" sz="2800">
                        <a:latin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zh-CN" altLang="en-US" sz="1800">
                          <a:latin typeface="宋体" panose="02010600030101010101" pitchFamily="2" charset="-122"/>
                        </a:rPr>
                        <a:t>完全解决</a:t>
                      </a:r>
                      <a:endParaRPr lang="zh-CN" altLang="en-US" sz="2800">
                        <a:latin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4650">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en-US" altLang="x-none" sz="1800" dirty="0">
                          <a:latin typeface="宋体" panose="02010600030101010101" pitchFamily="2" charset="-122"/>
                        </a:rPr>
                        <a:t>5</a:t>
                      </a:r>
                      <a:endParaRPr lang="en-US" altLang="x-none" sz="2800" dirty="0">
                        <a:latin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zh-CN" altLang="en-US" sz="1800">
                          <a:latin typeface="宋体" panose="02010600030101010101" pitchFamily="2" charset="-122"/>
                        </a:rPr>
                        <a:t>波形下陷 </a:t>
                      </a:r>
                      <a:endParaRPr lang="zh-CN" altLang="en-US" sz="2800">
                        <a:latin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zh-CN" altLang="en-US" sz="1800">
                          <a:latin typeface="宋体" panose="02010600030101010101" pitchFamily="2" charset="-122"/>
                        </a:rPr>
                        <a:t>有限解决</a:t>
                      </a:r>
                      <a:endParaRPr lang="zh-CN" altLang="en-US" sz="2800">
                        <a:latin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zh-CN" altLang="en-US" sz="1800">
                          <a:latin typeface="宋体" panose="02010600030101010101" pitchFamily="2" charset="-122"/>
                        </a:rPr>
                        <a:t>完全解决</a:t>
                      </a:r>
                      <a:endParaRPr lang="zh-CN" altLang="en-US" sz="2800">
                        <a:latin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3063">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en-US" altLang="x-none" sz="1800" dirty="0">
                          <a:latin typeface="宋体" panose="02010600030101010101" pitchFamily="2" charset="-122"/>
                        </a:rPr>
                        <a:t>6</a:t>
                      </a:r>
                      <a:endParaRPr lang="en-US" altLang="x-none" sz="2800" dirty="0">
                        <a:latin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zh-CN" altLang="en-US" sz="1800">
                          <a:latin typeface="宋体" panose="02010600030101010101" pitchFamily="2" charset="-122"/>
                        </a:rPr>
                        <a:t>电子干扰</a:t>
                      </a:r>
                      <a:endParaRPr lang="zh-CN" altLang="en-US" sz="2800">
                        <a:latin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zh-CN" altLang="en-US" sz="1800">
                          <a:latin typeface="宋体" panose="02010600030101010101" pitchFamily="2" charset="-122"/>
                        </a:rPr>
                        <a:t>有限解决</a:t>
                      </a:r>
                      <a:endParaRPr lang="zh-CN" altLang="en-US" sz="2800">
                        <a:latin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zh-CN" altLang="en-US" sz="1800">
                          <a:latin typeface="宋体" panose="02010600030101010101" pitchFamily="2" charset="-122"/>
                        </a:rPr>
                        <a:t>完全解决</a:t>
                      </a:r>
                      <a:endParaRPr lang="zh-CN" altLang="en-US" sz="2800">
                        <a:latin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4650">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en-US" altLang="x-none" sz="1800" dirty="0">
                          <a:latin typeface="宋体" panose="02010600030101010101" pitchFamily="2" charset="-122"/>
                        </a:rPr>
                        <a:t>7</a:t>
                      </a:r>
                      <a:endParaRPr lang="en-US" altLang="x-none" sz="2800" dirty="0">
                        <a:latin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zh-CN" altLang="en-US" sz="1800">
                          <a:latin typeface="宋体" panose="02010600030101010101" pitchFamily="2" charset="-122"/>
                        </a:rPr>
                        <a:t>频率漂移</a:t>
                      </a:r>
                      <a:endParaRPr lang="zh-CN" altLang="en-US" sz="2800">
                        <a:latin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zh-CN" altLang="en-US" sz="1800">
                          <a:latin typeface="宋体" panose="02010600030101010101" pitchFamily="2" charset="-122"/>
                        </a:rPr>
                        <a:t>有限解决</a:t>
                      </a:r>
                      <a:endParaRPr lang="zh-CN" altLang="en-US" sz="2800">
                        <a:latin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zh-CN" altLang="en-US" sz="1800">
                          <a:latin typeface="宋体" panose="02010600030101010101" pitchFamily="2" charset="-122"/>
                        </a:rPr>
                        <a:t>完全解决</a:t>
                      </a:r>
                      <a:endParaRPr lang="zh-CN" altLang="en-US" sz="2800">
                        <a:latin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4650">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en-US" altLang="x-none" sz="1800" dirty="0">
                          <a:latin typeface="宋体" panose="02010600030101010101" pitchFamily="2" charset="-122"/>
                        </a:rPr>
                        <a:t>8</a:t>
                      </a:r>
                      <a:endParaRPr lang="en-US" altLang="x-none" sz="2800" dirty="0">
                        <a:latin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zh-CN" altLang="en-US" sz="1800">
                          <a:latin typeface="宋体" panose="02010600030101010101" pitchFamily="2" charset="-122"/>
                        </a:rPr>
                        <a:t>可靠性</a:t>
                      </a:r>
                      <a:endParaRPr lang="zh-CN" altLang="en-US" sz="2800">
                        <a:latin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zh-CN" altLang="en-US" sz="1800">
                          <a:latin typeface="宋体" panose="02010600030101010101" pitchFamily="2" charset="-122"/>
                        </a:rPr>
                        <a:t>一般</a:t>
                      </a:r>
                      <a:endParaRPr lang="zh-CN" altLang="en-US" sz="2800">
                        <a:latin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zh-CN" altLang="en-US" sz="1800">
                          <a:latin typeface="宋体" panose="02010600030101010101" pitchFamily="2" charset="-122"/>
                        </a:rPr>
                        <a:t>好</a:t>
                      </a:r>
                      <a:endParaRPr lang="zh-CN" altLang="en-US" sz="2800">
                        <a:latin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3062">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en-US" altLang="x-none" sz="1800" dirty="0">
                          <a:latin typeface="宋体" panose="02010600030101010101" pitchFamily="2" charset="-122"/>
                        </a:rPr>
                        <a:t>9</a:t>
                      </a:r>
                      <a:endParaRPr lang="en-US" altLang="x-none" sz="2800" dirty="0">
                        <a:latin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zh-CN" altLang="en-US" sz="1800">
                          <a:latin typeface="宋体" panose="02010600030101010101" pitchFamily="2" charset="-122"/>
                        </a:rPr>
                        <a:t>可维护性</a:t>
                      </a:r>
                      <a:endParaRPr lang="zh-CN" altLang="en-US" sz="2800">
                        <a:latin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zh-CN" altLang="en-US" sz="1800">
                          <a:latin typeface="宋体" panose="02010600030101010101" pitchFamily="2" charset="-122"/>
                        </a:rPr>
                        <a:t>一般</a:t>
                      </a:r>
                      <a:endParaRPr lang="zh-CN" altLang="en-US" sz="2800">
                        <a:latin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zh-CN" altLang="en-US" sz="1800">
                          <a:latin typeface="宋体" panose="02010600030101010101" pitchFamily="2" charset="-122"/>
                        </a:rPr>
                        <a:t>好</a:t>
                      </a:r>
                      <a:endParaRPr lang="zh-CN" altLang="en-US" sz="2800">
                        <a:latin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4650">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en-US" altLang="x-none" sz="1800" dirty="0">
                          <a:latin typeface="宋体" panose="02010600030101010101" pitchFamily="2" charset="-122"/>
                        </a:rPr>
                        <a:t>10</a:t>
                      </a:r>
                      <a:endParaRPr lang="en-US" altLang="x-none" sz="2800" dirty="0">
                        <a:latin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zh-CN" altLang="en-US" sz="1800">
                          <a:latin typeface="宋体" panose="02010600030101010101" pitchFamily="2" charset="-122"/>
                        </a:rPr>
                        <a:t>输出电压质量</a:t>
                      </a:r>
                      <a:endParaRPr lang="zh-CN" altLang="en-US" sz="2800">
                        <a:latin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zh-CN" altLang="en-US" sz="1800">
                          <a:latin typeface="宋体" panose="02010600030101010101" pitchFamily="2" charset="-122"/>
                        </a:rPr>
                        <a:t>较差</a:t>
                      </a:r>
                      <a:endParaRPr lang="zh-CN" altLang="en-US" sz="2800">
                        <a:latin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zh-CN" altLang="en-US" sz="1800">
                          <a:latin typeface="宋体" panose="02010600030101010101" pitchFamily="2" charset="-122"/>
                        </a:rPr>
                        <a:t>好</a:t>
                      </a:r>
                      <a:endParaRPr lang="zh-CN" altLang="en-US" sz="2800">
                        <a:latin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52225" name="Rectangle 2"/>
          <p:cNvSpPr/>
          <p:nvPr/>
        </p:nvSpPr>
        <p:spPr>
          <a:xfrm>
            <a:off x="2627313" y="1844675"/>
            <a:ext cx="3743325" cy="2808288"/>
          </a:xfrm>
          <a:prstGeom prst="rect">
            <a:avLst/>
          </a:prstGeom>
          <a:noFill/>
          <a:ln w="9525">
            <a:noFill/>
          </a:ln>
        </p:spPr>
        <p:txBody>
          <a:bodyPr anchor="t" anchorCtr="0"/>
          <a:p>
            <a:pPr marL="342900" indent="-342900" eaLnBrk="0" hangingPunct="0">
              <a:lnSpc>
                <a:spcPct val="80000"/>
              </a:lnSpc>
              <a:spcBef>
                <a:spcPct val="50000"/>
              </a:spcBef>
            </a:pPr>
            <a:r>
              <a:rPr lang="en-US" altLang="zh-CN" sz="4800" b="1" dirty="0">
                <a:latin typeface="宋体" panose="02010600030101010101" pitchFamily="2" charset="-122"/>
                <a:ea typeface="宋体" panose="02010600030101010101" pitchFamily="2" charset="-122"/>
              </a:rPr>
              <a:t>UPS</a:t>
            </a:r>
            <a:r>
              <a:rPr lang="zh-CN" altLang="en-US" sz="4800" b="1" dirty="0">
                <a:latin typeface="宋体" panose="02010600030101010101" pitchFamily="2" charset="-122"/>
                <a:ea typeface="宋体" panose="02010600030101010101" pitchFamily="2" charset="-122"/>
              </a:rPr>
              <a:t>原理介绍</a:t>
            </a:r>
            <a:endParaRPr lang="zh-CN" altLang="en-US" sz="4800" b="1" dirty="0">
              <a:latin typeface="宋体" panose="02010600030101010101" pitchFamily="2" charset="-122"/>
              <a:ea typeface="宋体" panose="02010600030101010101" pitchFamily="2" charset="-122"/>
            </a:endParaRPr>
          </a:p>
          <a:p>
            <a:pPr marL="342900" indent="-342900" eaLnBrk="0" hangingPunct="0">
              <a:lnSpc>
                <a:spcPct val="80000"/>
              </a:lnSpc>
              <a:spcBef>
                <a:spcPct val="50000"/>
              </a:spcBef>
              <a:buFont typeface="Wingdings" panose="05000000000000000000" pitchFamily="2" charset="2"/>
              <a:buChar char="l"/>
            </a:pPr>
            <a:r>
              <a:rPr lang="zh-CN" altLang="en-US" sz="2400" b="1" dirty="0">
                <a:latin typeface="宋体" panose="02010600030101010101" pitchFamily="2" charset="-122"/>
                <a:ea typeface="宋体" panose="02010600030101010101" pitchFamily="2" charset="-122"/>
              </a:rPr>
              <a:t>后备式</a:t>
            </a:r>
            <a:endParaRPr lang="zh-CN" altLang="en-US" sz="2400" b="1" dirty="0">
              <a:latin typeface="宋体" panose="02010600030101010101" pitchFamily="2" charset="-122"/>
              <a:ea typeface="宋体" panose="02010600030101010101" pitchFamily="2" charset="-122"/>
            </a:endParaRPr>
          </a:p>
          <a:p>
            <a:pPr marL="342900" indent="-342900" eaLnBrk="0" hangingPunct="0">
              <a:lnSpc>
                <a:spcPct val="80000"/>
              </a:lnSpc>
              <a:spcBef>
                <a:spcPct val="50000"/>
              </a:spcBef>
              <a:buFont typeface="Wingdings" panose="05000000000000000000" pitchFamily="2" charset="2"/>
              <a:buChar char="l"/>
            </a:pPr>
            <a:r>
              <a:rPr lang="zh-CN" altLang="en-US" sz="2400" b="1" dirty="0">
                <a:latin typeface="宋体" panose="02010600030101010101" pitchFamily="2" charset="-122"/>
                <a:ea typeface="宋体" panose="02010600030101010101" pitchFamily="2" charset="-122"/>
              </a:rPr>
              <a:t>在线互动式</a:t>
            </a:r>
            <a:endParaRPr lang="zh-CN" altLang="en-US" sz="2400" b="1" dirty="0">
              <a:latin typeface="宋体" panose="02010600030101010101" pitchFamily="2" charset="-122"/>
              <a:ea typeface="宋体" panose="02010600030101010101" pitchFamily="2" charset="-122"/>
            </a:endParaRPr>
          </a:p>
          <a:p>
            <a:pPr marL="342900" indent="-342900" eaLnBrk="0" hangingPunct="0">
              <a:lnSpc>
                <a:spcPct val="80000"/>
              </a:lnSpc>
              <a:spcBef>
                <a:spcPct val="50000"/>
              </a:spcBef>
              <a:buFont typeface="Wingdings" panose="05000000000000000000" pitchFamily="2" charset="2"/>
              <a:buChar char="l"/>
            </a:pPr>
            <a:r>
              <a:rPr lang="zh-CN" altLang="en-US" sz="2400" b="1" dirty="0">
                <a:latin typeface="宋体" panose="02010600030101010101" pitchFamily="2" charset="-122"/>
                <a:ea typeface="宋体" panose="02010600030101010101" pitchFamily="2" charset="-122"/>
              </a:rPr>
              <a:t>在线式</a:t>
            </a:r>
            <a:endParaRPr lang="zh-CN" altLang="en-US" sz="2400" b="1" dirty="0">
              <a:latin typeface="宋体" panose="02010600030101010101" pitchFamily="2" charset="-122"/>
              <a:ea typeface="宋体" panose="02010600030101010101" pitchFamily="2" charset="-122"/>
            </a:endParaRPr>
          </a:p>
        </p:txBody>
      </p:sp>
      <p:sp>
        <p:nvSpPr>
          <p:cNvPr id="52226" name="Rectangle 3"/>
          <p:cNvSpPr/>
          <p:nvPr/>
        </p:nvSpPr>
        <p:spPr>
          <a:xfrm>
            <a:off x="5364163" y="2708275"/>
            <a:ext cx="914400" cy="914400"/>
          </a:xfrm>
          <a:prstGeom prst="rect">
            <a:avLst/>
          </a:prstGeom>
          <a:noFill/>
          <a:ln w="9525">
            <a:noFill/>
          </a:ln>
        </p:spPr>
        <p:txBody>
          <a:bodyPr wrap="none" anchor="ctr" anchorCtr="0"/>
          <a:p>
            <a:pPr eaLnBrk="0" hangingPunct="0"/>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53249" name="Rectangle 2"/>
          <p:cNvSpPr/>
          <p:nvPr/>
        </p:nvSpPr>
        <p:spPr>
          <a:xfrm>
            <a:off x="1763713" y="1916113"/>
            <a:ext cx="5832475" cy="2160587"/>
          </a:xfrm>
          <a:prstGeom prst="rect">
            <a:avLst/>
          </a:prstGeom>
          <a:noFill/>
          <a:ln w="9525">
            <a:noFill/>
          </a:ln>
        </p:spPr>
        <p:txBody>
          <a:bodyPr anchor="t" anchorCtr="0"/>
          <a:p>
            <a:pPr marL="457200" indent="-457200" eaLnBrk="0" hangingPunct="0">
              <a:lnSpc>
                <a:spcPct val="80000"/>
              </a:lnSpc>
              <a:spcBef>
                <a:spcPct val="50000"/>
              </a:spcBef>
            </a:pPr>
            <a:r>
              <a:rPr lang="en-US" altLang="zh-CN" sz="4400" b="1" dirty="0">
                <a:latin typeface="Times New Roman" panose="02020603050405020304" pitchFamily="18" charset="0"/>
                <a:ea typeface="宋体" panose="02010600030101010101" pitchFamily="2" charset="-122"/>
              </a:rPr>
              <a:t>UPS</a:t>
            </a:r>
            <a:r>
              <a:rPr lang="zh-CN" altLang="en-US" sz="4400" b="1" dirty="0">
                <a:latin typeface="Times New Roman" panose="02020603050405020304" pitchFamily="18" charset="0"/>
                <a:ea typeface="宋体" panose="02010600030101010101" pitchFamily="2" charset="-122"/>
              </a:rPr>
              <a:t>后备时间的计算</a:t>
            </a:r>
            <a:endParaRPr lang="zh-CN" altLang="en-US" sz="4400" b="1" dirty="0">
              <a:latin typeface="宋体" panose="02010600030101010101" pitchFamily="2" charset="-122"/>
              <a:ea typeface="宋体" panose="02010600030101010101" pitchFamily="2" charset="-122"/>
            </a:endParaRPr>
          </a:p>
          <a:p>
            <a:pPr marL="457200" indent="-457200" eaLnBrk="0" hangingPunct="0">
              <a:lnSpc>
                <a:spcPct val="80000"/>
              </a:lnSpc>
              <a:spcBef>
                <a:spcPct val="50000"/>
              </a:spcBef>
              <a:buFont typeface="Wingdings" panose="05000000000000000000" pitchFamily="2" charset="2"/>
              <a:buChar char="F"/>
            </a:pPr>
            <a:r>
              <a:rPr lang="zh-CN" altLang="en-US" sz="2400" b="1" dirty="0">
                <a:latin typeface="宋体" panose="02010600030101010101" pitchFamily="2" charset="-122"/>
                <a:ea typeface="宋体" panose="02010600030101010101" pitchFamily="2" charset="-122"/>
              </a:rPr>
              <a:t>恒功率法</a:t>
            </a:r>
            <a:endParaRPr lang="zh-CN" altLang="en-US" sz="2400" b="1" dirty="0">
              <a:latin typeface="宋体" panose="02010600030101010101" pitchFamily="2" charset="-122"/>
              <a:ea typeface="宋体" panose="02010600030101010101" pitchFamily="2" charset="-122"/>
            </a:endParaRPr>
          </a:p>
          <a:p>
            <a:pPr marL="457200" indent="-457200" eaLnBrk="0" hangingPunct="0">
              <a:lnSpc>
                <a:spcPct val="80000"/>
              </a:lnSpc>
              <a:spcBef>
                <a:spcPct val="50000"/>
              </a:spcBef>
              <a:buFont typeface="Wingdings" panose="05000000000000000000" pitchFamily="2" charset="2"/>
              <a:buChar char="l"/>
            </a:pPr>
            <a:r>
              <a:rPr lang="zh-CN" altLang="en-US" sz="2400" b="1" dirty="0">
                <a:latin typeface="宋体" panose="02010600030101010101" pitchFamily="2" charset="-122"/>
                <a:ea typeface="宋体" panose="02010600030101010101" pitchFamily="2" charset="-122"/>
              </a:rPr>
              <a:t>恒电流法</a:t>
            </a:r>
            <a:endParaRPr lang="zh-CN" altLang="en-US" sz="2400" b="1" dirty="0">
              <a:latin typeface="宋体" panose="02010600030101010101" pitchFamily="2" charset="-122"/>
              <a:ea typeface="宋体" panose="02010600030101010101" pitchFamily="2" charset="-122"/>
            </a:endParaRPr>
          </a:p>
          <a:p>
            <a:pPr marL="457200" indent="-457200" eaLnBrk="0" hangingPunct="0">
              <a:lnSpc>
                <a:spcPct val="80000"/>
              </a:lnSpc>
              <a:spcBef>
                <a:spcPct val="50000"/>
              </a:spcBef>
              <a:buFont typeface="Wingdings" panose="05000000000000000000" pitchFamily="2" charset="2"/>
              <a:buChar char="l"/>
            </a:pPr>
            <a:r>
              <a:rPr lang="zh-CN" altLang="en-US" sz="2400" b="1" dirty="0">
                <a:latin typeface="宋体" panose="02010600030101010101" pitchFamily="2" charset="-122"/>
                <a:ea typeface="宋体" panose="02010600030101010101" pitchFamily="2" charset="-122"/>
              </a:rPr>
              <a:t>估算法</a:t>
            </a:r>
            <a:endParaRPr lang="zh-CN" altLang="en-US" sz="2400" b="1" dirty="0">
              <a:latin typeface="宋体" panose="02010600030101010101" pitchFamily="2" charset="-122"/>
              <a:ea typeface="宋体" panose="02010600030101010101" pitchFamily="2" charset="-122"/>
            </a:endParaRPr>
          </a:p>
        </p:txBody>
      </p:sp>
      <p:sp>
        <p:nvSpPr>
          <p:cNvPr id="53250" name="Rectangle 3"/>
          <p:cNvSpPr/>
          <p:nvPr/>
        </p:nvSpPr>
        <p:spPr>
          <a:xfrm>
            <a:off x="5364163" y="2708275"/>
            <a:ext cx="914400" cy="914400"/>
          </a:xfrm>
          <a:prstGeom prst="rect">
            <a:avLst/>
          </a:prstGeom>
          <a:noFill/>
          <a:ln w="9525">
            <a:noFill/>
          </a:ln>
        </p:spPr>
        <p:txBody>
          <a:bodyPr wrap="none" anchor="ctr" anchorCtr="0"/>
          <a:p>
            <a:pPr eaLnBrk="0" hangingPunct="0"/>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54273" name="Rectangle 2"/>
          <p:cNvSpPr>
            <a:spLocks noGrp="1"/>
          </p:cNvSpPr>
          <p:nvPr>
            <p:ph type="title" idx="4294967295"/>
          </p:nvPr>
        </p:nvSpPr>
        <p:spPr>
          <a:xfrm>
            <a:off x="539750" y="692150"/>
            <a:ext cx="8229600" cy="1143000"/>
          </a:xfrm>
        </p:spPr>
        <p:txBody>
          <a:bodyPr wrap="square" lIns="91440" tIns="45720" rIns="91440" bIns="45720" anchor="ctr" anchorCtr="0"/>
          <a:p>
            <a:pPr eaLnBrk="1" hangingPunct="1"/>
            <a:r>
              <a:rPr lang="zh-CN" altLang="en-US" sz="4000" dirty="0">
                <a:latin typeface="华康俪金黑W8(P)" pitchFamily="2" charset="-122"/>
                <a:ea typeface="华康俪金黑W8(P)" pitchFamily="2" charset="-122"/>
              </a:rPr>
              <a:t>恒功率计算公式</a:t>
            </a:r>
            <a:endParaRPr lang="zh-CN" altLang="en-US" sz="4000" dirty="0">
              <a:latin typeface="华康俪金黑W8(P)" pitchFamily="2" charset="-122"/>
              <a:ea typeface="华康俪金黑W8(P)" pitchFamily="2" charset="-122"/>
            </a:endParaRPr>
          </a:p>
        </p:txBody>
      </p:sp>
      <p:graphicFrame>
        <p:nvGraphicFramePr>
          <p:cNvPr id="54274" name="内容占位符 65538"/>
          <p:cNvGraphicFramePr>
            <a:graphicFrameLocks noGrp="1" noChangeAspect="1"/>
          </p:cNvGraphicFramePr>
          <p:nvPr>
            <p:ph idx="4294967295"/>
          </p:nvPr>
        </p:nvGraphicFramePr>
        <p:xfrm>
          <a:off x="5513388" y="2420938"/>
          <a:ext cx="1931987" cy="1181100"/>
        </p:xfrm>
        <a:graphic>
          <a:graphicData uri="http://schemas.openxmlformats.org/presentationml/2006/ole">
            <mc:AlternateContent xmlns:mc="http://schemas.openxmlformats.org/markup-compatibility/2006">
              <mc:Choice xmlns:v="urn:schemas-microsoft-com:vml" Requires="v">
                <p:oleObj spid="_x0000_s3081" name="" r:id="rId1" imgW="695960" imgH="425450" progId="Equation.3">
                  <p:embed/>
                </p:oleObj>
              </mc:Choice>
              <mc:Fallback>
                <p:oleObj name="" r:id="rId1" imgW="695960" imgH="425450" progId="Equation.3">
                  <p:embed/>
                  <p:pic>
                    <p:nvPicPr>
                      <p:cNvPr id="0" name="图片 3080"/>
                      <p:cNvPicPr/>
                      <p:nvPr/>
                    </p:nvPicPr>
                    <p:blipFill>
                      <a:blip r:embed="rId2"/>
                      <a:stretch>
                        <a:fillRect/>
                      </a:stretch>
                    </p:blipFill>
                    <p:spPr>
                      <a:xfrm>
                        <a:off x="5513388" y="2420938"/>
                        <a:ext cx="1931987" cy="1181100"/>
                      </a:xfrm>
                      <a:prstGeom prst="rect">
                        <a:avLst/>
                      </a:prstGeom>
                      <a:noFill/>
                      <a:ln w="38100">
                        <a:miter/>
                      </a:ln>
                    </p:spPr>
                  </p:pic>
                </p:oleObj>
              </mc:Fallback>
            </mc:AlternateContent>
          </a:graphicData>
        </a:graphic>
      </p:graphicFrame>
      <p:sp>
        <p:nvSpPr>
          <p:cNvPr id="54275" name="Rectangle 3"/>
          <p:cNvSpPr/>
          <p:nvPr/>
        </p:nvSpPr>
        <p:spPr>
          <a:xfrm>
            <a:off x="611188" y="1844675"/>
            <a:ext cx="4105275" cy="3729038"/>
          </a:xfrm>
          <a:prstGeom prst="rect">
            <a:avLst/>
          </a:prstGeom>
          <a:noFill/>
          <a:ln w="9525">
            <a:noFill/>
          </a:ln>
        </p:spPr>
        <p:txBody>
          <a:bodyPr wrap="none" anchor="ctr" anchorCtr="0"/>
          <a:p>
            <a:pPr eaLnBrk="0" hangingPunct="0">
              <a:lnSpc>
                <a:spcPct val="125000"/>
              </a:lnSpc>
            </a:pPr>
            <a:r>
              <a:rPr lang="en-US" altLang="zh-CN" sz="2400" b="1" dirty="0">
                <a:latin typeface="宋体" panose="02010600030101010101" pitchFamily="2" charset="-122"/>
                <a:ea typeface="宋体" panose="02010600030101010101" pitchFamily="2" charset="-122"/>
              </a:rPr>
              <a:t>W:</a:t>
            </a:r>
            <a:r>
              <a:rPr lang="zh-CN" altLang="en-US" sz="2400" b="1" dirty="0">
                <a:solidFill>
                  <a:srgbClr val="CC3399"/>
                </a:solidFill>
                <a:latin typeface="宋体" panose="02010600030101010101" pitchFamily="2" charset="-122"/>
                <a:ea typeface="宋体" panose="02010600030101010101" pitchFamily="2" charset="-122"/>
              </a:rPr>
              <a:t>每节电池提供的功率</a:t>
            </a:r>
            <a:r>
              <a:rPr lang="zh-CN" altLang="en-US" sz="2400" b="1" dirty="0">
                <a:latin typeface="宋体" panose="02010600030101010101" pitchFamily="2" charset="-122"/>
                <a:ea typeface="宋体" panose="02010600030101010101" pitchFamily="2" charset="-122"/>
              </a:rPr>
              <a:t>，</a:t>
            </a:r>
            <a:r>
              <a:rPr lang="en-US" altLang="zh-CN" sz="2400" b="1" dirty="0">
                <a:latin typeface="宋体" panose="02010600030101010101" pitchFamily="2" charset="-122"/>
                <a:ea typeface="宋体" panose="02010600030101010101" pitchFamily="2" charset="-122"/>
              </a:rPr>
              <a:t>W</a:t>
            </a:r>
            <a:endParaRPr lang="en-US" altLang="zh-CN" sz="2400" b="1" dirty="0">
              <a:latin typeface="宋体" panose="02010600030101010101" pitchFamily="2" charset="-122"/>
              <a:ea typeface="宋体" panose="02010600030101010101" pitchFamily="2" charset="-122"/>
            </a:endParaRPr>
          </a:p>
          <a:p>
            <a:pPr eaLnBrk="0" hangingPunct="0">
              <a:lnSpc>
                <a:spcPct val="125000"/>
              </a:lnSpc>
            </a:pPr>
            <a:r>
              <a:rPr lang="en-US" altLang="zh-CN" sz="2400" b="1" dirty="0">
                <a:latin typeface="宋体" panose="02010600030101010101" pitchFamily="2" charset="-122"/>
                <a:ea typeface="宋体" panose="02010600030101010101" pitchFamily="2" charset="-122"/>
              </a:rPr>
              <a:t>P:UPS</a:t>
            </a:r>
            <a:r>
              <a:rPr lang="zh-CN" altLang="en-US" sz="2400" b="1" dirty="0">
                <a:latin typeface="宋体" panose="02010600030101010101" pitchFamily="2" charset="-122"/>
                <a:ea typeface="宋体" panose="02010600030101010101" pitchFamily="2" charset="-122"/>
              </a:rPr>
              <a:t>额定功率，</a:t>
            </a:r>
            <a:r>
              <a:rPr lang="en-US" altLang="zh-CN" sz="2400" b="1" dirty="0">
                <a:latin typeface="宋体" panose="02010600030101010101" pitchFamily="2" charset="-122"/>
                <a:ea typeface="宋体" panose="02010600030101010101" pitchFamily="2" charset="-122"/>
              </a:rPr>
              <a:t>VA</a:t>
            </a:r>
            <a:endParaRPr lang="en-US" altLang="zh-CN" sz="2400" b="1" dirty="0">
              <a:latin typeface="宋体" panose="02010600030101010101" pitchFamily="2" charset="-122"/>
              <a:ea typeface="宋体" panose="02010600030101010101" pitchFamily="2" charset="-122"/>
            </a:endParaRPr>
          </a:p>
          <a:p>
            <a:pPr eaLnBrk="0" hangingPunct="0">
              <a:lnSpc>
                <a:spcPct val="125000"/>
              </a:lnSpc>
            </a:pPr>
            <a:r>
              <a:rPr lang="en-US" altLang="zh-CN" sz="2400" b="1" dirty="0">
                <a:latin typeface="宋体" panose="02010600030101010101" pitchFamily="2" charset="-122"/>
                <a:ea typeface="宋体" panose="02010600030101010101" pitchFamily="2" charset="-122"/>
              </a:rPr>
              <a:t>F:</a:t>
            </a:r>
            <a:r>
              <a:rPr lang="zh-CN" altLang="en-US" sz="2400" b="1" dirty="0">
                <a:latin typeface="宋体" panose="02010600030101010101" pitchFamily="2" charset="-122"/>
                <a:ea typeface="宋体" panose="02010600030101010101" pitchFamily="2" charset="-122"/>
              </a:rPr>
              <a:t>负载功率因数</a:t>
            </a:r>
            <a:endParaRPr lang="zh-CN" altLang="en-US" sz="2400" b="1" dirty="0">
              <a:latin typeface="宋体" panose="02010600030101010101" pitchFamily="2" charset="-122"/>
              <a:ea typeface="宋体" panose="02010600030101010101" pitchFamily="2" charset="-122"/>
            </a:endParaRPr>
          </a:p>
          <a:p>
            <a:pPr eaLnBrk="0" hangingPunct="0">
              <a:lnSpc>
                <a:spcPct val="125000"/>
              </a:lnSpc>
              <a:buFont typeface="Symbol" panose="05050102010706020507" pitchFamily="18" charset="2"/>
              <a:buChar char="h"/>
            </a:pPr>
            <a:r>
              <a:rPr lang="en-US" altLang="zh-CN" sz="2400" b="1" dirty="0">
                <a:latin typeface="宋体" panose="02010600030101010101" pitchFamily="2" charset="-122"/>
                <a:ea typeface="宋体" panose="02010600030101010101" pitchFamily="2" charset="-122"/>
              </a:rPr>
              <a:t>:</a:t>
            </a:r>
            <a:r>
              <a:rPr lang="zh-CN" altLang="en-US" sz="2400" b="1" dirty="0">
                <a:latin typeface="宋体" panose="02010600030101010101" pitchFamily="2" charset="-122"/>
                <a:ea typeface="宋体" panose="02010600030101010101" pitchFamily="2" charset="-122"/>
              </a:rPr>
              <a:t>逆变器效率</a:t>
            </a:r>
            <a:endParaRPr lang="zh-CN" altLang="en-US" sz="2400" b="1" dirty="0">
              <a:latin typeface="宋体" panose="02010600030101010101" pitchFamily="2" charset="-122"/>
              <a:ea typeface="宋体" panose="02010600030101010101" pitchFamily="2" charset="-122"/>
              <a:sym typeface="Symbol" panose="05050102010706020507" pitchFamily="18" charset="2"/>
            </a:endParaRPr>
          </a:p>
          <a:p>
            <a:pPr eaLnBrk="0" hangingPunct="0">
              <a:lnSpc>
                <a:spcPct val="125000"/>
              </a:lnSpc>
            </a:pPr>
            <a:r>
              <a:rPr lang="en-US" altLang="zh-CN" sz="2400" b="1" dirty="0">
                <a:latin typeface="宋体" panose="02010600030101010101" pitchFamily="2" charset="-122"/>
                <a:ea typeface="宋体" panose="02010600030101010101" pitchFamily="2" charset="-122"/>
                <a:sym typeface="Symbol" panose="05050102010706020507" pitchFamily="18" charset="2"/>
              </a:rPr>
              <a:t>N:</a:t>
            </a:r>
            <a:r>
              <a:rPr lang="en-US" altLang="zh-CN" sz="2400" b="1" dirty="0">
                <a:latin typeface="宋体" panose="02010600030101010101" pitchFamily="2" charset="-122"/>
                <a:ea typeface="宋体" panose="02010600030101010101" pitchFamily="2" charset="-122"/>
              </a:rPr>
              <a:t>UPS</a:t>
            </a:r>
            <a:r>
              <a:rPr lang="zh-CN" altLang="en-US" sz="2400" b="1" dirty="0">
                <a:latin typeface="宋体" panose="02010600030101010101" pitchFamily="2" charset="-122"/>
                <a:ea typeface="宋体" panose="02010600030101010101" pitchFamily="2" charset="-122"/>
              </a:rPr>
              <a:t>每电池组额定节数</a:t>
            </a:r>
            <a:r>
              <a:rPr lang="zh-CN" altLang="en-US" sz="2400" b="1" dirty="0">
                <a:latin typeface="Times New Roman" panose="02020603050405020304" pitchFamily="18" charset="0"/>
                <a:ea typeface="宋体" panose="02010600030101010101" pitchFamily="2" charset="-122"/>
              </a:rPr>
              <a:t> </a:t>
            </a:r>
            <a:endParaRPr lang="zh-CN" altLang="en-US" sz="2500" dirty="0">
              <a:latin typeface="华文细黑" pitchFamily="2" charset="-122"/>
              <a:ea typeface="华文细黑" pitchFamily="2" charset="-122"/>
            </a:endParaRPr>
          </a:p>
          <a:p>
            <a:pPr eaLnBrk="0" hangingPunct="0"/>
            <a:endParaRPr lang="en-US" altLang="zh-CN" sz="2500" dirty="0">
              <a:latin typeface="华文细黑" pitchFamily="2" charset="-122"/>
              <a:ea typeface="华文细黑" pitchFamily="2" charset="-122"/>
              <a:sym typeface="Symbol" panose="05050102010706020507" pitchFamily="18" charset="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55297" name="Rectangle 2"/>
          <p:cNvSpPr>
            <a:spLocks noGrp="1"/>
          </p:cNvSpPr>
          <p:nvPr>
            <p:ph type="title" idx="4294967295"/>
          </p:nvPr>
        </p:nvSpPr>
        <p:spPr>
          <a:xfrm>
            <a:off x="468313" y="476250"/>
            <a:ext cx="8229600" cy="1143000"/>
          </a:xfrm>
        </p:spPr>
        <p:txBody>
          <a:bodyPr wrap="square" lIns="91440" tIns="45720" rIns="91440" bIns="45720" anchor="ctr" anchorCtr="0"/>
          <a:p>
            <a:pPr eaLnBrk="1" hangingPunct="1"/>
            <a:r>
              <a:rPr lang="zh-CN" altLang="en-US" sz="4000" dirty="0">
                <a:latin typeface="华康俪金黑W8(P)" pitchFamily="2" charset="-122"/>
                <a:ea typeface="华康俪金黑W8(P)" pitchFamily="2" charset="-122"/>
              </a:rPr>
              <a:t>恒功率放电查表法</a:t>
            </a:r>
            <a:endParaRPr lang="zh-CN" altLang="en-US" sz="4000" dirty="0">
              <a:latin typeface="华康俪金黑W8(P)" pitchFamily="2" charset="-122"/>
              <a:ea typeface="华康俪金黑W8(P)" pitchFamily="2" charset="-122"/>
            </a:endParaRPr>
          </a:p>
        </p:txBody>
      </p:sp>
      <p:pic>
        <p:nvPicPr>
          <p:cNvPr id="55298" name="Picture 41" descr="8J5CZ1EF[QZU9Y917H9H9(U"/>
          <p:cNvPicPr>
            <a:picLocks noChangeAspect="1"/>
          </p:cNvPicPr>
          <p:nvPr/>
        </p:nvPicPr>
        <p:blipFill>
          <a:blip r:embed="rId1"/>
          <a:stretch>
            <a:fillRect/>
          </a:stretch>
        </p:blipFill>
        <p:spPr>
          <a:xfrm>
            <a:off x="1116013" y="2565400"/>
            <a:ext cx="6664325" cy="2163763"/>
          </a:xfrm>
          <a:prstGeom prst="rect">
            <a:avLst/>
          </a:prstGeom>
          <a:noFill/>
          <a:ln w="9525">
            <a:noFill/>
          </a:ln>
        </p:spPr>
      </p:pic>
      <p:sp>
        <p:nvSpPr>
          <p:cNvPr id="55299" name="Text Box 42"/>
          <p:cNvSpPr txBox="1"/>
          <p:nvPr/>
        </p:nvSpPr>
        <p:spPr>
          <a:xfrm>
            <a:off x="1258888" y="1989138"/>
            <a:ext cx="6480175" cy="457200"/>
          </a:xfrm>
          <a:prstGeom prst="rect">
            <a:avLst/>
          </a:prstGeom>
          <a:noFill/>
          <a:ln w="9525">
            <a:noFill/>
          </a:ln>
        </p:spPr>
        <p:txBody>
          <a:bodyPr anchor="t" anchorCtr="0">
            <a:spAutoFit/>
          </a:bodyPr>
          <a:p>
            <a:pPr marL="342900" indent="-342900" eaLnBrk="0" hangingPunct="0">
              <a:spcBef>
                <a:spcPct val="50000"/>
              </a:spcBef>
            </a:pPr>
            <a:r>
              <a:rPr lang="zh-CN" altLang="en-US" sz="2400" b="1" dirty="0">
                <a:latin typeface="Times New Roman" panose="02020603050405020304" pitchFamily="18" charset="0"/>
                <a:ea typeface="宋体" panose="02010600030101010101" pitchFamily="2" charset="-122"/>
              </a:rPr>
              <a:t>以下是某品牌</a:t>
            </a:r>
            <a:r>
              <a:rPr lang="en-US" altLang="zh-CN" sz="2400" b="1" dirty="0">
                <a:latin typeface="Times New Roman" panose="02020603050405020304" pitchFamily="18" charset="0"/>
                <a:ea typeface="宋体" panose="02010600030101010101" pitchFamily="2" charset="-122"/>
              </a:rPr>
              <a:t>100AH/12V</a:t>
            </a:r>
            <a:r>
              <a:rPr lang="zh-CN" altLang="en-US" sz="2400" b="1" dirty="0">
                <a:latin typeface="Times New Roman" panose="02020603050405020304" pitchFamily="18" charset="0"/>
                <a:ea typeface="宋体" panose="02010600030101010101" pitchFamily="2" charset="-122"/>
              </a:rPr>
              <a:t>电池恒功率放电表</a:t>
            </a:r>
            <a:endParaRPr lang="zh-CN" altLang="en-US" sz="2400" b="1" dirty="0">
              <a:latin typeface="Times New Roman" panose="02020603050405020304" pitchFamily="18" charset="0"/>
              <a:ea typeface="宋体" panose="02010600030101010101" pitchFamily="2"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56321" name="Rectangle 2"/>
          <p:cNvSpPr>
            <a:spLocks noGrp="1"/>
          </p:cNvSpPr>
          <p:nvPr>
            <p:ph type="title" idx="4294967295"/>
          </p:nvPr>
        </p:nvSpPr>
        <p:spPr>
          <a:xfrm>
            <a:off x="685800" y="609600"/>
            <a:ext cx="7772400" cy="1143000"/>
          </a:xfrm>
        </p:spPr>
        <p:txBody>
          <a:bodyPr wrap="square" lIns="91440" tIns="45720" rIns="91440" bIns="45720" anchor="ctr" anchorCtr="0"/>
          <a:p>
            <a:pPr algn="l" eaLnBrk="1" hangingPunct="1"/>
            <a:r>
              <a:rPr lang="zh-CN" altLang="en-US" sz="3600" dirty="0"/>
              <a:t>例</a:t>
            </a:r>
            <a:endParaRPr lang="zh-CN" altLang="en-US" sz="3600" dirty="0"/>
          </a:p>
        </p:txBody>
      </p:sp>
      <p:sp>
        <p:nvSpPr>
          <p:cNvPr id="67587" name="Rectangle 3"/>
          <p:cNvSpPr>
            <a:spLocks noGrp="1"/>
          </p:cNvSpPr>
          <p:nvPr>
            <p:ph type="body" sz="half" idx="4294967295"/>
          </p:nvPr>
        </p:nvSpPr>
        <p:spPr>
          <a:xfrm>
            <a:off x="900113" y="1916113"/>
            <a:ext cx="7848600" cy="1368425"/>
          </a:xfrm>
        </p:spPr>
        <p:txBody>
          <a:bodyPr wrap="square" lIns="91440" tIns="45720" rIns="91440" bIns="45720" anchor="t" anchorCtr="0"/>
          <a:lstStyle>
            <a:lvl1pPr lvl="0">
              <a:buClrTx/>
              <a:buSzTx/>
              <a:buFont typeface="Verdana" panose="020B0604030504040204" pitchFamily="34" charset="0"/>
              <a:defRPr sz="2800"/>
            </a:lvl1pPr>
            <a:lvl2pPr lvl="1">
              <a:buClrTx/>
              <a:buSzTx/>
              <a:buFont typeface="Verdana" panose="020B0604030504040204" pitchFamily="34" charset="0"/>
              <a:defRPr sz="2400"/>
            </a:lvl2pPr>
            <a:lvl3pPr lvl="2">
              <a:buClrTx/>
              <a:buSzTx/>
              <a:buFont typeface="Verdana" panose="020B0604030504040204" pitchFamily="34" charset="0"/>
              <a:defRPr sz="2000"/>
            </a:lvl3pPr>
            <a:lvl4pPr lvl="3">
              <a:buClrTx/>
              <a:buSzTx/>
              <a:buFont typeface="Verdana" panose="020B0604030504040204" pitchFamily="34" charset="0"/>
              <a:defRPr sz="1800"/>
            </a:lvl4pPr>
            <a:lvl5pPr lvl="4">
              <a:buClrTx/>
              <a:buSzTx/>
              <a:buFont typeface="Verdana" panose="020B0604030504040204" pitchFamily="34" charset="0"/>
              <a:defRPr sz="1800"/>
            </a:lvl5pPr>
          </a:lstStyle>
          <a:p>
            <a:pPr lvl="0" indent="-354330" eaLnBrk="1" hangingPunct="1">
              <a:lnSpc>
                <a:spcPct val="90000"/>
              </a:lnSpc>
              <a:buClrTx/>
              <a:buSzTx/>
            </a:pPr>
            <a:r>
              <a:rPr lang="zh-CN" altLang="en-US" sz="3200" dirty="0">
                <a:latin typeface="微软雅黑" panose="020B0503020204020204" charset="-122"/>
                <a:ea typeface="微软雅黑" panose="020B0503020204020204" charset="-122"/>
              </a:rPr>
              <a:t>问：</a:t>
            </a:r>
            <a:r>
              <a:rPr lang="en-US" altLang="zh-CN" sz="3200" dirty="0">
                <a:latin typeface="微软雅黑" panose="020B0503020204020204" charset="-122"/>
                <a:ea typeface="微软雅黑" panose="020B0503020204020204" charset="-122"/>
              </a:rPr>
              <a:t>30kVA UPS  </a:t>
            </a:r>
            <a:r>
              <a:rPr lang="en-US" altLang="zh-CN" sz="3200" i="1" dirty="0">
                <a:latin typeface="微软雅黑" panose="020B0503020204020204" charset="-122"/>
                <a:ea typeface="微软雅黑" panose="020B0503020204020204" charset="-122"/>
              </a:rPr>
              <a:t>F</a:t>
            </a:r>
            <a:r>
              <a:rPr lang="en-US" altLang="zh-CN" sz="3200" dirty="0">
                <a:latin typeface="微软雅黑" panose="020B0503020204020204" charset="-122"/>
                <a:ea typeface="微软雅黑" panose="020B0503020204020204" charset="-122"/>
              </a:rPr>
              <a:t>=0.8</a:t>
            </a:r>
            <a:r>
              <a:rPr lang="zh-CN" altLang="en-US" sz="3200" dirty="0">
                <a:latin typeface="微软雅黑" panose="020B0503020204020204" charset="-122"/>
                <a:ea typeface="微软雅黑" panose="020B0503020204020204" charset="-122"/>
              </a:rPr>
              <a:t>，要求后备时间</a:t>
            </a:r>
            <a:r>
              <a:rPr lang="en-US" altLang="zh-CN" sz="3200" i="1" dirty="0">
                <a:latin typeface="微软雅黑" panose="020B0503020204020204" charset="-122"/>
                <a:ea typeface="微软雅黑" panose="020B0503020204020204" charset="-122"/>
              </a:rPr>
              <a:t>t </a:t>
            </a:r>
            <a:r>
              <a:rPr lang="en-US" altLang="zh-CN" sz="3200" dirty="0">
                <a:latin typeface="微软雅黑" panose="020B0503020204020204" charset="-122"/>
                <a:ea typeface="微软雅黑" panose="020B0503020204020204" charset="-122"/>
              </a:rPr>
              <a:t>=2h</a:t>
            </a:r>
            <a:r>
              <a:rPr lang="zh-CN" altLang="en-US" sz="3200" dirty="0">
                <a:latin typeface="微软雅黑" panose="020B0503020204020204" charset="-122"/>
                <a:ea typeface="微软雅黑" panose="020B0503020204020204" charset="-122"/>
              </a:rPr>
              <a:t>，</a:t>
            </a:r>
            <a:r>
              <a:rPr lang="en-US" altLang="zh-CN" sz="3200" dirty="0">
                <a:latin typeface="微软雅黑" panose="020B0503020204020204" charset="-122"/>
                <a:ea typeface="微软雅黑" panose="020B0503020204020204" charset="-122"/>
              </a:rPr>
              <a:t>UPS</a:t>
            </a:r>
            <a:r>
              <a:rPr lang="zh-CN" altLang="en-US" sz="3200" dirty="0">
                <a:latin typeface="微软雅黑" panose="020B0503020204020204" charset="-122"/>
                <a:ea typeface="微软雅黑" panose="020B0503020204020204" charset="-122"/>
              </a:rPr>
              <a:t>电池节数：</a:t>
            </a:r>
            <a:r>
              <a:rPr lang="en-US" altLang="zh-CN" sz="3200" dirty="0">
                <a:latin typeface="微软雅黑" panose="020B0503020204020204" charset="-122"/>
                <a:ea typeface="微软雅黑" panose="020B0503020204020204" charset="-122"/>
              </a:rPr>
              <a:t>32</a:t>
            </a:r>
            <a:r>
              <a:rPr lang="zh-CN" altLang="en-US" sz="3200" dirty="0">
                <a:latin typeface="微软雅黑" panose="020B0503020204020204" charset="-122"/>
                <a:ea typeface="微软雅黑" panose="020B0503020204020204" charset="-122"/>
                <a:sym typeface="Symbol" panose="05050102010706020507" pitchFamily="18" charset="2"/>
              </a:rPr>
              <a:t>节</a:t>
            </a:r>
            <a:r>
              <a:rPr lang="zh-CN" altLang="en-US" sz="3200" dirty="0">
                <a:latin typeface="微软雅黑" panose="020B0503020204020204" charset="-122"/>
                <a:ea typeface="微软雅黑" panose="020B0503020204020204" charset="-122"/>
              </a:rPr>
              <a:t>，逆变效率：</a:t>
            </a:r>
            <a:r>
              <a:rPr lang="en-US" altLang="zh-CN" sz="3200" dirty="0">
                <a:latin typeface="微软雅黑" panose="020B0503020204020204" charset="-122"/>
                <a:ea typeface="微软雅黑" panose="020B0503020204020204" charset="-122"/>
              </a:rPr>
              <a:t>0.94</a:t>
            </a:r>
            <a:r>
              <a:rPr lang="zh-CN" altLang="en-US" sz="3200" dirty="0">
                <a:latin typeface="微软雅黑" panose="020B0503020204020204" charset="-122"/>
                <a:ea typeface="微软雅黑" panose="020B0503020204020204" charset="-122"/>
              </a:rPr>
              <a:t>，要求用恒功率法算，需多少电池</a:t>
            </a:r>
            <a:r>
              <a:rPr lang="en-US" altLang="zh-CN" sz="3200" dirty="0">
                <a:latin typeface="微软雅黑" panose="020B0503020204020204" charset="-122"/>
                <a:ea typeface="微软雅黑" panose="020B0503020204020204" charset="-122"/>
              </a:rPr>
              <a:t>?</a:t>
            </a:r>
            <a:endParaRPr lang="en-US" altLang="zh-CN" sz="3200" dirty="0">
              <a:latin typeface="微软雅黑" panose="020B0503020204020204" charset="-122"/>
              <a:ea typeface="微软雅黑" panose="020B0503020204020204" charset="-122"/>
            </a:endParaRPr>
          </a:p>
          <a:p>
            <a:pPr lvl="0" indent="-354330" eaLnBrk="1" hangingPunct="1">
              <a:lnSpc>
                <a:spcPct val="90000"/>
              </a:lnSpc>
              <a:buClrTx/>
              <a:buSzTx/>
            </a:pPr>
            <a:endParaRPr lang="en-US" altLang="zh-CN" sz="3200" dirty="0">
              <a:latin typeface="微软雅黑" panose="020B0503020204020204" charset="-122"/>
              <a:ea typeface="微软雅黑" panose="020B0503020204020204" charset="-122"/>
            </a:endParaRPr>
          </a:p>
          <a:p>
            <a:pPr lvl="0" indent="-354330" eaLnBrk="1" hangingPunct="1">
              <a:lnSpc>
                <a:spcPct val="90000"/>
              </a:lnSpc>
              <a:buClrTx/>
              <a:buSzTx/>
              <a:buNone/>
            </a:pPr>
            <a:endParaRPr lang="en-US" altLang="zh-CN" sz="3200" dirty="0">
              <a:latin typeface="微软雅黑" panose="020B0503020204020204" charset="-122"/>
              <a:ea typeface="微软雅黑" panose="020B0503020204020204" charset="-122"/>
            </a:endParaRPr>
          </a:p>
        </p:txBody>
      </p:sp>
      <p:graphicFrame>
        <p:nvGraphicFramePr>
          <p:cNvPr id="67588" name="内容占位符 67587"/>
          <p:cNvGraphicFramePr>
            <a:graphicFrameLocks noGrp="1" noChangeAspect="1"/>
          </p:cNvGraphicFramePr>
          <p:nvPr>
            <p:ph sz="half" idx="4294967295"/>
          </p:nvPr>
        </p:nvGraphicFramePr>
        <p:xfrm>
          <a:off x="3224213" y="3500438"/>
          <a:ext cx="2622550" cy="923925"/>
        </p:xfrm>
        <a:graphic>
          <a:graphicData uri="http://schemas.openxmlformats.org/presentationml/2006/ole">
            <mc:AlternateContent xmlns:mc="http://schemas.openxmlformats.org/markup-compatibility/2006">
              <mc:Choice xmlns:v="urn:schemas-microsoft-com:vml" Requires="v">
                <p:oleObj spid="_x0000_s3080" name="" r:id="rId1" imgW="1134110" imgH="399415" progId="Equation.3">
                  <p:embed/>
                </p:oleObj>
              </mc:Choice>
              <mc:Fallback>
                <p:oleObj name="" r:id="rId1" imgW="1134110" imgH="399415" progId="Equation.3">
                  <p:embed/>
                  <p:pic>
                    <p:nvPicPr>
                      <p:cNvPr id="0" name="图片 3079"/>
                      <p:cNvPicPr/>
                      <p:nvPr/>
                    </p:nvPicPr>
                    <p:blipFill>
                      <a:blip r:embed="rId2"/>
                      <a:stretch>
                        <a:fillRect/>
                      </a:stretch>
                    </p:blipFill>
                    <p:spPr>
                      <a:xfrm>
                        <a:off x="3224213" y="3500438"/>
                        <a:ext cx="2622550" cy="923925"/>
                      </a:xfrm>
                      <a:prstGeom prst="rect">
                        <a:avLst/>
                      </a:prstGeom>
                      <a:noFill/>
                      <a:ln w="38100">
                        <a:miter/>
                      </a:ln>
                    </p:spPr>
                  </p:pic>
                </p:oleObj>
              </mc:Fallback>
            </mc:AlternateContent>
          </a:graphicData>
        </a:graphic>
      </p:graphicFrame>
      <p:sp>
        <p:nvSpPr>
          <p:cNvPr id="56324" name="Line 4"/>
          <p:cNvSpPr/>
          <p:nvPr/>
        </p:nvSpPr>
        <p:spPr>
          <a:xfrm>
            <a:off x="1116013" y="1700213"/>
            <a:ext cx="6840537" cy="0"/>
          </a:xfrm>
          <a:prstGeom prst="line">
            <a:avLst/>
          </a:prstGeom>
          <a:ln w="9525" cap="flat" cmpd="sng">
            <a:solidFill>
              <a:schemeClr val="tx1"/>
            </a:solidFill>
            <a:prstDash val="solid"/>
            <a:round/>
            <a:headEnd type="none" w="med" len="med"/>
            <a:tailEnd type="none" w="med" len="med"/>
          </a:ln>
        </p:spPr>
      </p:sp>
      <p:pic>
        <p:nvPicPr>
          <p:cNvPr id="56325" name="Picture 8"/>
          <p:cNvPicPr>
            <a:picLocks noChangeAspect="1"/>
          </p:cNvPicPr>
          <p:nvPr/>
        </p:nvPicPr>
        <p:blipFill>
          <a:blip r:embed="rId3"/>
          <a:stretch>
            <a:fillRect/>
          </a:stretch>
        </p:blipFill>
        <p:spPr>
          <a:xfrm>
            <a:off x="8172450" y="5438775"/>
            <a:ext cx="779463" cy="1177925"/>
          </a:xfrm>
          <a:prstGeom prst="rect">
            <a:avLst/>
          </a:prstGeom>
          <a:noFill/>
          <a:ln w="9525">
            <a:noFill/>
          </a:ln>
        </p:spPr>
      </p:pic>
      <p:sp>
        <p:nvSpPr>
          <p:cNvPr id="67591" name="Rectangle 3"/>
          <p:cNvSpPr txBox="1"/>
          <p:nvPr/>
        </p:nvSpPr>
        <p:spPr>
          <a:xfrm>
            <a:off x="971550" y="4968875"/>
            <a:ext cx="7848600" cy="1087438"/>
          </a:xfrm>
          <a:prstGeom prst="rect">
            <a:avLst/>
          </a:prstGeom>
          <a:noFill/>
          <a:ln w="9525">
            <a:noFill/>
          </a:ln>
        </p:spPr>
        <p:txBody>
          <a:bodyPr anchor="t" anchorCtr="0"/>
          <a:p>
            <a:pPr marL="342900" indent="-342900" eaLnBrk="0" hangingPunct="0">
              <a:lnSpc>
                <a:spcPct val="90000"/>
              </a:lnSpc>
              <a:spcBef>
                <a:spcPct val="20000"/>
              </a:spcBef>
            </a:pPr>
            <a:r>
              <a:rPr lang="en-US" altLang="zh-CN" sz="3200" dirty="0">
                <a:solidFill>
                  <a:srgbClr val="CC3399"/>
                </a:solidFill>
                <a:latin typeface="微软雅黑" panose="020B0503020204020204" charset="-122"/>
                <a:ea typeface="微软雅黑" panose="020B0503020204020204" charset="-122"/>
              </a:rPr>
              <a:t>2H</a:t>
            </a:r>
            <a:r>
              <a:rPr lang="zh-CN" altLang="en-US" sz="3200" dirty="0">
                <a:solidFill>
                  <a:srgbClr val="CC3399"/>
                </a:solidFill>
                <a:latin typeface="微软雅黑" panose="020B0503020204020204" charset="-122"/>
                <a:ea typeface="微软雅黑" panose="020B0503020204020204" charset="-122"/>
              </a:rPr>
              <a:t>小时对应功率：</a:t>
            </a:r>
            <a:r>
              <a:rPr lang="en-US" altLang="zh-CN" sz="3200" dirty="0">
                <a:solidFill>
                  <a:srgbClr val="CC3399"/>
                </a:solidFill>
                <a:latin typeface="微软雅黑" panose="020B0503020204020204" charset="-122"/>
                <a:ea typeface="微软雅黑" panose="020B0503020204020204" charset="-122"/>
              </a:rPr>
              <a:t>405W*2=810W</a:t>
            </a:r>
            <a:endParaRPr lang="en-US" altLang="zh-CN" sz="3200" dirty="0">
              <a:solidFill>
                <a:srgbClr val="CC3399"/>
              </a:solidFill>
              <a:latin typeface="微软雅黑" panose="020B0503020204020204" charset="-122"/>
              <a:ea typeface="微软雅黑" panose="020B0503020204020204" charset="-122"/>
            </a:endParaRPr>
          </a:p>
          <a:p>
            <a:pPr marL="342900" indent="-342900" eaLnBrk="0" hangingPunct="0">
              <a:lnSpc>
                <a:spcPct val="90000"/>
              </a:lnSpc>
              <a:spcBef>
                <a:spcPct val="20000"/>
              </a:spcBef>
            </a:pPr>
            <a:r>
              <a:rPr lang="en-US" altLang="zh-CN" sz="3200" dirty="0">
                <a:latin typeface="微软雅黑" panose="020B0503020204020204" charset="-122"/>
                <a:ea typeface="微软雅黑" panose="020B0503020204020204" charset="-122"/>
              </a:rPr>
              <a:t>810</a:t>
            </a:r>
            <a:r>
              <a:rPr lang="zh-CN" altLang="en-US" sz="3200" dirty="0">
                <a:latin typeface="微软雅黑" panose="020B0503020204020204" charset="-122"/>
                <a:ea typeface="微软雅黑" panose="020B0503020204020204" charset="-122"/>
              </a:rPr>
              <a:t>＞</a:t>
            </a:r>
            <a:r>
              <a:rPr lang="en-US" altLang="zh-CN" sz="3200" dirty="0">
                <a:latin typeface="微软雅黑" panose="020B0503020204020204" charset="-122"/>
                <a:ea typeface="微软雅黑" panose="020B0503020204020204" charset="-122"/>
              </a:rPr>
              <a:t>797</a:t>
            </a:r>
            <a:r>
              <a:rPr lang="zh-CN" altLang="en-US" sz="3200" dirty="0">
                <a:latin typeface="微软雅黑" panose="020B0503020204020204" charset="-122"/>
                <a:ea typeface="微软雅黑" panose="020B0503020204020204" charset="-122"/>
              </a:rPr>
              <a:t>，</a:t>
            </a:r>
            <a:r>
              <a:rPr lang="zh-CN" altLang="en-US" sz="3200" dirty="0">
                <a:solidFill>
                  <a:srgbClr val="CC3399"/>
                </a:solidFill>
                <a:latin typeface="微软雅黑" panose="020B0503020204020204" charset="-122"/>
                <a:ea typeface="微软雅黑" panose="020B0503020204020204" charset="-122"/>
              </a:rPr>
              <a:t>所以选择</a:t>
            </a:r>
            <a:r>
              <a:rPr lang="en-US" altLang="zh-CN" sz="3200" dirty="0">
                <a:solidFill>
                  <a:srgbClr val="CC3399"/>
                </a:solidFill>
                <a:latin typeface="微软雅黑" panose="020B0503020204020204" charset="-122"/>
                <a:ea typeface="微软雅黑" panose="020B0503020204020204" charset="-122"/>
              </a:rPr>
              <a:t>100AH/12V 64</a:t>
            </a:r>
            <a:r>
              <a:rPr lang="zh-CN" altLang="en-US" sz="3200" dirty="0">
                <a:solidFill>
                  <a:srgbClr val="CC3399"/>
                </a:solidFill>
                <a:latin typeface="微软雅黑" panose="020B0503020204020204" charset="-122"/>
                <a:ea typeface="微软雅黑" panose="020B0503020204020204" charset="-122"/>
              </a:rPr>
              <a:t>节。</a:t>
            </a:r>
            <a:endParaRPr lang="zh-CN" altLang="en-US" sz="3200" dirty="0">
              <a:solidFill>
                <a:srgbClr val="CC3399"/>
              </a:solidFill>
              <a:latin typeface="微软雅黑" panose="020B0503020204020204" charset="-122"/>
              <a:ea typeface="微软雅黑" panose="020B0503020204020204" charset="-122"/>
            </a:endParaRPr>
          </a:p>
          <a:p>
            <a:pPr marL="342900" indent="-342900" eaLnBrk="0" hangingPunct="0">
              <a:lnSpc>
                <a:spcPct val="135000"/>
              </a:lnSpc>
              <a:spcBef>
                <a:spcPct val="20000"/>
              </a:spcBef>
              <a:buFont typeface="Arial" panose="020B0604020202020204" pitchFamily="34" charset="0"/>
              <a:buChar char="•"/>
            </a:pPr>
            <a:endParaRPr lang="en-US" altLang="zh-CN" sz="32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7587">
                                            <p:txEl>
                                              <p:charRg st="0" end="69"/>
                                            </p:txEl>
                                          </p:spTgt>
                                        </p:tgtEl>
                                        <p:attrNameLst>
                                          <p:attrName>style.visibility</p:attrName>
                                        </p:attrNameLst>
                                      </p:cBhvr>
                                      <p:to>
                                        <p:strVal val="visible"/>
                                      </p:to>
                                    </p:set>
                                    <p:anim calcmode="lin" valueType="num">
                                      <p:cBhvr>
                                        <p:cTn id="7" dur="500" fill="hold"/>
                                        <p:tgtEl>
                                          <p:spTgt spid="67587">
                                            <p:txEl>
                                              <p:charRg st="0" end="69"/>
                                            </p:txEl>
                                          </p:spTgt>
                                        </p:tgtEl>
                                        <p:attrNameLst>
                                          <p:attrName>ppt_x</p:attrName>
                                        </p:attrNameLst>
                                      </p:cBhvr>
                                      <p:tavLst>
                                        <p:tav tm="0">
                                          <p:val>
                                            <p:strVal val="#ppt_x"/>
                                          </p:val>
                                        </p:tav>
                                        <p:tav tm="100000">
                                          <p:val>
                                            <p:strVal val="#ppt_x"/>
                                          </p:val>
                                        </p:tav>
                                      </p:tavLst>
                                    </p:anim>
                                    <p:anim calcmode="lin" valueType="num">
                                      <p:cBhvr>
                                        <p:cTn id="8" dur="500" fill="hold"/>
                                        <p:tgtEl>
                                          <p:spTgt spid="67587">
                                            <p:txEl>
                                              <p:charRg st="0" end="69"/>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7591">
                                            <p:txEl>
                                              <p:charRg st="0" end="21"/>
                                            </p:txEl>
                                          </p:spTgt>
                                        </p:tgtEl>
                                        <p:attrNameLst>
                                          <p:attrName>style.visibility</p:attrName>
                                        </p:attrNameLst>
                                      </p:cBhvr>
                                      <p:to>
                                        <p:strVal val="visible"/>
                                      </p:to>
                                    </p:set>
                                    <p:animEffect transition="in" filter="fade">
                                      <p:cBhvr>
                                        <p:cTn id="13" dur="500"/>
                                        <p:tgtEl>
                                          <p:spTgt spid="67591">
                                            <p:txEl>
                                              <p:charRg st="0" end="2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7588"/>
                                        </p:tgtEl>
                                        <p:attrNameLst>
                                          <p:attrName>style.visibility</p:attrName>
                                        </p:attrNameLst>
                                      </p:cBhvr>
                                      <p:to>
                                        <p:strVal val="visible"/>
                                      </p:to>
                                    </p:set>
                                    <p:animEffect transition="in" filter="fade">
                                      <p:cBhvr>
                                        <p:cTn id="16" dur="500"/>
                                        <p:tgtEl>
                                          <p:spTgt spid="6758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7591">
                                            <p:txEl>
                                              <p:charRg st="21" end="48"/>
                                            </p:txEl>
                                          </p:spTgt>
                                        </p:tgtEl>
                                        <p:attrNameLst>
                                          <p:attrName>style.visibility</p:attrName>
                                        </p:attrNameLst>
                                      </p:cBhvr>
                                      <p:to>
                                        <p:strVal val="visible"/>
                                      </p:to>
                                    </p:set>
                                    <p:animEffect transition="in" filter="fade">
                                      <p:cBhvr>
                                        <p:cTn id="19" dur="500"/>
                                        <p:tgtEl>
                                          <p:spTgt spid="67591">
                                            <p:txEl>
                                              <p:charRg st="21" end="4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P spid="67591"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57345" name="Rectangle 2"/>
          <p:cNvSpPr/>
          <p:nvPr/>
        </p:nvSpPr>
        <p:spPr>
          <a:xfrm>
            <a:off x="1763713" y="1916113"/>
            <a:ext cx="5832475" cy="2160587"/>
          </a:xfrm>
          <a:prstGeom prst="rect">
            <a:avLst/>
          </a:prstGeom>
          <a:noFill/>
          <a:ln w="9525">
            <a:noFill/>
          </a:ln>
        </p:spPr>
        <p:txBody>
          <a:bodyPr anchor="t" anchorCtr="0"/>
          <a:p>
            <a:pPr marL="457200" indent="-457200" eaLnBrk="0" hangingPunct="0">
              <a:spcBef>
                <a:spcPct val="20000"/>
              </a:spcBef>
            </a:pPr>
            <a:r>
              <a:rPr lang="en-US" altLang="zh-CN" sz="4400" b="1" dirty="0">
                <a:latin typeface="Times New Roman" panose="02020603050405020304" pitchFamily="18" charset="0"/>
                <a:ea typeface="宋体" panose="02010600030101010101" pitchFamily="2" charset="-122"/>
              </a:rPr>
              <a:t>UPS</a:t>
            </a:r>
            <a:r>
              <a:rPr lang="zh-CN" altLang="en-US" sz="4400" b="1" dirty="0">
                <a:latin typeface="Times New Roman" panose="02020603050405020304" pitchFamily="18" charset="0"/>
                <a:ea typeface="宋体" panose="02010600030101010101" pitchFamily="2" charset="-122"/>
              </a:rPr>
              <a:t>后备时间的计算</a:t>
            </a:r>
            <a:endParaRPr lang="zh-CN" altLang="en-US" sz="4400" b="1" dirty="0">
              <a:latin typeface="Times New Roman" panose="02020603050405020304" pitchFamily="18" charset="0"/>
              <a:ea typeface="宋体" panose="02010600030101010101" pitchFamily="2" charset="-122"/>
            </a:endParaRPr>
          </a:p>
          <a:p>
            <a:pPr marL="457200" indent="-457200" eaLnBrk="0" hangingPunct="0">
              <a:spcBef>
                <a:spcPct val="20000"/>
              </a:spcBef>
              <a:buFont typeface="Wingdings" panose="05000000000000000000" pitchFamily="2" charset="2"/>
              <a:buChar char="l"/>
            </a:pPr>
            <a:r>
              <a:rPr lang="zh-CN" altLang="en-US" sz="2400" b="1" dirty="0">
                <a:latin typeface="宋体" panose="02010600030101010101" pitchFamily="2" charset="-122"/>
                <a:ea typeface="宋体" panose="02010600030101010101" pitchFamily="2" charset="-122"/>
              </a:rPr>
              <a:t>恒功率法</a:t>
            </a:r>
            <a:endParaRPr lang="zh-CN" altLang="en-US" sz="2400" b="1" dirty="0">
              <a:latin typeface="宋体" panose="02010600030101010101" pitchFamily="2" charset="-122"/>
              <a:ea typeface="宋体" panose="02010600030101010101" pitchFamily="2" charset="-122"/>
            </a:endParaRPr>
          </a:p>
          <a:p>
            <a:pPr marL="457200" indent="-457200" eaLnBrk="0" hangingPunct="0">
              <a:lnSpc>
                <a:spcPct val="80000"/>
              </a:lnSpc>
              <a:spcBef>
                <a:spcPct val="50000"/>
              </a:spcBef>
              <a:buFont typeface="Wingdings" panose="05000000000000000000" pitchFamily="2" charset="2"/>
              <a:buChar char="F"/>
            </a:pPr>
            <a:r>
              <a:rPr lang="zh-CN" altLang="en-US" sz="2400" b="1" dirty="0">
                <a:latin typeface="宋体" panose="02010600030101010101" pitchFamily="2" charset="-122"/>
                <a:ea typeface="宋体" panose="02010600030101010101" pitchFamily="2" charset="-122"/>
              </a:rPr>
              <a:t>恒电流法</a:t>
            </a:r>
            <a:endParaRPr lang="zh-CN" altLang="en-US" sz="2400" b="1" dirty="0">
              <a:latin typeface="宋体" panose="02010600030101010101" pitchFamily="2" charset="-122"/>
              <a:ea typeface="宋体" panose="02010600030101010101" pitchFamily="2" charset="-122"/>
            </a:endParaRPr>
          </a:p>
          <a:p>
            <a:pPr marL="457200" indent="-457200" eaLnBrk="0" hangingPunct="0">
              <a:lnSpc>
                <a:spcPct val="80000"/>
              </a:lnSpc>
              <a:spcBef>
                <a:spcPct val="50000"/>
              </a:spcBef>
              <a:buFont typeface="Wingdings" panose="05000000000000000000" pitchFamily="2" charset="2"/>
              <a:buChar char="l"/>
            </a:pPr>
            <a:r>
              <a:rPr lang="zh-CN" altLang="en-US" sz="2400" b="1" dirty="0">
                <a:latin typeface="宋体" panose="02010600030101010101" pitchFamily="2" charset="-122"/>
                <a:ea typeface="宋体" panose="02010600030101010101" pitchFamily="2" charset="-122"/>
              </a:rPr>
              <a:t>估算法</a:t>
            </a:r>
            <a:endParaRPr lang="zh-CN" altLang="en-US" sz="2400" b="1" dirty="0">
              <a:latin typeface="宋体" panose="02010600030101010101" pitchFamily="2" charset="-122"/>
              <a:ea typeface="宋体" panose="02010600030101010101" pitchFamily="2" charset="-122"/>
            </a:endParaRPr>
          </a:p>
        </p:txBody>
      </p:sp>
      <p:sp>
        <p:nvSpPr>
          <p:cNvPr id="57346" name="Rectangle 3"/>
          <p:cNvSpPr/>
          <p:nvPr/>
        </p:nvSpPr>
        <p:spPr>
          <a:xfrm>
            <a:off x="5364163" y="2708275"/>
            <a:ext cx="914400" cy="914400"/>
          </a:xfrm>
          <a:prstGeom prst="rect">
            <a:avLst/>
          </a:prstGeom>
          <a:noFill/>
          <a:ln w="9525">
            <a:noFill/>
          </a:ln>
        </p:spPr>
        <p:txBody>
          <a:bodyPr wrap="none" anchor="ctr" anchorCtr="0"/>
          <a:p>
            <a:pPr eaLnBrk="0" hangingPunct="0"/>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58369" name="Rectangle 2"/>
          <p:cNvSpPr>
            <a:spLocks noGrp="1"/>
          </p:cNvSpPr>
          <p:nvPr>
            <p:ph type="title" idx="4294967295"/>
          </p:nvPr>
        </p:nvSpPr>
        <p:spPr>
          <a:xfrm>
            <a:off x="539750" y="692150"/>
            <a:ext cx="8229600" cy="1143000"/>
          </a:xfrm>
        </p:spPr>
        <p:txBody>
          <a:bodyPr wrap="square" lIns="91440" tIns="45720" rIns="91440" bIns="45720" anchor="ctr" anchorCtr="0"/>
          <a:p>
            <a:pPr eaLnBrk="1" hangingPunct="1"/>
            <a:r>
              <a:rPr lang="zh-CN" altLang="en-US" sz="4000" dirty="0">
                <a:latin typeface="华康俪金黑W8(P)" pitchFamily="2" charset="-122"/>
                <a:ea typeface="华康俪金黑W8(P)" pitchFamily="2" charset="-122"/>
              </a:rPr>
              <a:t>恒电流计算公式</a:t>
            </a:r>
            <a:endParaRPr lang="zh-CN" altLang="en-US" sz="4000" dirty="0">
              <a:latin typeface="华康俪金黑W8(P)" pitchFamily="2" charset="-122"/>
              <a:ea typeface="华康俪金黑W8(P)" pitchFamily="2" charset="-122"/>
            </a:endParaRPr>
          </a:p>
        </p:txBody>
      </p:sp>
      <p:graphicFrame>
        <p:nvGraphicFramePr>
          <p:cNvPr id="58370" name="内容占位符 69634"/>
          <p:cNvGraphicFramePr>
            <a:graphicFrameLocks noGrp="1" noChangeAspect="1"/>
          </p:cNvGraphicFramePr>
          <p:nvPr>
            <p:ph idx="4294967295"/>
          </p:nvPr>
        </p:nvGraphicFramePr>
        <p:xfrm>
          <a:off x="5003800" y="2314575"/>
          <a:ext cx="3095625" cy="1462088"/>
        </p:xfrm>
        <a:graphic>
          <a:graphicData uri="http://schemas.openxmlformats.org/presentationml/2006/ole">
            <mc:AlternateContent xmlns:mc="http://schemas.openxmlformats.org/markup-compatibility/2006">
              <mc:Choice xmlns:v="urn:schemas-microsoft-com:vml" Requires="v">
                <p:oleObj spid="_x0000_s3084" name="" r:id="rId1" imgW="928370" imgH="438150" progId="Equation.3">
                  <p:embed/>
                </p:oleObj>
              </mc:Choice>
              <mc:Fallback>
                <p:oleObj name="" r:id="rId1" imgW="928370" imgH="438150" progId="Equation.3">
                  <p:embed/>
                  <p:pic>
                    <p:nvPicPr>
                      <p:cNvPr id="0" name="图片 3083"/>
                      <p:cNvPicPr/>
                      <p:nvPr/>
                    </p:nvPicPr>
                    <p:blipFill>
                      <a:blip r:embed="rId2"/>
                      <a:stretch>
                        <a:fillRect/>
                      </a:stretch>
                    </p:blipFill>
                    <p:spPr>
                      <a:xfrm>
                        <a:off x="5003800" y="2314575"/>
                        <a:ext cx="3095625" cy="1462088"/>
                      </a:xfrm>
                      <a:prstGeom prst="rect">
                        <a:avLst/>
                      </a:prstGeom>
                      <a:noFill/>
                      <a:ln w="38100">
                        <a:miter/>
                      </a:ln>
                    </p:spPr>
                  </p:pic>
                </p:oleObj>
              </mc:Fallback>
            </mc:AlternateContent>
          </a:graphicData>
        </a:graphic>
      </p:graphicFrame>
      <p:sp>
        <p:nvSpPr>
          <p:cNvPr id="58371" name="Rectangle 3"/>
          <p:cNvSpPr/>
          <p:nvPr/>
        </p:nvSpPr>
        <p:spPr>
          <a:xfrm>
            <a:off x="1116013" y="1916113"/>
            <a:ext cx="3657600" cy="3657600"/>
          </a:xfrm>
          <a:prstGeom prst="rect">
            <a:avLst/>
          </a:prstGeom>
          <a:noFill/>
          <a:ln w="9525">
            <a:noFill/>
          </a:ln>
        </p:spPr>
        <p:txBody>
          <a:bodyPr wrap="none" anchor="ctr" anchorCtr="0"/>
          <a:p>
            <a:pPr eaLnBrk="0" hangingPunct="0">
              <a:lnSpc>
                <a:spcPct val="125000"/>
              </a:lnSpc>
            </a:pPr>
            <a:r>
              <a:rPr lang="en-US" altLang="zh-CN" sz="2500" b="1" dirty="0">
                <a:latin typeface="宋体" panose="02010600030101010101" pitchFamily="2" charset="-122"/>
                <a:ea typeface="宋体" panose="02010600030101010101" pitchFamily="2" charset="-122"/>
              </a:rPr>
              <a:t>AH:</a:t>
            </a:r>
            <a:r>
              <a:rPr lang="zh-CN" altLang="en-US" sz="2500" dirty="0">
                <a:latin typeface="宋体" panose="02010600030101010101" pitchFamily="2" charset="-122"/>
                <a:ea typeface="宋体" panose="02010600030101010101" pitchFamily="2" charset="-122"/>
              </a:rPr>
              <a:t>电池安时数</a:t>
            </a:r>
            <a:endParaRPr lang="zh-CN" altLang="en-US" sz="2500" dirty="0">
              <a:latin typeface="宋体" panose="02010600030101010101" pitchFamily="2" charset="-122"/>
              <a:ea typeface="宋体" panose="02010600030101010101" pitchFamily="2" charset="-122"/>
            </a:endParaRPr>
          </a:p>
          <a:p>
            <a:pPr eaLnBrk="0" hangingPunct="0">
              <a:lnSpc>
                <a:spcPct val="125000"/>
              </a:lnSpc>
            </a:pPr>
            <a:r>
              <a:rPr lang="en-US" altLang="zh-CN" sz="2500" b="1" dirty="0">
                <a:latin typeface="宋体" panose="02010600030101010101" pitchFamily="2" charset="-122"/>
                <a:ea typeface="宋体" panose="02010600030101010101" pitchFamily="2" charset="-122"/>
              </a:rPr>
              <a:t>P:</a:t>
            </a:r>
            <a:r>
              <a:rPr lang="en-US" altLang="zh-CN" sz="2500" dirty="0">
                <a:latin typeface="宋体" panose="02010600030101010101" pitchFamily="2" charset="-122"/>
                <a:ea typeface="宋体" panose="02010600030101010101" pitchFamily="2" charset="-122"/>
              </a:rPr>
              <a:t>UPS</a:t>
            </a:r>
            <a:r>
              <a:rPr lang="zh-CN" altLang="en-US" sz="2500" dirty="0">
                <a:latin typeface="宋体" panose="02010600030101010101" pitchFamily="2" charset="-122"/>
                <a:ea typeface="宋体" panose="02010600030101010101" pitchFamily="2" charset="-122"/>
              </a:rPr>
              <a:t>额定功率，</a:t>
            </a:r>
            <a:r>
              <a:rPr lang="en-US" altLang="zh-CN" sz="2500" dirty="0">
                <a:latin typeface="宋体" panose="02010600030101010101" pitchFamily="2" charset="-122"/>
                <a:ea typeface="宋体" panose="02010600030101010101" pitchFamily="2" charset="-122"/>
              </a:rPr>
              <a:t>VA</a:t>
            </a:r>
            <a:endParaRPr lang="en-US" altLang="zh-CN" sz="2500" dirty="0">
              <a:latin typeface="宋体" panose="02010600030101010101" pitchFamily="2" charset="-122"/>
              <a:ea typeface="宋体" panose="02010600030101010101" pitchFamily="2" charset="-122"/>
            </a:endParaRPr>
          </a:p>
          <a:p>
            <a:pPr eaLnBrk="0" hangingPunct="0">
              <a:lnSpc>
                <a:spcPct val="125000"/>
              </a:lnSpc>
            </a:pPr>
            <a:r>
              <a:rPr lang="en-US" altLang="zh-CN" sz="2500" b="1" dirty="0">
                <a:latin typeface="宋体" panose="02010600030101010101" pitchFamily="2" charset="-122"/>
                <a:ea typeface="宋体" panose="02010600030101010101" pitchFamily="2" charset="-122"/>
              </a:rPr>
              <a:t>F:</a:t>
            </a:r>
            <a:r>
              <a:rPr lang="zh-CN" altLang="en-US" sz="2500" dirty="0">
                <a:latin typeface="宋体" panose="02010600030101010101" pitchFamily="2" charset="-122"/>
                <a:ea typeface="宋体" panose="02010600030101010101" pitchFamily="2" charset="-122"/>
              </a:rPr>
              <a:t>负载功率因数</a:t>
            </a:r>
            <a:endParaRPr lang="zh-CN" altLang="en-US" sz="2500" dirty="0">
              <a:latin typeface="宋体" panose="02010600030101010101" pitchFamily="2" charset="-122"/>
              <a:ea typeface="宋体" panose="02010600030101010101" pitchFamily="2" charset="-122"/>
            </a:endParaRPr>
          </a:p>
          <a:p>
            <a:pPr eaLnBrk="0" hangingPunct="0">
              <a:lnSpc>
                <a:spcPct val="125000"/>
              </a:lnSpc>
              <a:buFont typeface="Symbol" panose="05050102010706020507" pitchFamily="18" charset="2"/>
              <a:buChar char="h"/>
            </a:pPr>
            <a:r>
              <a:rPr lang="en-US" altLang="zh-CN" sz="2500" dirty="0">
                <a:latin typeface="宋体" panose="02010600030101010101" pitchFamily="2" charset="-122"/>
                <a:ea typeface="宋体" panose="02010600030101010101" pitchFamily="2" charset="-122"/>
              </a:rPr>
              <a:t>:</a:t>
            </a:r>
            <a:r>
              <a:rPr lang="zh-CN" altLang="en-US" sz="2500" dirty="0">
                <a:latin typeface="宋体" panose="02010600030101010101" pitchFamily="2" charset="-122"/>
                <a:ea typeface="宋体" panose="02010600030101010101" pitchFamily="2" charset="-122"/>
              </a:rPr>
              <a:t>逆变器效率</a:t>
            </a:r>
            <a:endParaRPr lang="zh-CN" altLang="en-US" sz="2500" dirty="0">
              <a:latin typeface="宋体" panose="02010600030101010101" pitchFamily="2" charset="-122"/>
              <a:ea typeface="宋体" panose="02010600030101010101" pitchFamily="2" charset="-122"/>
              <a:sym typeface="Symbol" panose="05050102010706020507" pitchFamily="18" charset="2"/>
            </a:endParaRPr>
          </a:p>
          <a:p>
            <a:pPr eaLnBrk="0" hangingPunct="0">
              <a:lnSpc>
                <a:spcPct val="125000"/>
              </a:lnSpc>
            </a:pPr>
            <a:r>
              <a:rPr lang="en-US" altLang="zh-CN" sz="2500" b="1" dirty="0">
                <a:latin typeface="宋体" panose="02010600030101010101" pitchFamily="2" charset="-122"/>
                <a:ea typeface="宋体" panose="02010600030101010101" pitchFamily="2" charset="-122"/>
                <a:sym typeface="Symbol" panose="05050102010706020507" pitchFamily="18" charset="2"/>
              </a:rPr>
              <a:t>U</a:t>
            </a:r>
            <a:r>
              <a:rPr lang="en-US" altLang="zh-CN" sz="2500" baseline="-25000" dirty="0">
                <a:latin typeface="宋体" panose="02010600030101010101" pitchFamily="2" charset="-122"/>
                <a:ea typeface="宋体" panose="02010600030101010101" pitchFamily="2" charset="-122"/>
                <a:sym typeface="Symbol" panose="05050102010706020507" pitchFamily="18" charset="2"/>
              </a:rPr>
              <a:t>min </a:t>
            </a:r>
            <a:r>
              <a:rPr lang="en-US" altLang="zh-CN" sz="2400" dirty="0">
                <a:latin typeface="宋体" panose="02010600030101010101" pitchFamily="2" charset="-122"/>
                <a:ea typeface="宋体" panose="02010600030101010101" pitchFamily="2" charset="-122"/>
              </a:rPr>
              <a:t>:</a:t>
            </a:r>
            <a:r>
              <a:rPr lang="en-US" altLang="zh-CN" sz="2400" b="1" dirty="0">
                <a:latin typeface="宋体" panose="02010600030101010101" pitchFamily="2" charset="-122"/>
                <a:ea typeface="宋体" panose="02010600030101010101" pitchFamily="2" charset="-122"/>
                <a:sym typeface="Symbol" panose="05050102010706020507" pitchFamily="18" charset="2"/>
              </a:rPr>
              <a:t> </a:t>
            </a:r>
            <a:r>
              <a:rPr lang="en-US" altLang="zh-CN" sz="2500" dirty="0">
                <a:latin typeface="宋体" panose="02010600030101010101" pitchFamily="2" charset="-122"/>
                <a:ea typeface="宋体" panose="02010600030101010101" pitchFamily="2" charset="-122"/>
              </a:rPr>
              <a:t>UPS</a:t>
            </a:r>
            <a:r>
              <a:rPr lang="zh-CN" altLang="en-US" sz="2500" dirty="0">
                <a:latin typeface="宋体" panose="02010600030101010101" pitchFamily="2" charset="-122"/>
                <a:ea typeface="宋体" panose="02010600030101010101" pitchFamily="2" charset="-122"/>
              </a:rPr>
              <a:t>关机前一瞬间的电池电压</a:t>
            </a:r>
            <a:r>
              <a:rPr lang="en-US" altLang="zh-CN" sz="2500" dirty="0">
                <a:latin typeface="宋体" panose="02010600030101010101" pitchFamily="2" charset="-122"/>
                <a:ea typeface="宋体" panose="02010600030101010101" pitchFamily="2" charset="-122"/>
              </a:rPr>
              <a:t>,</a:t>
            </a:r>
            <a:endParaRPr lang="en-US" altLang="zh-CN" sz="2500" dirty="0">
              <a:latin typeface="宋体" panose="02010600030101010101" pitchFamily="2" charset="-122"/>
              <a:ea typeface="宋体" panose="02010600030101010101" pitchFamily="2" charset="-122"/>
            </a:endParaRPr>
          </a:p>
          <a:p>
            <a:pPr eaLnBrk="0" hangingPunct="0">
              <a:lnSpc>
                <a:spcPct val="125000"/>
              </a:lnSpc>
            </a:pPr>
            <a:r>
              <a:rPr lang="en-US" altLang="zh-CN" sz="2500" dirty="0">
                <a:latin typeface="宋体" panose="02010600030101010101" pitchFamily="2" charset="-122"/>
                <a:ea typeface="宋体" panose="02010600030101010101" pitchFamily="2" charset="-122"/>
              </a:rPr>
              <a:t>           </a:t>
            </a:r>
            <a:r>
              <a:rPr lang="zh-CN" altLang="en-US" sz="2500" dirty="0">
                <a:latin typeface="宋体" panose="02010600030101010101" pitchFamily="2" charset="-122"/>
                <a:ea typeface="宋体" panose="02010600030101010101" pitchFamily="2" charset="-122"/>
              </a:rPr>
              <a:t>一般每单元</a:t>
            </a:r>
            <a:r>
              <a:rPr lang="en-US" altLang="zh-CN" sz="2500" dirty="0">
                <a:latin typeface="宋体" panose="02010600030101010101" pitchFamily="2" charset="-122"/>
                <a:ea typeface="宋体" panose="02010600030101010101" pitchFamily="2" charset="-122"/>
              </a:rPr>
              <a:t>1.75V</a:t>
            </a:r>
            <a:r>
              <a:rPr lang="zh-CN" altLang="en-US" sz="2500" dirty="0">
                <a:latin typeface="华文细黑" pitchFamily="2" charset="-122"/>
                <a:ea typeface="华文细黑" pitchFamily="2" charset="-122"/>
              </a:rPr>
              <a:t>。</a:t>
            </a:r>
            <a:endParaRPr lang="zh-CN" altLang="en-US" sz="2500" dirty="0">
              <a:latin typeface="华文细黑" pitchFamily="2" charset="-122"/>
              <a:ea typeface="华文细黑" pitchFamily="2" charset="-122"/>
            </a:endParaRPr>
          </a:p>
          <a:p>
            <a:pPr eaLnBrk="0" hangingPunct="0"/>
            <a:endParaRPr lang="en-US" altLang="zh-CN" sz="2500" dirty="0">
              <a:latin typeface="华文细黑" pitchFamily="2" charset="-122"/>
              <a:ea typeface="华文细黑" pitchFamily="2" charset="-122"/>
              <a:sym typeface="Symbol" panose="05050102010706020507" pitchFamily="18" charset="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8193" name="标题 1"/>
          <p:cNvSpPr>
            <a:spLocks noGrp="1"/>
          </p:cNvSpPr>
          <p:nvPr>
            <p:ph type="title"/>
          </p:nvPr>
        </p:nvSpPr>
        <p:spPr>
          <a:xfrm>
            <a:off x="652463" y="404813"/>
            <a:ext cx="6850062" cy="630237"/>
          </a:xfrm>
        </p:spPr>
        <p:txBody>
          <a:bodyPr wrap="square" lIns="91440" tIns="45720" rIns="91440" bIns="45720" anchor="ctr" anchorCtr="0"/>
          <a:p>
            <a:r>
              <a:rPr lang="en-US" altLang="zh-CN" sz="3000" dirty="0"/>
              <a:t>1.2 </a:t>
            </a:r>
            <a:r>
              <a:rPr lang="zh-CN" altLang="en-US" sz="3000" dirty="0"/>
              <a:t>为什么需要</a:t>
            </a:r>
            <a:r>
              <a:rPr lang="en-US" altLang="zh-CN" sz="3000" dirty="0"/>
              <a:t>UPS</a:t>
            </a:r>
            <a:r>
              <a:rPr lang="zh-CN" altLang="en-US" sz="3000" dirty="0"/>
              <a:t>？</a:t>
            </a:r>
            <a:endParaRPr lang="zh-CN" altLang="en-US" sz="3000" dirty="0"/>
          </a:p>
        </p:txBody>
      </p:sp>
      <p:sp>
        <p:nvSpPr>
          <p:cNvPr id="8194" name="灯片编号占位符 3"/>
          <p:cNvSpPr txBox="1">
            <a:spLocks noGrp="1"/>
          </p:cNvSpPr>
          <p:nvPr>
            <p:ph type="sldNum" sz="quarter"/>
          </p:nvPr>
        </p:nvSpPr>
        <p:spPr>
          <a:xfrm>
            <a:off x="5222875" y="6538913"/>
            <a:ext cx="1301750" cy="285750"/>
          </a:xfrm>
          <a:prstGeom prst="rect">
            <a:avLst/>
          </a:prstGeom>
          <a:noFill/>
          <a:ln w="9525">
            <a:noFill/>
          </a:ln>
        </p:spPr>
        <p:txBody>
          <a:bodyPr anchor="t" anchorCtr="0"/>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eaLnBrk="0" hangingPunct="0"/>
            <a:r>
              <a:rPr lang="en-US" altLang="zh-CN" sz="1500" dirty="0">
                <a:latin typeface="Arial" panose="020B0604020202020204" pitchFamily="34" charset="0"/>
              </a:rPr>
              <a:t>Page</a:t>
            </a:r>
            <a:fld id="{9A0DB2DC-4C9A-4742-B13C-FB6460FD3503}" type="slidenum">
              <a:rPr lang="en-US" altLang="zh-CN" sz="1500" dirty="0">
                <a:latin typeface="Arial" panose="020B0604020202020204" pitchFamily="34" charset="0"/>
              </a:rPr>
            </a:fld>
            <a:endParaRPr lang="en-US" altLang="zh-CN" sz="1500" dirty="0">
              <a:latin typeface="Arial" panose="020B0604020202020204" pitchFamily="34" charset="0"/>
            </a:endParaRPr>
          </a:p>
        </p:txBody>
      </p:sp>
      <p:pic>
        <p:nvPicPr>
          <p:cNvPr id="8195" name="Picture 1"/>
          <p:cNvPicPr>
            <a:picLocks noGrp="1" noChangeAspect="1"/>
          </p:cNvPicPr>
          <p:nvPr>
            <p:ph idx="1"/>
          </p:nvPr>
        </p:nvPicPr>
        <p:blipFill>
          <a:blip r:embed="rId1"/>
          <a:stretch>
            <a:fillRect/>
          </a:stretch>
        </p:blipFill>
        <p:spPr>
          <a:xfrm>
            <a:off x="808038" y="1084263"/>
            <a:ext cx="7259637" cy="5127625"/>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59393" name="Rectangle 2"/>
          <p:cNvSpPr>
            <a:spLocks noGrp="1"/>
          </p:cNvSpPr>
          <p:nvPr>
            <p:ph type="title" idx="4294967295"/>
          </p:nvPr>
        </p:nvSpPr>
        <p:spPr>
          <a:xfrm>
            <a:off x="685800" y="609600"/>
            <a:ext cx="7772400" cy="1143000"/>
          </a:xfrm>
        </p:spPr>
        <p:txBody>
          <a:bodyPr wrap="square" lIns="91440" tIns="45720" rIns="91440" bIns="45720" anchor="ctr" anchorCtr="0"/>
          <a:p>
            <a:pPr eaLnBrk="1" hangingPunct="1"/>
            <a:r>
              <a:rPr lang="zh-CN" altLang="en-US" sz="4000" dirty="0">
                <a:latin typeface="华康俪金黑W8(P)" pitchFamily="2" charset="-122"/>
                <a:ea typeface="华康俪金黑W8(P)" pitchFamily="2" charset="-122"/>
              </a:rPr>
              <a:t>恒电流放电查表法</a:t>
            </a:r>
            <a:endParaRPr lang="zh-CN" altLang="en-US" sz="4000" dirty="0">
              <a:latin typeface="华康俪金黑W8(P)" pitchFamily="2" charset="-122"/>
              <a:ea typeface="华康俪金黑W8(P)" pitchFamily="2" charset="-122"/>
            </a:endParaRPr>
          </a:p>
        </p:txBody>
      </p:sp>
      <p:graphicFrame>
        <p:nvGraphicFramePr>
          <p:cNvPr id="70659" name="表格占位符 70658"/>
          <p:cNvGraphicFramePr>
            <a:graphicFrameLocks noGrp="1"/>
          </p:cNvGraphicFramePr>
          <p:nvPr>
            <p:ph type="tbl" idx="4294967295"/>
          </p:nvPr>
        </p:nvGraphicFramePr>
        <p:xfrm>
          <a:off x="457200" y="5251450"/>
          <a:ext cx="8229600" cy="795338"/>
        </p:xfrm>
        <a:graphic>
          <a:graphicData uri="http://schemas.openxmlformats.org/drawingml/2006/table">
            <a:tbl>
              <a:tblPr/>
              <a:tblGrid>
                <a:gridCol w="1019175"/>
                <a:gridCol w="631825"/>
                <a:gridCol w="719138"/>
                <a:gridCol w="627062"/>
                <a:gridCol w="719138"/>
                <a:gridCol w="574675"/>
                <a:gridCol w="717550"/>
                <a:gridCol w="719137"/>
                <a:gridCol w="717550"/>
                <a:gridCol w="979805"/>
                <a:gridCol w="804545"/>
              </a:tblGrid>
              <a:tr h="403225">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zh-CN" altLang="en-US" sz="1400">
                          <a:latin typeface="Times New Roman" panose="02020603050405020304" pitchFamily="18" charset="0"/>
                        </a:rPr>
                        <a:t>放电速率</a:t>
                      </a:r>
                      <a:endParaRPr lang="zh-CN" altLang="en-US" sz="1400">
                        <a:latin typeface="Times New Roman" panose="02020603050405020304" pitchFamily="18"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en-US" altLang="x-none" sz="1400" dirty="0">
                          <a:latin typeface="Times New Roman" panose="02020603050405020304" pitchFamily="18" charset="0"/>
                        </a:rPr>
                        <a:t>3C</a:t>
                      </a:r>
                      <a:endParaRPr lang="en-US" altLang="x-none" sz="1400" dirty="0">
                        <a:latin typeface="Times New Roman" panose="02020603050405020304" pitchFamily="18"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en-US" altLang="x-none" sz="1400" dirty="0">
                          <a:latin typeface="Times New Roman" panose="02020603050405020304" pitchFamily="18" charset="0"/>
                        </a:rPr>
                        <a:t>2.8C</a:t>
                      </a:r>
                      <a:endParaRPr lang="en-US" altLang="x-none" sz="1400" dirty="0">
                        <a:latin typeface="Times New Roman" panose="02020603050405020304" pitchFamily="18"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en-US" altLang="x-none" sz="1400" dirty="0">
                          <a:latin typeface="Times New Roman" panose="02020603050405020304" pitchFamily="18" charset="0"/>
                        </a:rPr>
                        <a:t>2C</a:t>
                      </a:r>
                      <a:endParaRPr lang="en-US" altLang="x-none" sz="1400" dirty="0">
                        <a:latin typeface="Times New Roman" panose="02020603050405020304" pitchFamily="18"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en-US" altLang="x-none" sz="1400" dirty="0">
                          <a:latin typeface="Times New Roman" panose="02020603050405020304" pitchFamily="18" charset="0"/>
                        </a:rPr>
                        <a:t>1.5C</a:t>
                      </a:r>
                      <a:endParaRPr lang="en-US" altLang="x-none" sz="1400" dirty="0">
                        <a:latin typeface="Times New Roman" panose="02020603050405020304" pitchFamily="18"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en-US" altLang="x-none" sz="1400" dirty="0">
                          <a:latin typeface="Times New Roman" panose="02020603050405020304" pitchFamily="18" charset="0"/>
                        </a:rPr>
                        <a:t>1.2C</a:t>
                      </a:r>
                      <a:endParaRPr lang="en-US" altLang="x-none" sz="1400" dirty="0">
                        <a:latin typeface="Times New Roman" panose="02020603050405020304" pitchFamily="18"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en-US" altLang="x-none" sz="1400" dirty="0">
                          <a:latin typeface="Times New Roman" panose="02020603050405020304" pitchFamily="18" charset="0"/>
                        </a:rPr>
                        <a:t>0.8C</a:t>
                      </a:r>
                      <a:endParaRPr lang="en-US" altLang="x-none" sz="1400" dirty="0">
                        <a:latin typeface="Times New Roman" panose="02020603050405020304" pitchFamily="18"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en-US" altLang="x-none" sz="1400" dirty="0">
                          <a:latin typeface="Times New Roman" panose="02020603050405020304" pitchFamily="18" charset="0"/>
                        </a:rPr>
                        <a:t>0.62C</a:t>
                      </a:r>
                      <a:endParaRPr lang="en-US" altLang="x-none" sz="1400" dirty="0">
                        <a:latin typeface="Times New Roman" panose="02020603050405020304" pitchFamily="18"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en-US" altLang="x-none" sz="1400" dirty="0">
                          <a:latin typeface="Times New Roman" panose="02020603050405020304" pitchFamily="18" charset="0"/>
                        </a:rPr>
                        <a:t>0.68C</a:t>
                      </a:r>
                      <a:endParaRPr lang="en-US" altLang="x-none" sz="1400" dirty="0">
                        <a:latin typeface="Times New Roman" panose="02020603050405020304" pitchFamily="18"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en-US" altLang="x-none" sz="1400" dirty="0">
                          <a:latin typeface="Times New Roman" panose="02020603050405020304" pitchFamily="18" charset="0"/>
                        </a:rPr>
                        <a:t>0.5C</a:t>
                      </a:r>
                      <a:endParaRPr lang="en-US" altLang="x-none" sz="1400" dirty="0">
                        <a:latin typeface="Times New Roman" panose="02020603050405020304" pitchFamily="18"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en-US" altLang="x-none" sz="1400" dirty="0">
                          <a:latin typeface="Times New Roman" panose="02020603050405020304" pitchFamily="18" charset="0"/>
                        </a:rPr>
                        <a:t>0.4C</a:t>
                      </a:r>
                      <a:endParaRPr lang="en-US" altLang="x-none" sz="1400" dirty="0">
                        <a:latin typeface="Times New Roman" panose="02020603050405020304" pitchFamily="18"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92113">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zh-CN" altLang="en-US" sz="1400">
                          <a:latin typeface="Times New Roman" panose="02020603050405020304" pitchFamily="18" charset="0"/>
                        </a:rPr>
                        <a:t>放电时间</a:t>
                      </a:r>
                      <a:endParaRPr lang="zh-CN" altLang="en-US" sz="1400">
                        <a:latin typeface="Times New Roman" panose="02020603050405020304" pitchFamily="18"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en-US" altLang="x-none" sz="1400" dirty="0">
                          <a:latin typeface="Times New Roman" panose="02020603050405020304" pitchFamily="18" charset="0"/>
                        </a:rPr>
                        <a:t>8</a:t>
                      </a:r>
                      <a:r>
                        <a:rPr lang="zh-CN" altLang="en-US" sz="1400" dirty="0">
                          <a:latin typeface="Times New Roman" panose="02020603050405020304" pitchFamily="18" charset="0"/>
                        </a:rPr>
                        <a:t>分</a:t>
                      </a:r>
                      <a:endParaRPr lang="zh-CN" altLang="en-US" sz="1400" dirty="0">
                        <a:latin typeface="Times New Roman" panose="02020603050405020304" pitchFamily="18"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en-US" altLang="x-none" sz="1400" dirty="0">
                          <a:latin typeface="Times New Roman" panose="02020603050405020304" pitchFamily="18" charset="0"/>
                        </a:rPr>
                        <a:t>10</a:t>
                      </a:r>
                      <a:r>
                        <a:rPr lang="zh-CN" altLang="en-US" sz="1400" dirty="0">
                          <a:latin typeface="Times New Roman" panose="02020603050405020304" pitchFamily="18" charset="0"/>
                        </a:rPr>
                        <a:t>分</a:t>
                      </a:r>
                      <a:endParaRPr lang="zh-CN" altLang="en-US" sz="1400" dirty="0">
                        <a:latin typeface="Times New Roman" panose="02020603050405020304" pitchFamily="18"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en-US" altLang="x-none" sz="1400" dirty="0">
                          <a:latin typeface="Times New Roman" panose="02020603050405020304" pitchFamily="18" charset="0"/>
                        </a:rPr>
                        <a:t>16</a:t>
                      </a:r>
                      <a:r>
                        <a:rPr lang="zh-CN" altLang="en-US" sz="1400" dirty="0">
                          <a:latin typeface="Times New Roman" panose="02020603050405020304" pitchFamily="18" charset="0"/>
                        </a:rPr>
                        <a:t>分</a:t>
                      </a:r>
                      <a:endParaRPr lang="zh-CN" altLang="en-US" sz="1400" dirty="0">
                        <a:latin typeface="Times New Roman" panose="02020603050405020304" pitchFamily="18"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en-US" altLang="x-none" sz="1400" dirty="0">
                          <a:latin typeface="Times New Roman" panose="02020603050405020304" pitchFamily="18" charset="0"/>
                        </a:rPr>
                        <a:t>20</a:t>
                      </a:r>
                      <a:r>
                        <a:rPr lang="zh-CN" altLang="en-US" sz="1400" dirty="0">
                          <a:latin typeface="Times New Roman" panose="02020603050405020304" pitchFamily="18" charset="0"/>
                        </a:rPr>
                        <a:t>分</a:t>
                      </a:r>
                      <a:endParaRPr lang="zh-CN" altLang="en-US" sz="1400" dirty="0">
                        <a:latin typeface="Times New Roman" panose="02020603050405020304" pitchFamily="18"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en-US" altLang="x-none" sz="1400" dirty="0">
                          <a:latin typeface="Times New Roman" panose="02020603050405020304" pitchFamily="18" charset="0"/>
                        </a:rPr>
                        <a:t>30</a:t>
                      </a:r>
                      <a:r>
                        <a:rPr lang="zh-CN" altLang="en-US" sz="1400" dirty="0">
                          <a:latin typeface="Times New Roman" panose="02020603050405020304" pitchFamily="18" charset="0"/>
                        </a:rPr>
                        <a:t>分</a:t>
                      </a:r>
                      <a:endParaRPr lang="zh-CN" altLang="en-US" sz="1400" dirty="0">
                        <a:latin typeface="Times New Roman" panose="02020603050405020304" pitchFamily="18"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en-US" altLang="x-none" sz="1400" dirty="0">
                          <a:latin typeface="Times New Roman" panose="02020603050405020304" pitchFamily="18" charset="0"/>
                        </a:rPr>
                        <a:t>45</a:t>
                      </a:r>
                      <a:r>
                        <a:rPr lang="zh-CN" altLang="en-US" sz="1400" dirty="0">
                          <a:latin typeface="Times New Roman" panose="02020603050405020304" pitchFamily="18" charset="0"/>
                        </a:rPr>
                        <a:t>分</a:t>
                      </a:r>
                      <a:endParaRPr lang="zh-CN" altLang="en-US" sz="1400" dirty="0">
                        <a:latin typeface="Times New Roman" panose="02020603050405020304" pitchFamily="18"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en-US" altLang="x-none" sz="1400" dirty="0">
                          <a:latin typeface="Times New Roman" panose="02020603050405020304" pitchFamily="18" charset="0"/>
                        </a:rPr>
                        <a:t>60</a:t>
                      </a:r>
                      <a:r>
                        <a:rPr lang="zh-CN" altLang="en-US" sz="1400" dirty="0">
                          <a:latin typeface="Times New Roman" panose="02020603050405020304" pitchFamily="18" charset="0"/>
                        </a:rPr>
                        <a:t>分</a:t>
                      </a:r>
                      <a:endParaRPr lang="zh-CN" altLang="en-US" sz="1400" dirty="0">
                        <a:latin typeface="Times New Roman" panose="02020603050405020304" pitchFamily="18"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en-US" altLang="x-none" sz="1400" dirty="0">
                          <a:latin typeface="Times New Roman" panose="02020603050405020304" pitchFamily="18" charset="0"/>
                        </a:rPr>
                        <a:t>70</a:t>
                      </a:r>
                      <a:r>
                        <a:rPr lang="zh-CN" altLang="en-US" sz="1400" dirty="0">
                          <a:latin typeface="Times New Roman" panose="02020603050405020304" pitchFamily="18" charset="0"/>
                        </a:rPr>
                        <a:t>分</a:t>
                      </a:r>
                      <a:endParaRPr lang="zh-CN" altLang="en-US" sz="1400" dirty="0">
                        <a:latin typeface="Times New Roman" panose="02020603050405020304" pitchFamily="18"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en-US" altLang="x-none" sz="1400" dirty="0">
                          <a:latin typeface="Times New Roman" panose="02020603050405020304" pitchFamily="18" charset="0"/>
                        </a:rPr>
                        <a:t>1.5</a:t>
                      </a:r>
                      <a:r>
                        <a:rPr lang="zh-CN" altLang="en-US" sz="1400" dirty="0">
                          <a:latin typeface="Times New Roman" panose="02020603050405020304" pitchFamily="18" charset="0"/>
                        </a:rPr>
                        <a:t>小时</a:t>
                      </a:r>
                      <a:endParaRPr lang="zh-CN" altLang="en-US" sz="1400" dirty="0">
                        <a:latin typeface="Times New Roman" panose="02020603050405020304" pitchFamily="18"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en-US" altLang="x-none" sz="1400" dirty="0">
                          <a:latin typeface="Times New Roman" panose="02020603050405020304" pitchFamily="18" charset="0"/>
                        </a:rPr>
                        <a:t>2</a:t>
                      </a:r>
                      <a:r>
                        <a:rPr lang="zh-CN" altLang="en-US" sz="1400" dirty="0">
                          <a:latin typeface="Times New Roman" panose="02020603050405020304" pitchFamily="18" charset="0"/>
                        </a:rPr>
                        <a:t>小时</a:t>
                      </a:r>
                      <a:endParaRPr lang="zh-CN" altLang="en-US" sz="1400" dirty="0">
                        <a:latin typeface="Times New Roman" panose="02020603050405020304" pitchFamily="18"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59432" name="Text Box 4"/>
          <p:cNvSpPr txBox="1"/>
          <p:nvPr/>
        </p:nvSpPr>
        <p:spPr>
          <a:xfrm>
            <a:off x="1116013" y="1557338"/>
            <a:ext cx="6480175" cy="457200"/>
          </a:xfrm>
          <a:prstGeom prst="rect">
            <a:avLst/>
          </a:prstGeom>
          <a:noFill/>
          <a:ln w="9525">
            <a:noFill/>
          </a:ln>
        </p:spPr>
        <p:txBody>
          <a:bodyPr anchor="t" anchorCtr="0">
            <a:spAutoFit/>
          </a:bodyPr>
          <a:p>
            <a:pPr marL="342900" indent="-342900" eaLnBrk="0" hangingPunct="0">
              <a:spcBef>
                <a:spcPct val="50000"/>
              </a:spcBef>
            </a:pPr>
            <a:r>
              <a:rPr lang="zh-CN" altLang="en-US" sz="2400" b="1" dirty="0">
                <a:latin typeface="Times New Roman" panose="02020603050405020304" pitchFamily="18" charset="0"/>
                <a:ea typeface="宋体" panose="02010600030101010101" pitchFamily="2" charset="-122"/>
              </a:rPr>
              <a:t>某品牌电池放电曲线图</a:t>
            </a:r>
            <a:endParaRPr lang="zh-CN" altLang="en-US" sz="2400" b="1" dirty="0">
              <a:latin typeface="Times New Roman" panose="02020603050405020304" pitchFamily="18" charset="0"/>
              <a:ea typeface="宋体" panose="02010600030101010101" pitchFamily="2" charset="-122"/>
            </a:endParaRPr>
          </a:p>
        </p:txBody>
      </p:sp>
      <p:pic>
        <p:nvPicPr>
          <p:cNvPr id="59433" name="Picture 6" descr="1139253022"/>
          <p:cNvPicPr>
            <a:picLocks noChangeAspect="1"/>
          </p:cNvPicPr>
          <p:nvPr/>
        </p:nvPicPr>
        <p:blipFill>
          <a:blip r:embed="rId1"/>
          <a:stretch>
            <a:fillRect/>
          </a:stretch>
        </p:blipFill>
        <p:spPr>
          <a:xfrm>
            <a:off x="2124075" y="2133600"/>
            <a:ext cx="4176713" cy="2916238"/>
          </a:xfrm>
          <a:prstGeom prst="rect">
            <a:avLst/>
          </a:prstGeom>
          <a:noFill/>
          <a:ln w="9525">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60417" name="Rectangle 2"/>
          <p:cNvSpPr>
            <a:spLocks noGrp="1"/>
          </p:cNvSpPr>
          <p:nvPr>
            <p:ph type="title" idx="4294967295"/>
          </p:nvPr>
        </p:nvSpPr>
        <p:spPr>
          <a:xfrm>
            <a:off x="685800" y="609600"/>
            <a:ext cx="7772400" cy="1143000"/>
          </a:xfrm>
        </p:spPr>
        <p:txBody>
          <a:bodyPr wrap="square" lIns="91440" tIns="45720" rIns="91440" bIns="45720" anchor="ctr" anchorCtr="0"/>
          <a:p>
            <a:pPr algn="l" eaLnBrk="1" hangingPunct="1"/>
            <a:r>
              <a:rPr lang="zh-CN" altLang="en-US" sz="3600" dirty="0"/>
              <a:t>例</a:t>
            </a:r>
            <a:endParaRPr lang="zh-CN" altLang="en-US" sz="3600" dirty="0"/>
          </a:p>
        </p:txBody>
      </p:sp>
      <p:sp>
        <p:nvSpPr>
          <p:cNvPr id="71683" name="Rectangle 3"/>
          <p:cNvSpPr>
            <a:spLocks noGrp="1"/>
          </p:cNvSpPr>
          <p:nvPr>
            <p:ph type="body" sz="half" idx="4294967295"/>
          </p:nvPr>
        </p:nvSpPr>
        <p:spPr>
          <a:xfrm>
            <a:off x="900113" y="1916113"/>
            <a:ext cx="7848600" cy="2017712"/>
          </a:xfrm>
        </p:spPr>
        <p:txBody>
          <a:bodyPr wrap="square" lIns="91440" tIns="45720" rIns="91440" bIns="45720" anchor="t" anchorCtr="0"/>
          <a:lstStyle>
            <a:lvl1pPr lvl="0">
              <a:buClrTx/>
              <a:buSzTx/>
              <a:buFont typeface="Verdana" panose="020B0604030504040204" pitchFamily="34" charset="0"/>
              <a:defRPr sz="2800"/>
            </a:lvl1pPr>
            <a:lvl2pPr lvl="1">
              <a:buClrTx/>
              <a:buSzTx/>
              <a:buFont typeface="Verdana" panose="020B0604030504040204" pitchFamily="34" charset="0"/>
              <a:defRPr sz="2400"/>
            </a:lvl2pPr>
            <a:lvl3pPr lvl="2">
              <a:buClrTx/>
              <a:buSzTx/>
              <a:buFont typeface="Verdana" panose="020B0604030504040204" pitchFamily="34" charset="0"/>
              <a:defRPr sz="2000"/>
            </a:lvl3pPr>
            <a:lvl4pPr lvl="3">
              <a:buClrTx/>
              <a:buSzTx/>
              <a:buFont typeface="Verdana" panose="020B0604030504040204" pitchFamily="34" charset="0"/>
              <a:defRPr sz="1800"/>
            </a:lvl4pPr>
            <a:lvl5pPr lvl="4">
              <a:buClrTx/>
              <a:buSzTx/>
              <a:buFont typeface="Verdana" panose="020B0604030504040204" pitchFamily="34" charset="0"/>
              <a:defRPr sz="1800"/>
            </a:lvl5pPr>
          </a:lstStyle>
          <a:p>
            <a:pPr lvl="0" indent="-354330" eaLnBrk="1" hangingPunct="1">
              <a:buClrTx/>
              <a:buSzTx/>
            </a:pPr>
            <a:r>
              <a:rPr lang="zh-CN" altLang="en-US" sz="3200" dirty="0">
                <a:latin typeface="微软雅黑" panose="020B0503020204020204" charset="-122"/>
                <a:ea typeface="微软雅黑" panose="020B0503020204020204" charset="-122"/>
              </a:rPr>
              <a:t>问：</a:t>
            </a:r>
            <a:r>
              <a:rPr lang="en-US" altLang="zh-CN" sz="3200" dirty="0">
                <a:latin typeface="微软雅黑" panose="020B0503020204020204" charset="-122"/>
                <a:ea typeface="微软雅黑" panose="020B0503020204020204" charset="-122"/>
              </a:rPr>
              <a:t>30kVA UPS  </a:t>
            </a:r>
            <a:r>
              <a:rPr lang="en-US" altLang="zh-CN" sz="3200" i="1" dirty="0">
                <a:latin typeface="微软雅黑" panose="020B0503020204020204" charset="-122"/>
                <a:ea typeface="微软雅黑" panose="020B0503020204020204" charset="-122"/>
              </a:rPr>
              <a:t>F</a:t>
            </a:r>
            <a:r>
              <a:rPr lang="en-US" altLang="zh-CN" sz="3200" dirty="0">
                <a:latin typeface="微软雅黑" panose="020B0503020204020204" charset="-122"/>
                <a:ea typeface="微软雅黑" panose="020B0503020204020204" charset="-122"/>
              </a:rPr>
              <a:t>=0.8</a:t>
            </a:r>
            <a:r>
              <a:rPr lang="zh-CN" altLang="en-US" sz="3200" dirty="0">
                <a:latin typeface="微软雅黑" panose="020B0503020204020204" charset="-122"/>
                <a:ea typeface="微软雅黑" panose="020B0503020204020204" charset="-122"/>
              </a:rPr>
              <a:t>，要求后备时间</a:t>
            </a:r>
            <a:r>
              <a:rPr lang="en-US" altLang="zh-CN" sz="3200" i="1" dirty="0">
                <a:latin typeface="微软雅黑" panose="020B0503020204020204" charset="-122"/>
                <a:ea typeface="微软雅黑" panose="020B0503020204020204" charset="-122"/>
              </a:rPr>
              <a:t>t </a:t>
            </a:r>
            <a:r>
              <a:rPr lang="en-US" altLang="zh-CN" sz="3200" dirty="0">
                <a:latin typeface="微软雅黑" panose="020B0503020204020204" charset="-122"/>
                <a:ea typeface="微软雅黑" panose="020B0503020204020204" charset="-122"/>
              </a:rPr>
              <a:t>=2h</a:t>
            </a:r>
            <a:r>
              <a:rPr lang="zh-CN" altLang="en-US" sz="3200" dirty="0">
                <a:latin typeface="微软雅黑" panose="020B0503020204020204" charset="-122"/>
                <a:ea typeface="微软雅黑" panose="020B0503020204020204" charset="-122"/>
              </a:rPr>
              <a:t>，</a:t>
            </a:r>
            <a:r>
              <a:rPr lang="en-US" altLang="zh-CN" sz="3200" dirty="0">
                <a:latin typeface="微软雅黑" panose="020B0503020204020204" charset="-122"/>
                <a:ea typeface="微软雅黑" panose="020B0503020204020204" charset="-122"/>
              </a:rPr>
              <a:t>UPS</a:t>
            </a:r>
            <a:r>
              <a:rPr lang="zh-CN" altLang="en-US" sz="3200" dirty="0">
                <a:latin typeface="微软雅黑" panose="020B0503020204020204" charset="-122"/>
                <a:ea typeface="微软雅黑" panose="020B0503020204020204" charset="-122"/>
              </a:rPr>
              <a:t>电池节数：</a:t>
            </a:r>
            <a:r>
              <a:rPr lang="en-US" altLang="zh-CN" sz="3200" dirty="0">
                <a:latin typeface="微软雅黑" panose="020B0503020204020204" charset="-122"/>
                <a:ea typeface="微软雅黑" panose="020B0503020204020204" charset="-122"/>
              </a:rPr>
              <a:t>32</a:t>
            </a:r>
            <a:r>
              <a:rPr lang="zh-CN" altLang="en-US" sz="3200" dirty="0">
                <a:latin typeface="微软雅黑" panose="020B0503020204020204" charset="-122"/>
                <a:ea typeface="微软雅黑" panose="020B0503020204020204" charset="-122"/>
                <a:sym typeface="Symbol" panose="05050102010706020507" pitchFamily="18" charset="2"/>
              </a:rPr>
              <a:t>节</a:t>
            </a:r>
            <a:r>
              <a:rPr lang="zh-CN" altLang="en-US" sz="3200" dirty="0">
                <a:latin typeface="微软雅黑" panose="020B0503020204020204" charset="-122"/>
                <a:ea typeface="微软雅黑" panose="020B0503020204020204" charset="-122"/>
              </a:rPr>
              <a:t>，逆变效率：</a:t>
            </a:r>
            <a:r>
              <a:rPr lang="en-US" altLang="zh-CN" sz="3200" dirty="0">
                <a:latin typeface="微软雅黑" panose="020B0503020204020204" charset="-122"/>
                <a:ea typeface="微软雅黑" panose="020B0503020204020204" charset="-122"/>
              </a:rPr>
              <a:t>0.94</a:t>
            </a:r>
            <a:r>
              <a:rPr lang="zh-CN" altLang="en-US" sz="3200" dirty="0">
                <a:latin typeface="微软雅黑" panose="020B0503020204020204" charset="-122"/>
                <a:ea typeface="微软雅黑" panose="020B0503020204020204" charset="-122"/>
              </a:rPr>
              <a:t>，要求用恒电流法算，需多少电池？</a:t>
            </a:r>
            <a:r>
              <a:rPr lang="en-US" altLang="zh-CN" sz="3200" dirty="0">
                <a:latin typeface="微软雅黑" panose="020B0503020204020204" charset="-122"/>
                <a:ea typeface="微软雅黑" panose="020B0503020204020204" charset="-122"/>
              </a:rPr>
              <a:t>C</a:t>
            </a:r>
            <a:r>
              <a:rPr lang="zh-CN" altLang="en-US" sz="3200" dirty="0">
                <a:latin typeface="微软雅黑" panose="020B0503020204020204" charset="-122"/>
                <a:ea typeface="微软雅黑" panose="020B0503020204020204" charset="-122"/>
              </a:rPr>
              <a:t>经查表可知：</a:t>
            </a:r>
            <a:r>
              <a:rPr lang="en-US" altLang="zh-CN" sz="3200" dirty="0">
                <a:latin typeface="微软雅黑" panose="020B0503020204020204" charset="-122"/>
                <a:ea typeface="微软雅黑" panose="020B0503020204020204" charset="-122"/>
              </a:rPr>
              <a:t>0.4</a:t>
            </a:r>
            <a:endParaRPr lang="en-US" altLang="zh-CN" sz="3200" dirty="0">
              <a:latin typeface="微软雅黑" panose="020B0503020204020204" charset="-122"/>
              <a:ea typeface="微软雅黑" panose="020B0503020204020204" charset="-122"/>
            </a:endParaRPr>
          </a:p>
        </p:txBody>
      </p:sp>
      <p:graphicFrame>
        <p:nvGraphicFramePr>
          <p:cNvPr id="71684" name="内容占位符 71683"/>
          <p:cNvGraphicFramePr>
            <a:graphicFrameLocks noGrp="1" noChangeAspect="1"/>
          </p:cNvGraphicFramePr>
          <p:nvPr>
            <p:ph sz="half" idx="4294967295"/>
          </p:nvPr>
        </p:nvGraphicFramePr>
        <p:xfrm>
          <a:off x="2411413" y="4221163"/>
          <a:ext cx="4030662" cy="1016000"/>
        </p:xfrm>
        <a:graphic>
          <a:graphicData uri="http://schemas.openxmlformats.org/presentationml/2006/ole">
            <mc:AlternateContent xmlns:mc="http://schemas.openxmlformats.org/markup-compatibility/2006">
              <mc:Choice xmlns:v="urn:schemas-microsoft-com:vml" Requires="v">
                <p:oleObj spid="_x0000_s3082" name="" r:id="rId1" imgW="1562100" imgH="393700" progId="Equation.3">
                  <p:embed/>
                </p:oleObj>
              </mc:Choice>
              <mc:Fallback>
                <p:oleObj name="" r:id="rId1" imgW="1562100" imgH="393700" progId="Equation.3">
                  <p:embed/>
                  <p:pic>
                    <p:nvPicPr>
                      <p:cNvPr id="0" name="图片 3081"/>
                      <p:cNvPicPr/>
                      <p:nvPr/>
                    </p:nvPicPr>
                    <p:blipFill>
                      <a:blip r:embed="rId2"/>
                      <a:stretch>
                        <a:fillRect/>
                      </a:stretch>
                    </p:blipFill>
                    <p:spPr>
                      <a:xfrm>
                        <a:off x="2411413" y="4221163"/>
                        <a:ext cx="4030662" cy="1016000"/>
                      </a:xfrm>
                      <a:prstGeom prst="rect">
                        <a:avLst/>
                      </a:prstGeom>
                      <a:noFill/>
                      <a:ln w="38100">
                        <a:miter/>
                      </a:ln>
                    </p:spPr>
                  </p:pic>
                </p:oleObj>
              </mc:Fallback>
            </mc:AlternateContent>
          </a:graphicData>
        </a:graphic>
      </p:graphicFrame>
      <p:sp>
        <p:nvSpPr>
          <p:cNvPr id="60420" name="Line 4"/>
          <p:cNvSpPr/>
          <p:nvPr/>
        </p:nvSpPr>
        <p:spPr>
          <a:xfrm>
            <a:off x="1116013" y="1700213"/>
            <a:ext cx="6840537" cy="0"/>
          </a:xfrm>
          <a:prstGeom prst="line">
            <a:avLst/>
          </a:prstGeom>
          <a:ln w="9525" cap="flat" cmpd="sng">
            <a:solidFill>
              <a:schemeClr val="tx1"/>
            </a:solidFill>
            <a:prstDash val="solid"/>
            <a:round/>
            <a:headEnd type="none" w="med" len="med"/>
            <a:tailEnd type="none" w="med" len="med"/>
          </a:ln>
        </p:spPr>
      </p:sp>
      <p:pic>
        <p:nvPicPr>
          <p:cNvPr id="60421" name="Picture 5"/>
          <p:cNvPicPr>
            <a:picLocks noChangeAspect="1"/>
          </p:cNvPicPr>
          <p:nvPr/>
        </p:nvPicPr>
        <p:blipFill>
          <a:blip r:embed="rId3"/>
          <a:stretch>
            <a:fillRect/>
          </a:stretch>
        </p:blipFill>
        <p:spPr>
          <a:xfrm>
            <a:off x="7667625" y="5013325"/>
            <a:ext cx="779463" cy="1177925"/>
          </a:xfrm>
          <a:prstGeom prst="rect">
            <a:avLst/>
          </a:prstGeom>
          <a:noFill/>
          <a:ln w="9525">
            <a:noFill/>
          </a:ln>
        </p:spPr>
      </p:pic>
      <p:sp>
        <p:nvSpPr>
          <p:cNvPr id="71687" name="Rectangle 3"/>
          <p:cNvSpPr txBox="1"/>
          <p:nvPr/>
        </p:nvSpPr>
        <p:spPr>
          <a:xfrm>
            <a:off x="1114425" y="5380038"/>
            <a:ext cx="7848600" cy="831850"/>
          </a:xfrm>
          <a:prstGeom prst="rect">
            <a:avLst/>
          </a:prstGeom>
          <a:noFill/>
          <a:ln w="9525">
            <a:noFill/>
          </a:ln>
        </p:spPr>
        <p:txBody>
          <a:bodyPr anchor="t" anchorCtr="0"/>
          <a:p>
            <a:pPr marL="342900" indent="-342900" eaLnBrk="0" hangingPunct="0">
              <a:spcBef>
                <a:spcPct val="20000"/>
              </a:spcBef>
            </a:pPr>
            <a:r>
              <a:rPr lang="zh-CN" altLang="en-US" sz="3200" dirty="0">
                <a:latin typeface="华文细黑" pitchFamily="2" charset="-122"/>
                <a:ea typeface="宋体" panose="02010600030101010101" pitchFamily="2" charset="-122"/>
              </a:rPr>
              <a:t>     </a:t>
            </a:r>
            <a:r>
              <a:rPr lang="zh-CN" altLang="en-US" sz="3200" dirty="0">
                <a:latin typeface="微软雅黑" panose="020B0503020204020204" charset="-122"/>
                <a:ea typeface="微软雅黑" panose="020B0503020204020204" charset="-122"/>
              </a:rPr>
              <a:t>选择</a:t>
            </a:r>
            <a:r>
              <a:rPr lang="en-US" altLang="zh-CN" sz="3200" dirty="0">
                <a:latin typeface="微软雅黑" panose="020B0503020204020204" charset="-122"/>
                <a:ea typeface="微软雅黑" panose="020B0503020204020204" charset="-122"/>
              </a:rPr>
              <a:t>100AH/12V 64</a:t>
            </a:r>
            <a:r>
              <a:rPr lang="zh-CN" altLang="en-US" sz="3200" dirty="0">
                <a:latin typeface="微软雅黑" panose="020B0503020204020204" charset="-122"/>
                <a:ea typeface="微软雅黑" panose="020B0503020204020204" charset="-122"/>
              </a:rPr>
              <a:t>节。</a:t>
            </a:r>
            <a:endParaRPr lang="zh-CN" altLang="en-US" sz="3200" dirty="0">
              <a:latin typeface="微软雅黑" panose="020B0503020204020204" charset="-122"/>
              <a:ea typeface="微软雅黑" panose="020B0503020204020204" charset="-122"/>
            </a:endParaRPr>
          </a:p>
          <a:p>
            <a:pPr marL="342900" indent="-342900" eaLnBrk="0" hangingPunct="0">
              <a:lnSpc>
                <a:spcPct val="135000"/>
              </a:lnSpc>
              <a:spcBef>
                <a:spcPct val="20000"/>
              </a:spcBef>
              <a:buFont typeface="Arial" panose="020B0604020202020204" pitchFamily="34" charset="0"/>
              <a:buChar char="•"/>
            </a:pPr>
            <a:endParaRPr lang="en-US" altLang="zh-CN" sz="3200" dirty="0">
              <a:latin typeface="华文细黑"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683">
                                            <p:txEl>
                                              <p:charRg st="0" end="79"/>
                                            </p:txEl>
                                          </p:spTgt>
                                        </p:tgtEl>
                                        <p:attrNameLst>
                                          <p:attrName>style.visibility</p:attrName>
                                        </p:attrNameLst>
                                      </p:cBhvr>
                                      <p:to>
                                        <p:strVal val="visible"/>
                                      </p:to>
                                    </p:set>
                                    <p:anim calcmode="lin" valueType="num">
                                      <p:cBhvr>
                                        <p:cTn id="7" dur="500" fill="hold"/>
                                        <p:tgtEl>
                                          <p:spTgt spid="71683">
                                            <p:txEl>
                                              <p:charRg st="0" end="79"/>
                                            </p:txEl>
                                          </p:spTgt>
                                        </p:tgtEl>
                                        <p:attrNameLst>
                                          <p:attrName>ppt_x</p:attrName>
                                        </p:attrNameLst>
                                      </p:cBhvr>
                                      <p:tavLst>
                                        <p:tav tm="0">
                                          <p:val>
                                            <p:strVal val="#ppt_x"/>
                                          </p:val>
                                        </p:tav>
                                        <p:tav tm="100000">
                                          <p:val>
                                            <p:strVal val="#ppt_x"/>
                                          </p:val>
                                        </p:tav>
                                      </p:tavLst>
                                    </p:anim>
                                    <p:anim calcmode="lin" valueType="num">
                                      <p:cBhvr>
                                        <p:cTn id="8" dur="500" fill="hold"/>
                                        <p:tgtEl>
                                          <p:spTgt spid="71683">
                                            <p:txEl>
                                              <p:charRg st="0" end="79"/>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687"/>
                                        </p:tgtEl>
                                        <p:attrNameLst>
                                          <p:attrName>style.visibility</p:attrName>
                                        </p:attrNameLst>
                                      </p:cBhvr>
                                      <p:to>
                                        <p:strVal val="visible"/>
                                      </p:to>
                                    </p:set>
                                    <p:anim calcmode="lin" valueType="num">
                                      <p:cBhvr>
                                        <p:cTn id="13" dur="500" fill="hold"/>
                                        <p:tgtEl>
                                          <p:spTgt spid="71687"/>
                                        </p:tgtEl>
                                        <p:attrNameLst>
                                          <p:attrName>ppt_x</p:attrName>
                                        </p:attrNameLst>
                                      </p:cBhvr>
                                      <p:tavLst>
                                        <p:tav tm="0">
                                          <p:val>
                                            <p:strVal val="#ppt_x"/>
                                          </p:val>
                                        </p:tav>
                                        <p:tav tm="100000">
                                          <p:val>
                                            <p:strVal val="#ppt_x"/>
                                          </p:val>
                                        </p:tav>
                                      </p:tavLst>
                                    </p:anim>
                                    <p:anim calcmode="lin" valueType="num">
                                      <p:cBhvr>
                                        <p:cTn id="14" dur="500" fill="hold"/>
                                        <p:tgtEl>
                                          <p:spTgt spid="71687"/>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1684"/>
                                        </p:tgtEl>
                                        <p:attrNameLst>
                                          <p:attrName>style.visibility</p:attrName>
                                        </p:attrNameLst>
                                      </p:cBhvr>
                                      <p:to>
                                        <p:strVal val="visible"/>
                                      </p:to>
                                    </p:set>
                                    <p:anim calcmode="lin" valueType="num">
                                      <p:cBhvr>
                                        <p:cTn id="17" dur="500" fill="hold"/>
                                        <p:tgtEl>
                                          <p:spTgt spid="71684"/>
                                        </p:tgtEl>
                                        <p:attrNameLst>
                                          <p:attrName>ppt_x</p:attrName>
                                        </p:attrNameLst>
                                      </p:cBhvr>
                                      <p:tavLst>
                                        <p:tav tm="0">
                                          <p:val>
                                            <p:strVal val="#ppt_x"/>
                                          </p:val>
                                        </p:tav>
                                        <p:tav tm="100000">
                                          <p:val>
                                            <p:strVal val="#ppt_x"/>
                                          </p:val>
                                        </p:tav>
                                      </p:tavLst>
                                    </p:anim>
                                    <p:anim calcmode="lin" valueType="num">
                                      <p:cBhvr>
                                        <p:cTn id="18" dur="500" fill="hold"/>
                                        <p:tgtEl>
                                          <p:spTgt spid="716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P spid="7168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61441" name="Rectangle 2"/>
          <p:cNvSpPr/>
          <p:nvPr/>
        </p:nvSpPr>
        <p:spPr>
          <a:xfrm>
            <a:off x="1763713" y="1916113"/>
            <a:ext cx="5832475" cy="2160587"/>
          </a:xfrm>
          <a:prstGeom prst="rect">
            <a:avLst/>
          </a:prstGeom>
          <a:noFill/>
          <a:ln w="9525">
            <a:noFill/>
          </a:ln>
        </p:spPr>
        <p:txBody>
          <a:bodyPr anchor="t" anchorCtr="0"/>
          <a:p>
            <a:pPr marL="457200" indent="-457200" eaLnBrk="0" hangingPunct="0">
              <a:lnSpc>
                <a:spcPct val="80000"/>
              </a:lnSpc>
              <a:spcBef>
                <a:spcPct val="50000"/>
              </a:spcBef>
            </a:pPr>
            <a:r>
              <a:rPr lang="en-US" altLang="zh-CN" sz="4400" b="1" dirty="0">
                <a:latin typeface="Times New Roman" panose="02020603050405020304" pitchFamily="18" charset="0"/>
                <a:ea typeface="宋体" panose="02010600030101010101" pitchFamily="2" charset="-122"/>
              </a:rPr>
              <a:t>UPS</a:t>
            </a:r>
            <a:r>
              <a:rPr lang="zh-CN" altLang="en-US" sz="4400" b="1" dirty="0">
                <a:latin typeface="Times New Roman" panose="02020603050405020304" pitchFamily="18" charset="0"/>
                <a:ea typeface="宋体" panose="02010600030101010101" pitchFamily="2" charset="-122"/>
              </a:rPr>
              <a:t>后备时间的计算</a:t>
            </a:r>
            <a:endParaRPr lang="zh-CN" altLang="en-US" sz="4400" b="1" dirty="0">
              <a:latin typeface="宋体" panose="02010600030101010101" pitchFamily="2" charset="-122"/>
              <a:ea typeface="宋体" panose="02010600030101010101" pitchFamily="2" charset="-122"/>
            </a:endParaRPr>
          </a:p>
          <a:p>
            <a:pPr marL="457200" indent="-457200" eaLnBrk="0" hangingPunct="0">
              <a:lnSpc>
                <a:spcPct val="80000"/>
              </a:lnSpc>
              <a:spcBef>
                <a:spcPct val="50000"/>
              </a:spcBef>
              <a:buFont typeface="Wingdings" panose="05000000000000000000" pitchFamily="2" charset="2"/>
              <a:buChar char="l"/>
            </a:pPr>
            <a:r>
              <a:rPr lang="zh-CN" altLang="en-US" sz="2400" b="1" dirty="0">
                <a:latin typeface="宋体" panose="02010600030101010101" pitchFamily="2" charset="-122"/>
                <a:ea typeface="宋体" panose="02010600030101010101" pitchFamily="2" charset="-122"/>
              </a:rPr>
              <a:t>恒功率法</a:t>
            </a:r>
            <a:endParaRPr lang="zh-CN" altLang="en-US" sz="2400" b="1" dirty="0">
              <a:latin typeface="宋体" panose="02010600030101010101" pitchFamily="2" charset="-122"/>
              <a:ea typeface="宋体" panose="02010600030101010101" pitchFamily="2" charset="-122"/>
            </a:endParaRPr>
          </a:p>
          <a:p>
            <a:pPr marL="457200" indent="-457200" eaLnBrk="0" hangingPunct="0">
              <a:lnSpc>
                <a:spcPct val="80000"/>
              </a:lnSpc>
              <a:spcBef>
                <a:spcPct val="50000"/>
              </a:spcBef>
              <a:buFont typeface="Wingdings" panose="05000000000000000000" pitchFamily="2" charset="2"/>
              <a:buChar char="l"/>
            </a:pPr>
            <a:r>
              <a:rPr lang="zh-CN" altLang="en-US" sz="2400" b="1" dirty="0">
                <a:latin typeface="宋体" panose="02010600030101010101" pitchFamily="2" charset="-122"/>
                <a:ea typeface="宋体" panose="02010600030101010101" pitchFamily="2" charset="-122"/>
              </a:rPr>
              <a:t>恒电流法</a:t>
            </a:r>
            <a:endParaRPr lang="zh-CN" altLang="en-US" sz="2400" b="1" dirty="0">
              <a:latin typeface="宋体" panose="02010600030101010101" pitchFamily="2" charset="-122"/>
              <a:ea typeface="宋体" panose="02010600030101010101" pitchFamily="2" charset="-122"/>
            </a:endParaRPr>
          </a:p>
          <a:p>
            <a:pPr marL="457200" indent="-457200" eaLnBrk="0" hangingPunct="0">
              <a:lnSpc>
                <a:spcPct val="80000"/>
              </a:lnSpc>
              <a:spcBef>
                <a:spcPct val="50000"/>
              </a:spcBef>
              <a:buFont typeface="Wingdings" panose="05000000000000000000" pitchFamily="2" charset="2"/>
              <a:buChar char="F"/>
            </a:pPr>
            <a:r>
              <a:rPr lang="zh-CN" altLang="en-US" sz="2400" b="1" dirty="0">
                <a:latin typeface="宋体" panose="02010600030101010101" pitchFamily="2" charset="-122"/>
                <a:ea typeface="宋体" panose="02010600030101010101" pitchFamily="2" charset="-122"/>
              </a:rPr>
              <a:t>估算法</a:t>
            </a:r>
            <a:endParaRPr lang="zh-CN" altLang="en-US" sz="2400" b="1" dirty="0">
              <a:latin typeface="宋体" panose="02010600030101010101" pitchFamily="2" charset="-122"/>
              <a:ea typeface="宋体" panose="02010600030101010101" pitchFamily="2" charset="-122"/>
            </a:endParaRPr>
          </a:p>
        </p:txBody>
      </p:sp>
      <p:sp>
        <p:nvSpPr>
          <p:cNvPr id="61442" name="Rectangle 3"/>
          <p:cNvSpPr/>
          <p:nvPr/>
        </p:nvSpPr>
        <p:spPr>
          <a:xfrm>
            <a:off x="5364163" y="2708275"/>
            <a:ext cx="914400" cy="914400"/>
          </a:xfrm>
          <a:prstGeom prst="rect">
            <a:avLst/>
          </a:prstGeom>
          <a:noFill/>
          <a:ln w="9525">
            <a:noFill/>
          </a:ln>
        </p:spPr>
        <p:txBody>
          <a:bodyPr wrap="none" anchor="ctr" anchorCtr="0"/>
          <a:p>
            <a:pPr eaLnBrk="0" hangingPunct="0"/>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62465" name="Rectangle 2"/>
          <p:cNvSpPr>
            <a:spLocks noGrp="1"/>
          </p:cNvSpPr>
          <p:nvPr>
            <p:ph type="title" idx="4294967295"/>
          </p:nvPr>
        </p:nvSpPr>
        <p:spPr>
          <a:xfrm>
            <a:off x="457200" y="274638"/>
            <a:ext cx="8229600" cy="1143000"/>
          </a:xfrm>
        </p:spPr>
        <p:txBody>
          <a:bodyPr wrap="square" lIns="91440" tIns="45720" rIns="91440" bIns="45720" anchor="ctr" anchorCtr="0"/>
          <a:p>
            <a:pPr eaLnBrk="1" hangingPunct="1"/>
            <a:r>
              <a:rPr lang="zh-CN" altLang="en-US" sz="4000" dirty="0">
                <a:latin typeface="华康俪金黑W8(P)" pitchFamily="2" charset="-122"/>
                <a:ea typeface="华康俪金黑W8(P)" pitchFamily="2" charset="-122"/>
              </a:rPr>
              <a:t>估算法</a:t>
            </a:r>
            <a:endParaRPr lang="zh-CN" altLang="en-US" sz="4000" dirty="0">
              <a:latin typeface="华康俪金黑W8(P)" pitchFamily="2" charset="-122"/>
              <a:ea typeface="华康俪金黑W8(P)" pitchFamily="2" charset="-122"/>
            </a:endParaRPr>
          </a:p>
        </p:txBody>
      </p:sp>
      <p:graphicFrame>
        <p:nvGraphicFramePr>
          <p:cNvPr id="62466" name="内容占位符 73730"/>
          <p:cNvGraphicFramePr>
            <a:graphicFrameLocks noGrp="1" noChangeAspect="1"/>
          </p:cNvGraphicFramePr>
          <p:nvPr>
            <p:ph sz="half" idx="4294967295"/>
          </p:nvPr>
        </p:nvGraphicFramePr>
        <p:xfrm>
          <a:off x="5795963" y="4119563"/>
          <a:ext cx="2398712" cy="1181100"/>
        </p:xfrm>
        <a:graphic>
          <a:graphicData uri="http://schemas.openxmlformats.org/presentationml/2006/ole">
            <mc:AlternateContent xmlns:mc="http://schemas.openxmlformats.org/markup-compatibility/2006">
              <mc:Choice xmlns:v="urn:schemas-microsoft-com:vml" Requires="v">
                <p:oleObj spid="_x0000_s3083" name="" r:id="rId1" imgW="915035" imgH="450850" progId="Equation.3">
                  <p:embed/>
                </p:oleObj>
              </mc:Choice>
              <mc:Fallback>
                <p:oleObj name="" r:id="rId1" imgW="915035" imgH="450850" progId="Equation.3">
                  <p:embed/>
                  <p:pic>
                    <p:nvPicPr>
                      <p:cNvPr id="0" name="图片 3082"/>
                      <p:cNvPicPr/>
                      <p:nvPr/>
                    </p:nvPicPr>
                    <p:blipFill>
                      <a:blip r:embed="rId2"/>
                      <a:stretch>
                        <a:fillRect/>
                      </a:stretch>
                    </p:blipFill>
                    <p:spPr>
                      <a:xfrm>
                        <a:off x="5795963" y="4119563"/>
                        <a:ext cx="2398712" cy="1181100"/>
                      </a:xfrm>
                      <a:prstGeom prst="rect">
                        <a:avLst/>
                      </a:prstGeom>
                      <a:noFill/>
                      <a:ln w="38100">
                        <a:miter/>
                      </a:ln>
                    </p:spPr>
                  </p:pic>
                </p:oleObj>
              </mc:Fallback>
            </mc:AlternateContent>
          </a:graphicData>
        </a:graphic>
      </p:graphicFrame>
      <p:graphicFrame>
        <p:nvGraphicFramePr>
          <p:cNvPr id="62467" name="内容占位符 73731"/>
          <p:cNvGraphicFramePr>
            <a:graphicFrameLocks noGrp="1" noChangeAspect="1"/>
          </p:cNvGraphicFramePr>
          <p:nvPr>
            <p:ph sz="half" idx="4294967295"/>
          </p:nvPr>
        </p:nvGraphicFramePr>
        <p:xfrm>
          <a:off x="5637213" y="2071688"/>
          <a:ext cx="2355850" cy="1231900"/>
        </p:xfrm>
        <a:graphic>
          <a:graphicData uri="http://schemas.openxmlformats.org/presentationml/2006/ole">
            <mc:AlternateContent xmlns:mc="http://schemas.openxmlformats.org/markup-compatibility/2006">
              <mc:Choice xmlns:v="urn:schemas-microsoft-com:vml" Requires="v">
                <p:oleObj spid="_x0000_s3086" name="" r:id="rId3" imgW="837565" imgH="438150" progId="Equation.3">
                  <p:embed/>
                </p:oleObj>
              </mc:Choice>
              <mc:Fallback>
                <p:oleObj name="" r:id="rId3" imgW="837565" imgH="438150" progId="Equation.3">
                  <p:embed/>
                  <p:pic>
                    <p:nvPicPr>
                      <p:cNvPr id="0" name="图片 3085"/>
                      <p:cNvPicPr/>
                      <p:nvPr/>
                    </p:nvPicPr>
                    <p:blipFill>
                      <a:blip r:embed="rId4"/>
                      <a:stretch>
                        <a:fillRect/>
                      </a:stretch>
                    </p:blipFill>
                    <p:spPr>
                      <a:xfrm>
                        <a:off x="5637213" y="2071688"/>
                        <a:ext cx="2355850" cy="1231900"/>
                      </a:xfrm>
                      <a:prstGeom prst="rect">
                        <a:avLst/>
                      </a:prstGeom>
                      <a:noFill/>
                      <a:ln w="38100">
                        <a:miter/>
                      </a:ln>
                    </p:spPr>
                  </p:pic>
                </p:oleObj>
              </mc:Fallback>
            </mc:AlternateContent>
          </a:graphicData>
        </a:graphic>
      </p:graphicFrame>
      <p:sp>
        <p:nvSpPr>
          <p:cNvPr id="62468" name="Rectangle 9"/>
          <p:cNvSpPr/>
          <p:nvPr/>
        </p:nvSpPr>
        <p:spPr>
          <a:xfrm>
            <a:off x="107950" y="1700213"/>
            <a:ext cx="5146675" cy="4249737"/>
          </a:xfrm>
          <a:prstGeom prst="rect">
            <a:avLst/>
          </a:prstGeom>
          <a:noFill/>
          <a:ln w="9525">
            <a:noFill/>
          </a:ln>
        </p:spPr>
        <p:txBody>
          <a:bodyPr wrap="none" anchor="ctr" anchorCtr="0"/>
          <a:p>
            <a:pPr eaLnBrk="0" hangingPunct="0">
              <a:lnSpc>
                <a:spcPct val="125000"/>
              </a:lnSpc>
            </a:pPr>
            <a:r>
              <a:rPr lang="en-US" altLang="zh-CN" sz="2500" b="1" dirty="0">
                <a:latin typeface="微软雅黑" panose="020B0503020204020204" charset="-122"/>
                <a:ea typeface="微软雅黑" panose="020B0503020204020204" charset="-122"/>
              </a:rPr>
              <a:t>AH:</a:t>
            </a:r>
            <a:r>
              <a:rPr lang="zh-CN" altLang="en-US" sz="2500" dirty="0">
                <a:latin typeface="微软雅黑" panose="020B0503020204020204" charset="-122"/>
                <a:ea typeface="微软雅黑" panose="020B0503020204020204" charset="-122"/>
              </a:rPr>
              <a:t>电池安时数</a:t>
            </a:r>
            <a:endParaRPr lang="zh-CN" altLang="en-US" sz="2500" dirty="0">
              <a:latin typeface="微软雅黑" panose="020B0503020204020204" charset="-122"/>
              <a:ea typeface="微软雅黑" panose="020B0503020204020204" charset="-122"/>
            </a:endParaRPr>
          </a:p>
          <a:p>
            <a:pPr eaLnBrk="0" hangingPunct="0">
              <a:lnSpc>
                <a:spcPct val="125000"/>
              </a:lnSpc>
            </a:pPr>
            <a:r>
              <a:rPr lang="en-US" altLang="zh-CN" sz="2500" b="1" dirty="0">
                <a:latin typeface="微软雅黑" panose="020B0503020204020204" charset="-122"/>
                <a:ea typeface="微软雅黑" panose="020B0503020204020204" charset="-122"/>
              </a:rPr>
              <a:t>P:</a:t>
            </a:r>
            <a:r>
              <a:rPr lang="en-US" altLang="zh-CN" sz="2500" dirty="0">
                <a:latin typeface="微软雅黑" panose="020B0503020204020204" charset="-122"/>
                <a:ea typeface="微软雅黑" panose="020B0503020204020204" charset="-122"/>
              </a:rPr>
              <a:t>UPS</a:t>
            </a:r>
            <a:r>
              <a:rPr lang="zh-CN" altLang="en-US" sz="2500" dirty="0">
                <a:latin typeface="微软雅黑" panose="020B0503020204020204" charset="-122"/>
                <a:ea typeface="微软雅黑" panose="020B0503020204020204" charset="-122"/>
              </a:rPr>
              <a:t>额定功率，</a:t>
            </a:r>
            <a:r>
              <a:rPr lang="en-US" altLang="zh-CN" sz="2500" dirty="0">
                <a:latin typeface="微软雅黑" panose="020B0503020204020204" charset="-122"/>
                <a:ea typeface="微软雅黑" panose="020B0503020204020204" charset="-122"/>
              </a:rPr>
              <a:t>VA</a:t>
            </a:r>
            <a:endParaRPr lang="en-US" altLang="zh-CN" sz="2500" dirty="0">
              <a:latin typeface="微软雅黑" panose="020B0503020204020204" charset="-122"/>
              <a:ea typeface="微软雅黑" panose="020B0503020204020204" charset="-122"/>
            </a:endParaRPr>
          </a:p>
          <a:p>
            <a:pPr eaLnBrk="0" hangingPunct="0">
              <a:lnSpc>
                <a:spcPct val="125000"/>
              </a:lnSpc>
            </a:pPr>
            <a:r>
              <a:rPr lang="en-US" altLang="zh-CN" sz="2500" b="1" dirty="0">
                <a:latin typeface="微软雅黑" panose="020B0503020204020204" charset="-122"/>
                <a:ea typeface="微软雅黑" panose="020B0503020204020204" charset="-122"/>
              </a:rPr>
              <a:t>F:</a:t>
            </a:r>
            <a:r>
              <a:rPr lang="zh-CN" altLang="en-US" sz="2500" dirty="0">
                <a:latin typeface="微软雅黑" panose="020B0503020204020204" charset="-122"/>
                <a:ea typeface="微软雅黑" panose="020B0503020204020204" charset="-122"/>
              </a:rPr>
              <a:t>负载功率因数</a:t>
            </a:r>
            <a:endParaRPr lang="zh-CN" altLang="en-US" sz="2500" dirty="0">
              <a:latin typeface="微软雅黑" panose="020B0503020204020204" charset="-122"/>
              <a:ea typeface="微软雅黑" panose="020B0503020204020204" charset="-122"/>
            </a:endParaRPr>
          </a:p>
          <a:p>
            <a:pPr eaLnBrk="0" hangingPunct="0">
              <a:lnSpc>
                <a:spcPct val="125000"/>
              </a:lnSpc>
            </a:pPr>
            <a:r>
              <a:rPr lang="en-US" altLang="zh-CN" sz="2500" dirty="0">
                <a:latin typeface="微软雅黑" panose="020B0503020204020204" charset="-122"/>
                <a:ea typeface="微软雅黑" panose="020B0503020204020204" charset="-122"/>
              </a:rPr>
              <a:t>H:</a:t>
            </a:r>
            <a:r>
              <a:rPr lang="zh-CN" altLang="en-US" sz="2500" dirty="0">
                <a:latin typeface="微软雅黑" panose="020B0503020204020204" charset="-122"/>
                <a:ea typeface="微软雅黑" panose="020B0503020204020204" charset="-122"/>
              </a:rPr>
              <a:t>延时时间</a:t>
            </a:r>
            <a:endParaRPr lang="en-US" altLang="zh-CN" sz="2500" dirty="0">
              <a:latin typeface="微软雅黑" panose="020B0503020204020204" charset="-122"/>
              <a:ea typeface="微软雅黑" panose="020B0503020204020204" charset="-122"/>
            </a:endParaRPr>
          </a:p>
          <a:p>
            <a:pPr eaLnBrk="0" hangingPunct="0">
              <a:lnSpc>
                <a:spcPct val="125000"/>
              </a:lnSpc>
            </a:pPr>
            <a:r>
              <a:rPr lang="en-US" altLang="zh-CN" sz="2500" b="1" dirty="0">
                <a:latin typeface="微软雅黑" panose="020B0503020204020204" charset="-122"/>
                <a:ea typeface="微软雅黑" panose="020B0503020204020204" charset="-122"/>
                <a:sym typeface="Symbol" panose="05050102010706020507" pitchFamily="18" charset="2"/>
              </a:rPr>
              <a:t>U</a:t>
            </a:r>
            <a:r>
              <a:rPr lang="en-US" altLang="zh-CN" sz="2500" baseline="-25000" dirty="0">
                <a:latin typeface="微软雅黑" panose="020B0503020204020204" charset="-122"/>
                <a:ea typeface="微软雅黑" panose="020B0503020204020204" charset="-122"/>
                <a:sym typeface="Symbol" panose="05050102010706020507" pitchFamily="18" charset="2"/>
              </a:rPr>
              <a:t>min </a:t>
            </a:r>
            <a:r>
              <a:rPr lang="en-US" altLang="zh-CN" sz="2400" dirty="0">
                <a:latin typeface="微软雅黑" panose="020B0503020204020204" charset="-122"/>
                <a:ea typeface="微软雅黑" panose="020B0503020204020204" charset="-122"/>
              </a:rPr>
              <a:t>:</a:t>
            </a:r>
            <a:r>
              <a:rPr lang="en-US" altLang="zh-CN" sz="2400" b="1" dirty="0">
                <a:latin typeface="微软雅黑" panose="020B0503020204020204" charset="-122"/>
                <a:ea typeface="微软雅黑" panose="020B0503020204020204" charset="-122"/>
                <a:sym typeface="Symbol" panose="05050102010706020507" pitchFamily="18" charset="2"/>
              </a:rPr>
              <a:t> </a:t>
            </a:r>
            <a:r>
              <a:rPr lang="en-US" altLang="zh-CN" sz="2500" dirty="0">
                <a:latin typeface="微软雅黑" panose="020B0503020204020204" charset="-122"/>
                <a:ea typeface="微软雅黑" panose="020B0503020204020204" charset="-122"/>
              </a:rPr>
              <a:t>UPS</a:t>
            </a:r>
            <a:r>
              <a:rPr lang="zh-CN" altLang="en-US" sz="2500" dirty="0">
                <a:latin typeface="微软雅黑" panose="020B0503020204020204" charset="-122"/>
                <a:ea typeface="微软雅黑" panose="020B0503020204020204" charset="-122"/>
              </a:rPr>
              <a:t>关机前一瞬间的电池电压</a:t>
            </a:r>
            <a:r>
              <a:rPr lang="en-US" altLang="zh-CN" sz="2500" dirty="0">
                <a:latin typeface="微软雅黑" panose="020B0503020204020204" charset="-122"/>
                <a:ea typeface="微软雅黑" panose="020B0503020204020204" charset="-122"/>
              </a:rPr>
              <a:t>,</a:t>
            </a:r>
            <a:endParaRPr lang="en-US" altLang="zh-CN" sz="2500" dirty="0">
              <a:latin typeface="微软雅黑" panose="020B0503020204020204" charset="-122"/>
              <a:ea typeface="微软雅黑" panose="020B0503020204020204" charset="-122"/>
            </a:endParaRPr>
          </a:p>
          <a:p>
            <a:pPr eaLnBrk="0" hangingPunct="0">
              <a:lnSpc>
                <a:spcPct val="125000"/>
              </a:lnSpc>
            </a:pPr>
            <a:r>
              <a:rPr lang="en-US" altLang="zh-CN" sz="2500" dirty="0">
                <a:latin typeface="微软雅黑" panose="020B0503020204020204" charset="-122"/>
                <a:ea typeface="微软雅黑" panose="020B0503020204020204" charset="-122"/>
              </a:rPr>
              <a:t>           </a:t>
            </a:r>
            <a:r>
              <a:rPr lang="zh-CN" altLang="en-US" sz="2500" dirty="0">
                <a:latin typeface="微软雅黑" panose="020B0503020204020204" charset="-122"/>
                <a:ea typeface="微软雅黑" panose="020B0503020204020204" charset="-122"/>
              </a:rPr>
              <a:t>一般每单元</a:t>
            </a:r>
            <a:r>
              <a:rPr lang="en-US" altLang="zh-CN" sz="2500" dirty="0">
                <a:latin typeface="微软雅黑" panose="020B0503020204020204" charset="-122"/>
                <a:ea typeface="微软雅黑" panose="020B0503020204020204" charset="-122"/>
              </a:rPr>
              <a:t>1.75V</a:t>
            </a:r>
            <a:r>
              <a:rPr lang="zh-CN" altLang="en-US" sz="2500" dirty="0">
                <a:latin typeface="微软雅黑" panose="020B0503020204020204" charset="-122"/>
                <a:ea typeface="微软雅黑" panose="020B0503020204020204" charset="-122"/>
              </a:rPr>
              <a:t>。</a:t>
            </a:r>
            <a:endParaRPr lang="zh-CN" altLang="en-US" sz="2500" dirty="0">
              <a:latin typeface="微软雅黑" panose="020B0503020204020204" charset="-122"/>
              <a:ea typeface="微软雅黑" panose="020B0503020204020204" charset="-122"/>
            </a:endParaRPr>
          </a:p>
          <a:p>
            <a:pPr eaLnBrk="0" hangingPunct="0"/>
            <a:endParaRPr lang="en-US" altLang="zh-CN" sz="2500" dirty="0">
              <a:latin typeface="微软雅黑" panose="020B0503020204020204" charset="-122"/>
              <a:ea typeface="微软雅黑" panose="020B0503020204020204" charset="-122"/>
              <a:sym typeface="Symbol" panose="05050102010706020507" pitchFamily="18" charset="2"/>
            </a:endParaRPr>
          </a:p>
          <a:p>
            <a:pPr eaLnBrk="0" hangingPunct="0"/>
            <a:r>
              <a:rPr lang="zh-CN" altLang="en-US" sz="2500" dirty="0">
                <a:latin typeface="微软雅黑" panose="020B0503020204020204" charset="-122"/>
                <a:ea typeface="微软雅黑" panose="020B0503020204020204" charset="-122"/>
                <a:sym typeface="Symbol" panose="05050102010706020507" pitchFamily="18" charset="2"/>
              </a:rPr>
              <a:t>这里需要记住两个参数：</a:t>
            </a:r>
            <a:endParaRPr lang="zh-CN" altLang="en-US" sz="2500" dirty="0">
              <a:latin typeface="微软雅黑" panose="020B0503020204020204" charset="-122"/>
              <a:ea typeface="微软雅黑" panose="020B0503020204020204" charset="-122"/>
              <a:sym typeface="Symbol" panose="05050102010706020507" pitchFamily="18" charset="2"/>
            </a:endParaRPr>
          </a:p>
          <a:p>
            <a:pPr eaLnBrk="0" hangingPunct="0"/>
            <a:r>
              <a:rPr lang="en-US" altLang="zh-CN" sz="2500" dirty="0">
                <a:latin typeface="微软雅黑" panose="020B0503020204020204" charset="-122"/>
                <a:ea typeface="微软雅黑" panose="020B0503020204020204" charset="-122"/>
                <a:sym typeface="Symbol" panose="05050102010706020507" pitchFamily="18" charset="2"/>
              </a:rPr>
              <a:t>30</a:t>
            </a:r>
            <a:r>
              <a:rPr lang="zh-CN" altLang="en-US" sz="2500" dirty="0">
                <a:latin typeface="微软雅黑" panose="020B0503020204020204" charset="-122"/>
                <a:ea typeface="微软雅黑" panose="020B0503020204020204" charset="-122"/>
                <a:sym typeface="Symbol" panose="05050102010706020507" pitchFamily="18" charset="2"/>
              </a:rPr>
              <a:t>分钟</a:t>
            </a:r>
            <a:r>
              <a:rPr lang="en-US" altLang="zh-CN" sz="2500" dirty="0">
                <a:latin typeface="微软雅黑" panose="020B0503020204020204" charset="-122"/>
                <a:ea typeface="微软雅黑" panose="020B0503020204020204" charset="-122"/>
                <a:sym typeface="Symbol" panose="05050102010706020507" pitchFamily="18" charset="2"/>
              </a:rPr>
              <a:t>C=1.1</a:t>
            </a:r>
            <a:endParaRPr lang="en-US" altLang="zh-CN" sz="2500" dirty="0">
              <a:latin typeface="微软雅黑" panose="020B0503020204020204" charset="-122"/>
              <a:ea typeface="微软雅黑" panose="020B0503020204020204" charset="-122"/>
              <a:sym typeface="Symbol" panose="05050102010706020507" pitchFamily="18" charset="2"/>
            </a:endParaRPr>
          </a:p>
          <a:p>
            <a:pPr eaLnBrk="0" hangingPunct="0"/>
            <a:r>
              <a:rPr lang="en-US" altLang="zh-CN" sz="2500" dirty="0">
                <a:latin typeface="微软雅黑" panose="020B0503020204020204" charset="-122"/>
                <a:ea typeface="微软雅黑" panose="020B0503020204020204" charset="-122"/>
                <a:sym typeface="Symbol" panose="05050102010706020507" pitchFamily="18" charset="2"/>
              </a:rPr>
              <a:t>60</a:t>
            </a:r>
            <a:r>
              <a:rPr lang="zh-CN" altLang="en-US" sz="2500" dirty="0">
                <a:latin typeface="微软雅黑" panose="020B0503020204020204" charset="-122"/>
                <a:ea typeface="微软雅黑" panose="020B0503020204020204" charset="-122"/>
                <a:sym typeface="Symbol" panose="05050102010706020507" pitchFamily="18" charset="2"/>
              </a:rPr>
              <a:t>分钟</a:t>
            </a:r>
            <a:r>
              <a:rPr lang="en-US" altLang="zh-CN" sz="2500" dirty="0">
                <a:latin typeface="微软雅黑" panose="020B0503020204020204" charset="-122"/>
                <a:ea typeface="微软雅黑" panose="020B0503020204020204" charset="-122"/>
                <a:sym typeface="Symbol" panose="05050102010706020507" pitchFamily="18" charset="2"/>
              </a:rPr>
              <a:t>C=0.6</a:t>
            </a:r>
            <a:endParaRPr lang="en-US" altLang="zh-CN" sz="2500" dirty="0">
              <a:latin typeface="微软雅黑" panose="020B0503020204020204" charset="-122"/>
              <a:ea typeface="微软雅黑" panose="020B0503020204020204" charset="-122"/>
              <a:sym typeface="Symbol" panose="05050102010706020507" pitchFamily="18" charset="2"/>
            </a:endParaRPr>
          </a:p>
        </p:txBody>
      </p:sp>
      <p:sp>
        <p:nvSpPr>
          <p:cNvPr id="62469" name="Text Box 12"/>
          <p:cNvSpPr txBox="1"/>
          <p:nvPr/>
        </p:nvSpPr>
        <p:spPr>
          <a:xfrm>
            <a:off x="5508625" y="5734050"/>
            <a:ext cx="3240088" cy="457200"/>
          </a:xfrm>
          <a:prstGeom prst="rect">
            <a:avLst/>
          </a:prstGeom>
          <a:noFill/>
          <a:ln w="9525">
            <a:noFill/>
          </a:ln>
        </p:spPr>
        <p:txBody>
          <a:bodyPr anchor="t" anchorCtr="0">
            <a:spAutoFit/>
          </a:bodyPr>
          <a:p>
            <a:pPr marL="342900" indent="-342900" eaLnBrk="0" hangingPunct="0">
              <a:spcBef>
                <a:spcPct val="50000"/>
              </a:spcBef>
            </a:pPr>
            <a:r>
              <a:rPr lang="zh-CN" altLang="en-US" sz="2400" b="1" dirty="0">
                <a:latin typeface="微软雅黑" panose="020B0503020204020204" charset="-122"/>
                <a:ea typeface="微软雅黑" panose="020B0503020204020204" charset="-122"/>
              </a:rPr>
              <a:t>适应于延时</a:t>
            </a:r>
            <a:r>
              <a:rPr lang="en-US" altLang="zh-CN" sz="2400" b="1" dirty="0">
                <a:latin typeface="微软雅黑" panose="020B0503020204020204" charset="-122"/>
                <a:ea typeface="微软雅黑" panose="020B0503020204020204" charset="-122"/>
              </a:rPr>
              <a:t>1</a:t>
            </a:r>
            <a:r>
              <a:rPr lang="zh-CN" altLang="en-US" sz="2400" b="1" dirty="0">
                <a:latin typeface="微软雅黑" panose="020B0503020204020204" charset="-122"/>
                <a:ea typeface="微软雅黑" panose="020B0503020204020204" charset="-122"/>
              </a:rPr>
              <a:t>小时以上</a:t>
            </a:r>
            <a:endParaRPr lang="zh-CN" altLang="en-US" sz="2400" b="1" dirty="0">
              <a:latin typeface="微软雅黑" panose="020B0503020204020204" charset="-122"/>
              <a:ea typeface="微软雅黑" panose="020B0503020204020204" charset="-122"/>
            </a:endParaRPr>
          </a:p>
        </p:txBody>
      </p:sp>
      <p:sp>
        <p:nvSpPr>
          <p:cNvPr id="62470" name="Text Box 14"/>
          <p:cNvSpPr txBox="1"/>
          <p:nvPr/>
        </p:nvSpPr>
        <p:spPr>
          <a:xfrm>
            <a:off x="5508625" y="3213100"/>
            <a:ext cx="3240088" cy="457200"/>
          </a:xfrm>
          <a:prstGeom prst="rect">
            <a:avLst/>
          </a:prstGeom>
          <a:noFill/>
          <a:ln w="9525">
            <a:noFill/>
          </a:ln>
        </p:spPr>
        <p:txBody>
          <a:bodyPr anchor="t" anchorCtr="0">
            <a:spAutoFit/>
          </a:bodyPr>
          <a:p>
            <a:pPr marL="342900" indent="-342900" eaLnBrk="0" hangingPunct="0">
              <a:spcBef>
                <a:spcPct val="50000"/>
              </a:spcBef>
            </a:pPr>
            <a:r>
              <a:rPr lang="zh-CN" altLang="en-US" sz="2400" b="1" dirty="0">
                <a:latin typeface="微软雅黑" panose="020B0503020204020204" charset="-122"/>
                <a:ea typeface="微软雅黑" panose="020B0503020204020204" charset="-122"/>
              </a:rPr>
              <a:t>适应于延时</a:t>
            </a:r>
            <a:r>
              <a:rPr lang="en-US" altLang="zh-CN" sz="2400" b="1" dirty="0">
                <a:latin typeface="微软雅黑" panose="020B0503020204020204" charset="-122"/>
                <a:ea typeface="微软雅黑" panose="020B0503020204020204" charset="-122"/>
              </a:rPr>
              <a:t>1</a:t>
            </a:r>
            <a:r>
              <a:rPr lang="zh-CN" altLang="en-US" sz="2400" b="1" dirty="0">
                <a:latin typeface="微软雅黑" panose="020B0503020204020204" charset="-122"/>
                <a:ea typeface="微软雅黑" panose="020B0503020204020204" charset="-122"/>
              </a:rPr>
              <a:t>小时以下</a:t>
            </a:r>
            <a:endParaRPr lang="zh-CN" altLang="en-US" sz="2400" b="1" dirty="0">
              <a:latin typeface="微软雅黑" panose="020B0503020204020204" charset="-122"/>
              <a:ea typeface="微软雅黑" panose="020B0503020204020204"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63489" name="Rectangle 2"/>
          <p:cNvSpPr>
            <a:spLocks noGrp="1"/>
          </p:cNvSpPr>
          <p:nvPr>
            <p:ph type="title" idx="4294967295"/>
          </p:nvPr>
        </p:nvSpPr>
        <p:spPr>
          <a:xfrm>
            <a:off x="685800" y="609600"/>
            <a:ext cx="7772400" cy="1143000"/>
          </a:xfrm>
        </p:spPr>
        <p:txBody>
          <a:bodyPr wrap="square" lIns="91440" tIns="45720" rIns="91440" bIns="45720" anchor="ctr" anchorCtr="0"/>
          <a:p>
            <a:pPr algn="l" eaLnBrk="1" hangingPunct="1"/>
            <a:r>
              <a:rPr lang="zh-CN" altLang="en-US" sz="3600" dirty="0"/>
              <a:t>例</a:t>
            </a:r>
            <a:endParaRPr lang="zh-CN" altLang="en-US" sz="3600" dirty="0"/>
          </a:p>
        </p:txBody>
      </p:sp>
      <p:sp>
        <p:nvSpPr>
          <p:cNvPr id="74755" name="Rectangle 3"/>
          <p:cNvSpPr>
            <a:spLocks noGrp="1"/>
          </p:cNvSpPr>
          <p:nvPr>
            <p:ph type="body" sz="half" idx="4294967295"/>
          </p:nvPr>
        </p:nvSpPr>
        <p:spPr>
          <a:xfrm>
            <a:off x="900113" y="1916113"/>
            <a:ext cx="7848600" cy="1657350"/>
          </a:xfrm>
        </p:spPr>
        <p:txBody>
          <a:bodyPr wrap="square" lIns="91440" tIns="45720" rIns="91440" bIns="45720" anchor="t" anchorCtr="0"/>
          <a:lstStyle>
            <a:lvl1pPr lvl="0">
              <a:buClrTx/>
              <a:buSzTx/>
              <a:buFont typeface="Verdana" panose="020B0604030504040204" pitchFamily="34" charset="0"/>
              <a:defRPr sz="2800"/>
            </a:lvl1pPr>
            <a:lvl2pPr lvl="1">
              <a:buClrTx/>
              <a:buSzTx/>
              <a:buFont typeface="Verdana" panose="020B0604030504040204" pitchFamily="34" charset="0"/>
              <a:defRPr sz="2400"/>
            </a:lvl2pPr>
            <a:lvl3pPr lvl="2">
              <a:buClrTx/>
              <a:buSzTx/>
              <a:buFont typeface="Verdana" panose="020B0604030504040204" pitchFamily="34" charset="0"/>
              <a:defRPr sz="2000"/>
            </a:lvl3pPr>
            <a:lvl4pPr lvl="3">
              <a:buClrTx/>
              <a:buSzTx/>
              <a:buFont typeface="Verdana" panose="020B0604030504040204" pitchFamily="34" charset="0"/>
              <a:defRPr sz="1800"/>
            </a:lvl4pPr>
            <a:lvl5pPr lvl="4">
              <a:buClrTx/>
              <a:buSzTx/>
              <a:buFont typeface="Verdana" panose="020B0604030504040204" pitchFamily="34" charset="0"/>
              <a:defRPr sz="1800"/>
            </a:lvl5pPr>
          </a:lstStyle>
          <a:p>
            <a:pPr lvl="0" indent="-354330" eaLnBrk="1" hangingPunct="1">
              <a:buClrTx/>
              <a:buSzTx/>
            </a:pPr>
            <a:r>
              <a:rPr lang="zh-CN" altLang="en-US" sz="3200" dirty="0">
                <a:latin typeface="微软雅黑" panose="020B0503020204020204" charset="-122"/>
                <a:ea typeface="微软雅黑" panose="020B0503020204020204" charset="-122"/>
              </a:rPr>
              <a:t>问：</a:t>
            </a:r>
            <a:r>
              <a:rPr lang="en-US" altLang="zh-CN" sz="3200" dirty="0">
                <a:latin typeface="微软雅黑" panose="020B0503020204020204" charset="-122"/>
                <a:ea typeface="微软雅黑" panose="020B0503020204020204" charset="-122"/>
              </a:rPr>
              <a:t>30kVA UPS  </a:t>
            </a:r>
            <a:r>
              <a:rPr lang="en-US" altLang="zh-CN" sz="3200" i="1" dirty="0">
                <a:latin typeface="微软雅黑" panose="020B0503020204020204" charset="-122"/>
                <a:ea typeface="微软雅黑" panose="020B0503020204020204" charset="-122"/>
              </a:rPr>
              <a:t>F</a:t>
            </a:r>
            <a:r>
              <a:rPr lang="en-US" altLang="zh-CN" sz="3200" dirty="0">
                <a:latin typeface="微软雅黑" panose="020B0503020204020204" charset="-122"/>
                <a:ea typeface="微软雅黑" panose="020B0503020204020204" charset="-122"/>
              </a:rPr>
              <a:t>=0.8</a:t>
            </a:r>
            <a:r>
              <a:rPr lang="zh-CN" altLang="en-US" sz="3200" dirty="0">
                <a:latin typeface="微软雅黑" panose="020B0503020204020204" charset="-122"/>
                <a:ea typeface="微软雅黑" panose="020B0503020204020204" charset="-122"/>
              </a:rPr>
              <a:t>，要求后备时间</a:t>
            </a:r>
            <a:r>
              <a:rPr lang="en-US" altLang="zh-CN" sz="3200" i="1" dirty="0">
                <a:latin typeface="微软雅黑" panose="020B0503020204020204" charset="-122"/>
                <a:ea typeface="微软雅黑" panose="020B0503020204020204" charset="-122"/>
              </a:rPr>
              <a:t>t </a:t>
            </a:r>
            <a:r>
              <a:rPr lang="en-US" altLang="zh-CN" sz="3200" dirty="0">
                <a:latin typeface="微软雅黑" panose="020B0503020204020204" charset="-122"/>
                <a:ea typeface="微软雅黑" panose="020B0503020204020204" charset="-122"/>
              </a:rPr>
              <a:t>=2h</a:t>
            </a:r>
            <a:r>
              <a:rPr lang="zh-CN" altLang="en-US" sz="3200" dirty="0">
                <a:latin typeface="微软雅黑" panose="020B0503020204020204" charset="-122"/>
                <a:ea typeface="微软雅黑" panose="020B0503020204020204" charset="-122"/>
              </a:rPr>
              <a:t>，</a:t>
            </a:r>
            <a:r>
              <a:rPr lang="en-US" altLang="zh-CN" sz="3200" dirty="0">
                <a:latin typeface="微软雅黑" panose="020B0503020204020204" charset="-122"/>
                <a:ea typeface="微软雅黑" panose="020B0503020204020204" charset="-122"/>
              </a:rPr>
              <a:t>UPS</a:t>
            </a:r>
            <a:r>
              <a:rPr lang="zh-CN" altLang="en-US" sz="3200" dirty="0">
                <a:latin typeface="微软雅黑" panose="020B0503020204020204" charset="-122"/>
                <a:ea typeface="微软雅黑" panose="020B0503020204020204" charset="-122"/>
              </a:rPr>
              <a:t>电池节数：</a:t>
            </a:r>
            <a:r>
              <a:rPr lang="en-US" altLang="zh-CN" sz="3200" dirty="0">
                <a:latin typeface="微软雅黑" panose="020B0503020204020204" charset="-122"/>
                <a:ea typeface="微软雅黑" panose="020B0503020204020204" charset="-122"/>
              </a:rPr>
              <a:t>32</a:t>
            </a:r>
            <a:r>
              <a:rPr lang="zh-CN" altLang="en-US" sz="3200" dirty="0">
                <a:latin typeface="微软雅黑" panose="020B0503020204020204" charset="-122"/>
                <a:ea typeface="微软雅黑" panose="020B0503020204020204" charset="-122"/>
                <a:sym typeface="Symbol" panose="05050102010706020507" pitchFamily="18" charset="2"/>
              </a:rPr>
              <a:t>节</a:t>
            </a:r>
            <a:r>
              <a:rPr lang="zh-CN" altLang="en-US" sz="3200" dirty="0">
                <a:latin typeface="微软雅黑" panose="020B0503020204020204" charset="-122"/>
                <a:ea typeface="微软雅黑" panose="020B0503020204020204" charset="-122"/>
              </a:rPr>
              <a:t>，要求估算法，需多少电池</a:t>
            </a:r>
            <a:r>
              <a:rPr lang="en-US" altLang="zh-CN" sz="3200" dirty="0">
                <a:latin typeface="微软雅黑" panose="020B0503020204020204" charset="-122"/>
                <a:ea typeface="微软雅黑" panose="020B0503020204020204" charset="-122"/>
              </a:rPr>
              <a:t>?</a:t>
            </a:r>
            <a:endParaRPr lang="en-US" altLang="zh-CN" sz="3200" dirty="0">
              <a:latin typeface="微软雅黑" panose="020B0503020204020204" charset="-122"/>
              <a:ea typeface="微软雅黑" panose="020B0503020204020204" charset="-122"/>
            </a:endParaRPr>
          </a:p>
          <a:p>
            <a:pPr lvl="0" indent="-354330" eaLnBrk="1" hangingPunct="1">
              <a:buClrTx/>
              <a:buSzTx/>
            </a:pPr>
            <a:endParaRPr lang="en-US" altLang="zh-CN" sz="3200" dirty="0">
              <a:latin typeface="微软雅黑" panose="020B0503020204020204" charset="-122"/>
              <a:ea typeface="微软雅黑" panose="020B0503020204020204" charset="-122"/>
            </a:endParaRPr>
          </a:p>
          <a:p>
            <a:pPr lvl="0" indent="-354330" eaLnBrk="1" hangingPunct="1">
              <a:buClrTx/>
              <a:buSzTx/>
            </a:pPr>
            <a:endParaRPr lang="en-US" altLang="zh-CN" sz="3200" dirty="0">
              <a:latin typeface="微软雅黑" panose="020B0503020204020204" charset="-122"/>
              <a:ea typeface="微软雅黑" panose="020B0503020204020204" charset="-122"/>
            </a:endParaRPr>
          </a:p>
          <a:p>
            <a:pPr lvl="0" indent="-354330" eaLnBrk="1" hangingPunct="1">
              <a:buClrTx/>
              <a:buSzTx/>
              <a:buNone/>
            </a:pPr>
            <a:endParaRPr lang="en-US" altLang="zh-CN" sz="3200" dirty="0">
              <a:latin typeface="微软雅黑" panose="020B0503020204020204" charset="-122"/>
              <a:ea typeface="微软雅黑" panose="020B0503020204020204" charset="-122"/>
            </a:endParaRPr>
          </a:p>
          <a:p>
            <a:pPr lvl="0" indent="-354330" eaLnBrk="1" hangingPunct="1">
              <a:buClrTx/>
              <a:buSzTx/>
              <a:buNone/>
            </a:pPr>
            <a:r>
              <a:rPr lang="en-US" altLang="zh-CN" sz="3200" dirty="0">
                <a:latin typeface="微软雅黑" panose="020B0503020204020204" charset="-122"/>
                <a:ea typeface="微软雅黑" panose="020B0503020204020204" charset="-122"/>
              </a:rPr>
              <a:t>   </a:t>
            </a:r>
            <a:r>
              <a:rPr lang="zh-CN" altLang="en-US" sz="3200" dirty="0">
                <a:latin typeface="微软雅黑" panose="020B0503020204020204" charset="-122"/>
                <a:ea typeface="微软雅黑" panose="020B0503020204020204" charset="-122"/>
              </a:rPr>
              <a:t>选择</a:t>
            </a:r>
            <a:r>
              <a:rPr lang="en-US" altLang="zh-CN" sz="3200" dirty="0">
                <a:latin typeface="微软雅黑" panose="020B0503020204020204" charset="-122"/>
                <a:ea typeface="微软雅黑" panose="020B0503020204020204" charset="-122"/>
              </a:rPr>
              <a:t>75AH/12V 64</a:t>
            </a:r>
            <a:r>
              <a:rPr lang="zh-CN" altLang="en-US" sz="3200" dirty="0">
                <a:latin typeface="微软雅黑" panose="020B0503020204020204" charset="-122"/>
                <a:ea typeface="微软雅黑" panose="020B0503020204020204" charset="-122"/>
              </a:rPr>
              <a:t>节。</a:t>
            </a:r>
            <a:endParaRPr lang="zh-CN" altLang="en-US" sz="3200" dirty="0">
              <a:latin typeface="微软雅黑" panose="020B0503020204020204" charset="-122"/>
              <a:ea typeface="微软雅黑" panose="020B0503020204020204" charset="-122"/>
            </a:endParaRPr>
          </a:p>
          <a:p>
            <a:pPr lvl="0" indent="-354330" eaLnBrk="1" hangingPunct="1">
              <a:lnSpc>
                <a:spcPct val="135000"/>
              </a:lnSpc>
              <a:buClrTx/>
              <a:buSzTx/>
            </a:pPr>
            <a:endParaRPr lang="en-US" altLang="zh-CN" sz="3200" dirty="0">
              <a:latin typeface="微软雅黑" panose="020B0503020204020204" charset="-122"/>
              <a:ea typeface="微软雅黑" panose="020B0503020204020204" charset="-122"/>
            </a:endParaRPr>
          </a:p>
        </p:txBody>
      </p:sp>
      <p:graphicFrame>
        <p:nvGraphicFramePr>
          <p:cNvPr id="74756" name="内容占位符 74755"/>
          <p:cNvGraphicFramePr>
            <a:graphicFrameLocks noGrp="1" noChangeAspect="1"/>
          </p:cNvGraphicFramePr>
          <p:nvPr>
            <p:ph sz="half" idx="4294967295"/>
          </p:nvPr>
        </p:nvGraphicFramePr>
        <p:xfrm>
          <a:off x="2411413" y="3789363"/>
          <a:ext cx="3932237" cy="1016000"/>
        </p:xfrm>
        <a:graphic>
          <a:graphicData uri="http://schemas.openxmlformats.org/presentationml/2006/ole">
            <mc:AlternateContent xmlns:mc="http://schemas.openxmlformats.org/markup-compatibility/2006">
              <mc:Choice xmlns:v="urn:schemas-microsoft-com:vml" Requires="v">
                <p:oleObj spid="_x0000_s3085" name="" r:id="rId1" imgW="1524000" imgH="393700" progId="Equation.3">
                  <p:embed/>
                </p:oleObj>
              </mc:Choice>
              <mc:Fallback>
                <p:oleObj name="" r:id="rId1" imgW="1524000" imgH="393700" progId="Equation.3">
                  <p:embed/>
                  <p:pic>
                    <p:nvPicPr>
                      <p:cNvPr id="0" name="图片 3084"/>
                      <p:cNvPicPr/>
                      <p:nvPr/>
                    </p:nvPicPr>
                    <p:blipFill>
                      <a:blip r:embed="rId2"/>
                      <a:stretch>
                        <a:fillRect/>
                      </a:stretch>
                    </p:blipFill>
                    <p:spPr>
                      <a:xfrm>
                        <a:off x="2411413" y="3789363"/>
                        <a:ext cx="3932237" cy="1016000"/>
                      </a:xfrm>
                      <a:prstGeom prst="rect">
                        <a:avLst/>
                      </a:prstGeom>
                      <a:noFill/>
                      <a:ln w="38100">
                        <a:miter/>
                      </a:ln>
                    </p:spPr>
                  </p:pic>
                </p:oleObj>
              </mc:Fallback>
            </mc:AlternateContent>
          </a:graphicData>
        </a:graphic>
      </p:graphicFrame>
      <p:sp>
        <p:nvSpPr>
          <p:cNvPr id="63492" name="Line 4"/>
          <p:cNvSpPr/>
          <p:nvPr/>
        </p:nvSpPr>
        <p:spPr>
          <a:xfrm>
            <a:off x="1116013" y="1700213"/>
            <a:ext cx="6840537" cy="0"/>
          </a:xfrm>
          <a:prstGeom prst="line">
            <a:avLst/>
          </a:prstGeom>
          <a:ln w="9525" cap="flat" cmpd="sng">
            <a:solidFill>
              <a:schemeClr val="tx1"/>
            </a:solidFill>
            <a:prstDash val="solid"/>
            <a:round/>
            <a:headEnd type="none" w="med" len="med"/>
            <a:tailEnd type="none" w="med" len="med"/>
          </a:ln>
        </p:spPr>
      </p:sp>
      <p:pic>
        <p:nvPicPr>
          <p:cNvPr id="63493" name="Picture 5"/>
          <p:cNvPicPr>
            <a:picLocks noChangeAspect="1"/>
          </p:cNvPicPr>
          <p:nvPr/>
        </p:nvPicPr>
        <p:blipFill>
          <a:blip r:embed="rId3"/>
          <a:stretch>
            <a:fillRect/>
          </a:stretch>
        </p:blipFill>
        <p:spPr>
          <a:xfrm>
            <a:off x="7667625" y="5013325"/>
            <a:ext cx="779463" cy="11779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755">
                                            <p:txEl>
                                              <p:charRg st="0" end="5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4756"/>
                                        </p:tgtEl>
                                        <p:attrNameLst>
                                          <p:attrName>style.visibility</p:attrName>
                                        </p:attrNameLst>
                                      </p:cBhvr>
                                      <p:to>
                                        <p:strVal val="visible"/>
                                      </p:to>
                                    </p:set>
                                    <p:anim calcmode="lin" valueType="num">
                                      <p:cBhvr>
                                        <p:cTn id="11" dur="500" fill="hold"/>
                                        <p:tgtEl>
                                          <p:spTgt spid="74756"/>
                                        </p:tgtEl>
                                        <p:attrNameLst>
                                          <p:attrName>ppt_x</p:attrName>
                                        </p:attrNameLst>
                                      </p:cBhvr>
                                      <p:tavLst>
                                        <p:tav tm="0">
                                          <p:val>
                                            <p:strVal val="#ppt_x"/>
                                          </p:val>
                                        </p:tav>
                                        <p:tav tm="100000">
                                          <p:val>
                                            <p:strVal val="#ppt_x"/>
                                          </p:val>
                                        </p:tav>
                                      </p:tavLst>
                                    </p:anim>
                                    <p:anim calcmode="lin" valueType="num">
                                      <p:cBhvr>
                                        <p:cTn id="12" dur="500" fill="hold"/>
                                        <p:tgtEl>
                                          <p:spTgt spid="7475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4755">
                                            <p:txEl>
                                              <p:charRg st="59" end="7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64513" name="Rectangle 2"/>
          <p:cNvSpPr/>
          <p:nvPr/>
        </p:nvSpPr>
        <p:spPr>
          <a:xfrm>
            <a:off x="2771775" y="1773238"/>
            <a:ext cx="3960813" cy="3095625"/>
          </a:xfrm>
          <a:prstGeom prst="rect">
            <a:avLst/>
          </a:prstGeom>
          <a:noFill/>
          <a:ln w="9525">
            <a:noFill/>
          </a:ln>
        </p:spPr>
        <p:txBody>
          <a:bodyPr anchor="t" anchorCtr="0"/>
          <a:p>
            <a:pPr marL="457200" indent="-457200" eaLnBrk="0" hangingPunct="0">
              <a:lnSpc>
                <a:spcPct val="80000"/>
              </a:lnSpc>
              <a:spcBef>
                <a:spcPct val="50000"/>
              </a:spcBef>
            </a:pPr>
            <a:r>
              <a:rPr lang="en-US" altLang="zh-CN" sz="4000" b="1" dirty="0">
                <a:latin typeface="宋体" panose="02010600030101010101" pitchFamily="2" charset="-122"/>
                <a:ea typeface="宋体" panose="02010600030101010101" pitchFamily="2" charset="-122"/>
              </a:rPr>
              <a:t>UPS</a:t>
            </a:r>
            <a:r>
              <a:rPr lang="zh-CN" altLang="en-US" sz="4000" b="1" dirty="0">
                <a:latin typeface="宋体" panose="02010600030101010101" pitchFamily="2" charset="-122"/>
                <a:ea typeface="宋体" panose="02010600030101010101" pitchFamily="2" charset="-122"/>
              </a:rPr>
              <a:t>选型说明</a:t>
            </a:r>
            <a:endParaRPr lang="zh-CN" altLang="en-US" sz="2400" b="1" dirty="0">
              <a:latin typeface="宋体" panose="02010600030101010101" pitchFamily="2" charset="-122"/>
              <a:ea typeface="宋体" panose="02010600030101010101" pitchFamily="2" charset="-122"/>
            </a:endParaRPr>
          </a:p>
          <a:p>
            <a:pPr marL="457200" indent="-457200" eaLnBrk="0" hangingPunct="0">
              <a:lnSpc>
                <a:spcPct val="80000"/>
              </a:lnSpc>
              <a:spcBef>
                <a:spcPct val="50000"/>
              </a:spcBef>
              <a:buFont typeface="Wingdings" panose="05000000000000000000" pitchFamily="2" charset="2"/>
              <a:buChar char="l"/>
            </a:pPr>
            <a:r>
              <a:rPr lang="zh-CN" altLang="en-US" sz="2400" b="1" dirty="0">
                <a:latin typeface="宋体" panose="02010600030101010101" pitchFamily="2" charset="-122"/>
                <a:ea typeface="宋体" panose="02010600030101010101" pitchFamily="2" charset="-122"/>
              </a:rPr>
              <a:t>功率容量选择</a:t>
            </a:r>
            <a:endParaRPr lang="zh-CN" altLang="en-US" sz="2400" b="1" dirty="0">
              <a:latin typeface="宋体" panose="02010600030101010101" pitchFamily="2" charset="-122"/>
              <a:ea typeface="宋体" panose="02010600030101010101" pitchFamily="2" charset="-122"/>
            </a:endParaRPr>
          </a:p>
          <a:p>
            <a:pPr marL="457200" indent="-457200" eaLnBrk="0" hangingPunct="0">
              <a:lnSpc>
                <a:spcPct val="80000"/>
              </a:lnSpc>
              <a:spcBef>
                <a:spcPct val="50000"/>
              </a:spcBef>
              <a:buFont typeface="Wingdings" panose="05000000000000000000" pitchFamily="2" charset="2"/>
              <a:buChar char="l"/>
            </a:pPr>
            <a:r>
              <a:rPr lang="zh-CN" altLang="en-US" sz="2400" b="1" dirty="0">
                <a:latin typeface="宋体" panose="02010600030101010101" pitchFamily="2" charset="-122"/>
                <a:ea typeface="宋体" panose="02010600030101010101" pitchFamily="2" charset="-122"/>
              </a:rPr>
              <a:t>高频、工频选择</a:t>
            </a:r>
            <a:endParaRPr lang="zh-CN" altLang="en-US" sz="2400" b="1" dirty="0">
              <a:latin typeface="宋体" panose="02010600030101010101" pitchFamily="2" charset="-122"/>
              <a:ea typeface="宋体" panose="02010600030101010101" pitchFamily="2" charset="-122"/>
            </a:endParaRPr>
          </a:p>
          <a:p>
            <a:pPr marL="457200" indent="-457200" eaLnBrk="0" hangingPunct="0">
              <a:lnSpc>
                <a:spcPct val="80000"/>
              </a:lnSpc>
              <a:spcBef>
                <a:spcPct val="50000"/>
              </a:spcBef>
              <a:buFont typeface="Wingdings" panose="05000000000000000000" pitchFamily="2" charset="2"/>
              <a:buChar char="l"/>
            </a:pPr>
            <a:r>
              <a:rPr lang="zh-CN" altLang="en-US" sz="2400" b="1" dirty="0">
                <a:latin typeface="宋体" panose="02010600030101010101" pitchFamily="2" charset="-122"/>
                <a:ea typeface="宋体" panose="02010600030101010101" pitchFamily="2" charset="-122"/>
              </a:rPr>
              <a:t>输入输出方法选择</a:t>
            </a:r>
            <a:endParaRPr lang="zh-CN" altLang="en-US" sz="2400" b="1" dirty="0">
              <a:latin typeface="宋体" panose="02010600030101010101" pitchFamily="2" charset="-122"/>
              <a:ea typeface="宋体" panose="02010600030101010101" pitchFamily="2" charset="-122"/>
            </a:endParaRPr>
          </a:p>
          <a:p>
            <a:pPr marL="457200" indent="-457200" eaLnBrk="0" hangingPunct="0">
              <a:lnSpc>
                <a:spcPct val="80000"/>
              </a:lnSpc>
              <a:spcBef>
                <a:spcPct val="50000"/>
              </a:spcBef>
              <a:buFont typeface="Wingdings" panose="05000000000000000000" pitchFamily="2" charset="2"/>
              <a:buChar char="l"/>
            </a:pPr>
            <a:r>
              <a:rPr lang="zh-CN" altLang="en-US" sz="2400" b="1" dirty="0">
                <a:latin typeface="宋体" panose="02010600030101010101" pitchFamily="2" charset="-122"/>
                <a:ea typeface="宋体" panose="02010600030101010101" pitchFamily="2" charset="-122"/>
              </a:rPr>
              <a:t>单机并机选择</a:t>
            </a:r>
            <a:endParaRPr lang="zh-CN" altLang="en-US" sz="2400" b="1" dirty="0">
              <a:latin typeface="宋体" panose="02010600030101010101" pitchFamily="2" charset="-122"/>
              <a:ea typeface="宋体" panose="02010600030101010101" pitchFamily="2"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65537" name="Rectangle 2"/>
          <p:cNvSpPr/>
          <p:nvPr/>
        </p:nvSpPr>
        <p:spPr>
          <a:xfrm>
            <a:off x="2771775" y="1773238"/>
            <a:ext cx="3960813" cy="3095625"/>
          </a:xfrm>
          <a:prstGeom prst="rect">
            <a:avLst/>
          </a:prstGeom>
          <a:noFill/>
          <a:ln w="9525">
            <a:noFill/>
          </a:ln>
        </p:spPr>
        <p:txBody>
          <a:bodyPr anchor="t" anchorCtr="0"/>
          <a:p>
            <a:pPr marL="457200" indent="-457200" eaLnBrk="0" hangingPunct="0">
              <a:lnSpc>
                <a:spcPct val="80000"/>
              </a:lnSpc>
              <a:spcBef>
                <a:spcPct val="50000"/>
              </a:spcBef>
            </a:pPr>
            <a:r>
              <a:rPr lang="en-US" altLang="zh-CN" sz="4000" b="1" dirty="0">
                <a:latin typeface="宋体" panose="02010600030101010101" pitchFamily="2" charset="-122"/>
                <a:ea typeface="宋体" panose="02010600030101010101" pitchFamily="2" charset="-122"/>
              </a:rPr>
              <a:t>UPS</a:t>
            </a:r>
            <a:r>
              <a:rPr lang="zh-CN" altLang="en-US" sz="4000" b="1" dirty="0">
                <a:latin typeface="宋体" panose="02010600030101010101" pitchFamily="2" charset="-122"/>
                <a:ea typeface="宋体" panose="02010600030101010101" pitchFamily="2" charset="-122"/>
              </a:rPr>
              <a:t>选型说明</a:t>
            </a:r>
            <a:endParaRPr lang="zh-CN" altLang="en-US" sz="4000" b="1" dirty="0">
              <a:latin typeface="宋体" panose="02010600030101010101" pitchFamily="2" charset="-122"/>
              <a:ea typeface="宋体" panose="02010600030101010101" pitchFamily="2" charset="-122"/>
            </a:endParaRPr>
          </a:p>
          <a:p>
            <a:pPr marL="457200" indent="-457200" eaLnBrk="0" hangingPunct="0">
              <a:lnSpc>
                <a:spcPct val="80000"/>
              </a:lnSpc>
              <a:spcBef>
                <a:spcPct val="50000"/>
              </a:spcBef>
              <a:buFont typeface="Wingdings" panose="05000000000000000000" pitchFamily="2" charset="2"/>
              <a:buChar char="F"/>
            </a:pPr>
            <a:r>
              <a:rPr lang="zh-CN" altLang="en-US" sz="2400" b="1" dirty="0">
                <a:latin typeface="宋体" panose="02010600030101010101" pitchFamily="2" charset="-122"/>
                <a:ea typeface="宋体" panose="02010600030101010101" pitchFamily="2" charset="-122"/>
              </a:rPr>
              <a:t>功率容量选择</a:t>
            </a:r>
            <a:endParaRPr lang="zh-CN" altLang="en-US" sz="2400" b="1" dirty="0">
              <a:latin typeface="宋体" panose="02010600030101010101" pitchFamily="2" charset="-122"/>
              <a:ea typeface="宋体" panose="02010600030101010101" pitchFamily="2" charset="-122"/>
            </a:endParaRPr>
          </a:p>
          <a:p>
            <a:pPr marL="457200" indent="-457200" eaLnBrk="0" hangingPunct="0">
              <a:lnSpc>
                <a:spcPct val="80000"/>
              </a:lnSpc>
              <a:spcBef>
                <a:spcPct val="50000"/>
              </a:spcBef>
              <a:buFont typeface="Wingdings" panose="05000000000000000000" pitchFamily="2" charset="2"/>
              <a:buChar char="l"/>
            </a:pPr>
            <a:r>
              <a:rPr lang="zh-CN" altLang="en-US" sz="2400" b="1" dirty="0">
                <a:latin typeface="宋体" panose="02010600030101010101" pitchFamily="2" charset="-122"/>
                <a:ea typeface="宋体" panose="02010600030101010101" pitchFamily="2" charset="-122"/>
              </a:rPr>
              <a:t>高频、工频选择</a:t>
            </a:r>
            <a:endParaRPr lang="zh-CN" altLang="en-US" sz="2400" b="1" dirty="0">
              <a:latin typeface="宋体" panose="02010600030101010101" pitchFamily="2" charset="-122"/>
              <a:ea typeface="宋体" panose="02010600030101010101" pitchFamily="2" charset="-122"/>
            </a:endParaRPr>
          </a:p>
          <a:p>
            <a:pPr marL="457200" indent="-457200" eaLnBrk="0" hangingPunct="0">
              <a:lnSpc>
                <a:spcPct val="80000"/>
              </a:lnSpc>
              <a:spcBef>
                <a:spcPct val="50000"/>
              </a:spcBef>
              <a:buFont typeface="Wingdings" panose="05000000000000000000" pitchFamily="2" charset="2"/>
              <a:buChar char="l"/>
            </a:pPr>
            <a:r>
              <a:rPr lang="zh-CN" altLang="en-US" sz="2400" b="1" dirty="0">
                <a:latin typeface="宋体" panose="02010600030101010101" pitchFamily="2" charset="-122"/>
                <a:ea typeface="宋体" panose="02010600030101010101" pitchFamily="2" charset="-122"/>
              </a:rPr>
              <a:t>输入输出方法选择</a:t>
            </a:r>
            <a:endParaRPr lang="zh-CN" altLang="en-US" sz="2400" b="1" dirty="0">
              <a:latin typeface="宋体" panose="02010600030101010101" pitchFamily="2" charset="-122"/>
              <a:ea typeface="宋体" panose="02010600030101010101" pitchFamily="2" charset="-122"/>
            </a:endParaRPr>
          </a:p>
          <a:p>
            <a:pPr marL="457200" indent="-457200" eaLnBrk="0" hangingPunct="0">
              <a:lnSpc>
                <a:spcPct val="80000"/>
              </a:lnSpc>
              <a:spcBef>
                <a:spcPct val="50000"/>
              </a:spcBef>
              <a:buFont typeface="Wingdings" panose="05000000000000000000" pitchFamily="2" charset="2"/>
              <a:buChar char="l"/>
            </a:pPr>
            <a:r>
              <a:rPr lang="zh-CN" altLang="en-US" sz="2400" b="1" dirty="0">
                <a:latin typeface="宋体" panose="02010600030101010101" pitchFamily="2" charset="-122"/>
                <a:ea typeface="宋体" panose="02010600030101010101" pitchFamily="2" charset="-122"/>
              </a:rPr>
              <a:t>单机并机选择</a:t>
            </a:r>
            <a:endParaRPr lang="zh-CN" altLang="en-US" sz="2400" b="1" dirty="0">
              <a:latin typeface="宋体" panose="02010600030101010101" pitchFamily="2" charset="-122"/>
              <a:ea typeface="宋体" panose="02010600030101010101" pitchFamily="2"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66561" name="Rectangle 2"/>
          <p:cNvSpPr>
            <a:spLocks noGrp="1"/>
          </p:cNvSpPr>
          <p:nvPr>
            <p:ph type="title" idx="4294967295"/>
          </p:nvPr>
        </p:nvSpPr>
        <p:spPr>
          <a:xfrm>
            <a:off x="685800" y="609600"/>
            <a:ext cx="7772400" cy="1143000"/>
          </a:xfrm>
        </p:spPr>
        <p:txBody>
          <a:bodyPr wrap="square" lIns="91440" tIns="45720" rIns="91440" bIns="45720" anchor="ctr" anchorCtr="0"/>
          <a:p>
            <a:pPr algn="l" eaLnBrk="1" hangingPunct="1"/>
            <a:r>
              <a:rPr lang="zh-CN" altLang="en-US" sz="3600" dirty="0"/>
              <a:t>例</a:t>
            </a:r>
            <a:endParaRPr lang="zh-CN" altLang="en-US" sz="3600" dirty="0"/>
          </a:p>
        </p:txBody>
      </p:sp>
      <p:sp>
        <p:nvSpPr>
          <p:cNvPr id="66562" name="Rectangle 3"/>
          <p:cNvSpPr>
            <a:spLocks noGrp="1"/>
          </p:cNvSpPr>
          <p:nvPr>
            <p:ph type="body" sz="half" idx="4294967295"/>
          </p:nvPr>
        </p:nvSpPr>
        <p:spPr>
          <a:xfrm>
            <a:off x="684213" y="1484313"/>
            <a:ext cx="7200900" cy="2384425"/>
          </a:xfrm>
        </p:spPr>
        <p:txBody>
          <a:bodyPr wrap="square" lIns="91440" tIns="45720" rIns="91440" bIns="45720" anchor="t" anchorCtr="0"/>
          <a:lstStyle>
            <a:lvl1pPr lvl="0">
              <a:buClrTx/>
              <a:buSzTx/>
              <a:buFont typeface="Verdana" panose="020B0604030504040204" pitchFamily="34" charset="0"/>
              <a:defRPr sz="2800"/>
            </a:lvl1pPr>
            <a:lvl2pPr lvl="1">
              <a:buClrTx/>
              <a:buSzTx/>
              <a:buFont typeface="Verdana" panose="020B0604030504040204" pitchFamily="34" charset="0"/>
              <a:defRPr sz="2400"/>
            </a:lvl2pPr>
            <a:lvl3pPr lvl="2">
              <a:buClrTx/>
              <a:buSzTx/>
              <a:buFont typeface="Verdana" panose="020B0604030504040204" pitchFamily="34" charset="0"/>
              <a:defRPr sz="2000"/>
            </a:lvl3pPr>
            <a:lvl4pPr lvl="3">
              <a:buClrTx/>
              <a:buSzTx/>
              <a:buFont typeface="Verdana" panose="020B0604030504040204" pitchFamily="34" charset="0"/>
              <a:defRPr sz="1800"/>
            </a:lvl4pPr>
            <a:lvl5pPr lvl="4">
              <a:buClrTx/>
              <a:buSzTx/>
              <a:buFont typeface="Verdana" panose="020B0604030504040204" pitchFamily="34" charset="0"/>
              <a:defRPr sz="1800"/>
            </a:lvl5pPr>
          </a:lstStyle>
          <a:p>
            <a:pPr lvl="0" indent="-354330" eaLnBrk="1" hangingPunct="1">
              <a:buClrTx/>
              <a:buSzTx/>
            </a:pPr>
            <a:r>
              <a:rPr lang="zh-CN" altLang="en-US" sz="3200" dirty="0">
                <a:latin typeface="微软雅黑" panose="020B0503020204020204" charset="-122"/>
                <a:ea typeface="微软雅黑" panose="020B0503020204020204" charset="-122"/>
              </a:rPr>
              <a:t>问：用户总负载</a:t>
            </a:r>
            <a:r>
              <a:rPr lang="en-US" altLang="zh-CN" sz="3200" dirty="0">
                <a:latin typeface="微软雅黑" panose="020B0503020204020204" charset="-122"/>
                <a:ea typeface="微软雅黑" panose="020B0503020204020204" charset="-122"/>
              </a:rPr>
              <a:t>30kVA</a:t>
            </a:r>
            <a:r>
              <a:rPr lang="zh-CN" altLang="en-US" sz="3200" dirty="0">
                <a:latin typeface="微软雅黑" panose="020B0503020204020204" charset="-122"/>
                <a:ea typeface="微软雅黑" panose="020B0503020204020204" charset="-122"/>
              </a:rPr>
              <a:t>左右，问需要配多大的</a:t>
            </a:r>
            <a:r>
              <a:rPr lang="en-US" altLang="zh-CN" sz="3200" dirty="0">
                <a:latin typeface="微软雅黑" panose="020B0503020204020204" charset="-122"/>
                <a:ea typeface="微软雅黑" panose="020B0503020204020204" charset="-122"/>
              </a:rPr>
              <a:t>UPS</a:t>
            </a:r>
            <a:r>
              <a:rPr lang="zh-CN" altLang="en-US" sz="3200" dirty="0">
                <a:latin typeface="微软雅黑" panose="020B0503020204020204" charset="-122"/>
                <a:ea typeface="微软雅黑" panose="020B0503020204020204" charset="-122"/>
              </a:rPr>
              <a:t>？</a:t>
            </a:r>
            <a:endParaRPr lang="zh-CN" altLang="en-US" sz="3200" dirty="0">
              <a:latin typeface="微软雅黑" panose="020B0503020204020204" charset="-122"/>
              <a:ea typeface="微软雅黑" panose="020B0503020204020204" charset="-122"/>
            </a:endParaRPr>
          </a:p>
          <a:p>
            <a:pPr lvl="0" indent="-354330" eaLnBrk="1" hangingPunct="1">
              <a:buClrTx/>
              <a:buSzTx/>
              <a:buNone/>
            </a:pPr>
            <a:r>
              <a:rPr lang="zh-CN" altLang="en-US" sz="3200" dirty="0">
                <a:latin typeface="微软雅黑" panose="020B0503020204020204" charset="-122"/>
                <a:ea typeface="微软雅黑" panose="020B0503020204020204" charset="-122"/>
              </a:rPr>
              <a:t>解：</a:t>
            </a:r>
            <a:r>
              <a:rPr lang="zh-CN" altLang="en-US" sz="2400" dirty="0">
                <a:latin typeface="微软雅黑" panose="020B0503020204020204" charset="-122"/>
                <a:ea typeface="微软雅黑" panose="020B0503020204020204" charset="-122"/>
              </a:rPr>
              <a:t>一般情况下，</a:t>
            </a:r>
            <a:r>
              <a:rPr lang="en-US" altLang="zh-CN" sz="2400" dirty="0">
                <a:latin typeface="微软雅黑" panose="020B0503020204020204" charset="-122"/>
                <a:ea typeface="微软雅黑" panose="020B0503020204020204" charset="-122"/>
              </a:rPr>
              <a:t>UPS</a:t>
            </a:r>
            <a:r>
              <a:rPr lang="zh-CN" altLang="en-US" sz="2400" dirty="0">
                <a:latin typeface="微软雅黑" panose="020B0503020204020204" charset="-122"/>
                <a:ea typeface="微软雅黑" panose="020B0503020204020204" charset="-122"/>
              </a:rPr>
              <a:t>输出负载控制在</a:t>
            </a:r>
            <a:r>
              <a:rPr lang="en-US" altLang="zh-CN" sz="2400" dirty="0">
                <a:latin typeface="微软雅黑" panose="020B0503020204020204" charset="-122"/>
                <a:ea typeface="微软雅黑" panose="020B0503020204020204" charset="-122"/>
              </a:rPr>
              <a:t>50%-70%        </a:t>
            </a:r>
            <a:r>
              <a:rPr lang="zh-CN" altLang="en-US" sz="2400" dirty="0">
                <a:latin typeface="微软雅黑" panose="020B0503020204020204" charset="-122"/>
                <a:ea typeface="微软雅黑" panose="020B0503020204020204" charset="-122"/>
              </a:rPr>
              <a:t>左右为最佳，可靠性最好。在选择容量时，还需要考虑用户</a:t>
            </a:r>
            <a:r>
              <a:rPr lang="en-US" altLang="zh-CN" sz="2400" dirty="0">
                <a:latin typeface="微软雅黑" panose="020B0503020204020204" charset="-122"/>
                <a:ea typeface="微软雅黑" panose="020B0503020204020204" charset="-122"/>
              </a:rPr>
              <a:t>2-5</a:t>
            </a:r>
            <a:r>
              <a:rPr lang="zh-CN" altLang="en-US" sz="2400" dirty="0">
                <a:latin typeface="微软雅黑" panose="020B0503020204020204" charset="-122"/>
                <a:ea typeface="微软雅黑" panose="020B0503020204020204" charset="-122"/>
              </a:rPr>
              <a:t>年之内的负载扩容（每年增加多少，可与用户进行沟通）。</a:t>
            </a:r>
            <a:endParaRPr lang="zh-CN" altLang="en-US" sz="2400" dirty="0">
              <a:latin typeface="微软雅黑" panose="020B0503020204020204" charset="-122"/>
              <a:ea typeface="微软雅黑" panose="020B0503020204020204" charset="-122"/>
            </a:endParaRPr>
          </a:p>
          <a:p>
            <a:pPr lvl="0" indent="-354330" eaLnBrk="1" hangingPunct="1">
              <a:buClrTx/>
              <a:buSzTx/>
              <a:buNone/>
            </a:pPr>
            <a:endParaRPr lang="zh-CN" altLang="en-US" sz="3200" dirty="0">
              <a:latin typeface="微软雅黑" panose="020B0503020204020204" charset="-122"/>
              <a:ea typeface="微软雅黑" panose="020B0503020204020204" charset="-122"/>
            </a:endParaRPr>
          </a:p>
          <a:p>
            <a:pPr lvl="0" indent="-354330" eaLnBrk="1" hangingPunct="1">
              <a:buClrTx/>
              <a:buSzTx/>
              <a:buNone/>
            </a:pPr>
            <a:endParaRPr lang="en-US" altLang="zh-CN" sz="3200" dirty="0">
              <a:latin typeface="微软雅黑" panose="020B0503020204020204" charset="-122"/>
              <a:ea typeface="微软雅黑" panose="020B0503020204020204" charset="-122"/>
            </a:endParaRPr>
          </a:p>
        </p:txBody>
      </p:sp>
      <p:graphicFrame>
        <p:nvGraphicFramePr>
          <p:cNvPr id="66563" name="内容占位符 77827"/>
          <p:cNvGraphicFramePr>
            <a:graphicFrameLocks noGrp="1" noChangeAspect="1"/>
          </p:cNvGraphicFramePr>
          <p:nvPr>
            <p:ph sz="quarter" idx="4294967295"/>
          </p:nvPr>
        </p:nvGraphicFramePr>
        <p:xfrm>
          <a:off x="2095500" y="4365625"/>
          <a:ext cx="3886200" cy="866775"/>
        </p:xfrm>
        <a:graphic>
          <a:graphicData uri="http://schemas.openxmlformats.org/presentationml/2006/ole">
            <mc:AlternateContent xmlns:mc="http://schemas.openxmlformats.org/markup-compatibility/2006">
              <mc:Choice xmlns:v="urn:schemas-microsoft-com:vml" Requires="v">
                <p:oleObj spid="_x0000_s3087" name="" r:id="rId1" imgW="1765300" imgH="393700" progId="Equation.3">
                  <p:embed/>
                </p:oleObj>
              </mc:Choice>
              <mc:Fallback>
                <p:oleObj name="" r:id="rId1" imgW="1765300" imgH="393700" progId="Equation.3">
                  <p:embed/>
                  <p:pic>
                    <p:nvPicPr>
                      <p:cNvPr id="0" name="图片 3086"/>
                      <p:cNvPicPr/>
                      <p:nvPr/>
                    </p:nvPicPr>
                    <p:blipFill>
                      <a:blip r:embed="rId2"/>
                      <a:stretch>
                        <a:fillRect/>
                      </a:stretch>
                    </p:blipFill>
                    <p:spPr>
                      <a:xfrm>
                        <a:off x="2095500" y="4365625"/>
                        <a:ext cx="3886200" cy="866775"/>
                      </a:xfrm>
                      <a:prstGeom prst="rect">
                        <a:avLst/>
                      </a:prstGeom>
                      <a:noFill/>
                      <a:ln w="38100">
                        <a:miter/>
                      </a:ln>
                    </p:spPr>
                  </p:pic>
                </p:oleObj>
              </mc:Fallback>
            </mc:AlternateContent>
          </a:graphicData>
        </a:graphic>
      </p:graphicFrame>
      <p:sp>
        <p:nvSpPr>
          <p:cNvPr id="66564" name="Line 5"/>
          <p:cNvSpPr/>
          <p:nvPr/>
        </p:nvSpPr>
        <p:spPr>
          <a:xfrm>
            <a:off x="1217613" y="1412875"/>
            <a:ext cx="6838950" cy="0"/>
          </a:xfrm>
          <a:prstGeom prst="line">
            <a:avLst/>
          </a:prstGeom>
          <a:ln w="9525" cap="flat" cmpd="sng">
            <a:solidFill>
              <a:schemeClr val="tx1"/>
            </a:solidFill>
            <a:prstDash val="solid"/>
            <a:round/>
            <a:headEnd type="none" w="med" len="med"/>
            <a:tailEnd type="none" w="med" len="med"/>
          </a:ln>
        </p:spPr>
      </p:sp>
      <p:pic>
        <p:nvPicPr>
          <p:cNvPr id="66565" name="Picture 6"/>
          <p:cNvPicPr>
            <a:picLocks noChangeAspect="1"/>
          </p:cNvPicPr>
          <p:nvPr/>
        </p:nvPicPr>
        <p:blipFill>
          <a:blip r:embed="rId3"/>
          <a:stretch>
            <a:fillRect/>
          </a:stretch>
        </p:blipFill>
        <p:spPr>
          <a:xfrm>
            <a:off x="7667625" y="5013325"/>
            <a:ext cx="779463" cy="1177925"/>
          </a:xfrm>
          <a:prstGeom prst="rect">
            <a:avLst/>
          </a:prstGeom>
          <a:noFill/>
          <a:ln w="9525">
            <a:noFill/>
          </a:ln>
        </p:spPr>
      </p:pic>
      <p:sp>
        <p:nvSpPr>
          <p:cNvPr id="66566" name="Text Box 26"/>
          <p:cNvSpPr txBox="1"/>
          <p:nvPr/>
        </p:nvSpPr>
        <p:spPr>
          <a:xfrm>
            <a:off x="504825" y="5602288"/>
            <a:ext cx="7056438" cy="457200"/>
          </a:xfrm>
          <a:prstGeom prst="rect">
            <a:avLst/>
          </a:prstGeom>
          <a:noFill/>
          <a:ln w="9525">
            <a:noFill/>
          </a:ln>
        </p:spPr>
        <p:txBody>
          <a:bodyPr anchor="t" anchorCtr="0">
            <a:spAutoFit/>
          </a:bodyPr>
          <a:p>
            <a:pPr marL="342900" indent="-342900" eaLnBrk="0" hangingPunct="0">
              <a:spcBef>
                <a:spcPct val="50000"/>
              </a:spcBef>
            </a:pPr>
            <a:r>
              <a:rPr lang="zh-CN" altLang="en-US" sz="2400" b="1" dirty="0">
                <a:latin typeface="微软雅黑" panose="020B0503020204020204" charset="-122"/>
                <a:ea typeface="微软雅黑" panose="020B0503020204020204" charset="-122"/>
              </a:rPr>
              <a:t>考虑到系统扩容，建议配置</a:t>
            </a:r>
            <a:r>
              <a:rPr lang="en-US" altLang="zh-CN" sz="2400" b="1" dirty="0">
                <a:latin typeface="微软雅黑" panose="020B0503020204020204" charset="-122"/>
                <a:ea typeface="微软雅黑" panose="020B0503020204020204" charset="-122"/>
              </a:rPr>
              <a:t>60KVA</a:t>
            </a:r>
            <a:r>
              <a:rPr lang="zh-CN" altLang="en-US" sz="2400" b="1" dirty="0">
                <a:latin typeface="微软雅黑" panose="020B0503020204020204" charset="-122"/>
                <a:ea typeface="微软雅黑" panose="020B0503020204020204" charset="-122"/>
              </a:rPr>
              <a:t>的</a:t>
            </a:r>
            <a:r>
              <a:rPr lang="en-US" altLang="zh-CN" sz="2400" b="1" dirty="0">
                <a:latin typeface="微软雅黑" panose="020B0503020204020204" charset="-122"/>
                <a:ea typeface="微软雅黑" panose="020B0503020204020204" charset="-122"/>
              </a:rPr>
              <a:t>UPS</a:t>
            </a:r>
            <a:r>
              <a:rPr lang="zh-CN" altLang="en-US" sz="2400" b="1" dirty="0">
                <a:latin typeface="微软雅黑" panose="020B0503020204020204" charset="-122"/>
                <a:ea typeface="微软雅黑" panose="020B0503020204020204" charset="-122"/>
              </a:rPr>
              <a:t>一台。</a:t>
            </a:r>
            <a:endParaRPr lang="zh-CN" altLang="en-US" sz="2400" b="1" dirty="0">
              <a:latin typeface="微软雅黑" panose="020B0503020204020204" charset="-122"/>
              <a:ea typeface="微软雅黑" panose="020B0503020204020204"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67585" name="Rectangle 2"/>
          <p:cNvSpPr/>
          <p:nvPr/>
        </p:nvSpPr>
        <p:spPr>
          <a:xfrm>
            <a:off x="2771775" y="1773238"/>
            <a:ext cx="3960813" cy="3095625"/>
          </a:xfrm>
          <a:prstGeom prst="rect">
            <a:avLst/>
          </a:prstGeom>
          <a:noFill/>
          <a:ln w="9525">
            <a:noFill/>
          </a:ln>
        </p:spPr>
        <p:txBody>
          <a:bodyPr anchor="t" anchorCtr="0"/>
          <a:p>
            <a:pPr marL="457200" indent="-457200" eaLnBrk="0" hangingPunct="0">
              <a:lnSpc>
                <a:spcPct val="80000"/>
              </a:lnSpc>
              <a:spcBef>
                <a:spcPct val="50000"/>
              </a:spcBef>
            </a:pPr>
            <a:r>
              <a:rPr lang="en-US" altLang="zh-CN" sz="4000" b="1" dirty="0">
                <a:latin typeface="宋体" panose="02010600030101010101" pitchFamily="2" charset="-122"/>
                <a:ea typeface="宋体" panose="02010600030101010101" pitchFamily="2" charset="-122"/>
              </a:rPr>
              <a:t>UPS</a:t>
            </a:r>
            <a:r>
              <a:rPr lang="zh-CN" altLang="en-US" sz="4000" b="1" dirty="0">
                <a:latin typeface="宋体" panose="02010600030101010101" pitchFamily="2" charset="-122"/>
                <a:ea typeface="宋体" panose="02010600030101010101" pitchFamily="2" charset="-122"/>
              </a:rPr>
              <a:t>选型说明</a:t>
            </a:r>
            <a:endParaRPr lang="zh-CN" altLang="en-US" sz="4000" b="1" dirty="0">
              <a:latin typeface="宋体" panose="02010600030101010101" pitchFamily="2" charset="-122"/>
              <a:ea typeface="宋体" panose="02010600030101010101" pitchFamily="2" charset="-122"/>
            </a:endParaRPr>
          </a:p>
          <a:p>
            <a:pPr marL="457200" indent="-457200" eaLnBrk="0" hangingPunct="0">
              <a:lnSpc>
                <a:spcPct val="80000"/>
              </a:lnSpc>
              <a:spcBef>
                <a:spcPct val="50000"/>
              </a:spcBef>
              <a:buFont typeface="Wingdings" panose="05000000000000000000" pitchFamily="2" charset="2"/>
              <a:buChar char="l"/>
            </a:pPr>
            <a:r>
              <a:rPr lang="zh-CN" altLang="en-US" sz="2400" b="1" dirty="0">
                <a:latin typeface="宋体" panose="02010600030101010101" pitchFamily="2" charset="-122"/>
                <a:ea typeface="宋体" panose="02010600030101010101" pitchFamily="2" charset="-122"/>
              </a:rPr>
              <a:t>功率容量选择</a:t>
            </a:r>
            <a:endParaRPr lang="zh-CN" altLang="en-US" sz="2400" b="1" dirty="0">
              <a:latin typeface="宋体" panose="02010600030101010101" pitchFamily="2" charset="-122"/>
              <a:ea typeface="宋体" panose="02010600030101010101" pitchFamily="2" charset="-122"/>
            </a:endParaRPr>
          </a:p>
          <a:p>
            <a:pPr marL="457200" indent="-457200" eaLnBrk="0" hangingPunct="0">
              <a:lnSpc>
                <a:spcPct val="80000"/>
              </a:lnSpc>
              <a:spcBef>
                <a:spcPct val="50000"/>
              </a:spcBef>
              <a:buFont typeface="Wingdings" panose="05000000000000000000" pitchFamily="2" charset="2"/>
              <a:buChar char="F"/>
            </a:pPr>
            <a:r>
              <a:rPr lang="zh-CN" altLang="en-US" sz="2400" b="1" dirty="0">
                <a:latin typeface="宋体" panose="02010600030101010101" pitchFamily="2" charset="-122"/>
                <a:ea typeface="宋体" panose="02010600030101010101" pitchFamily="2" charset="-122"/>
              </a:rPr>
              <a:t>高频、工频选择</a:t>
            </a:r>
            <a:endParaRPr lang="zh-CN" altLang="en-US" sz="2400" b="1" dirty="0">
              <a:latin typeface="宋体" panose="02010600030101010101" pitchFamily="2" charset="-122"/>
              <a:ea typeface="宋体" panose="02010600030101010101" pitchFamily="2" charset="-122"/>
            </a:endParaRPr>
          </a:p>
          <a:p>
            <a:pPr marL="457200" indent="-457200" eaLnBrk="0" hangingPunct="0">
              <a:lnSpc>
                <a:spcPct val="80000"/>
              </a:lnSpc>
              <a:spcBef>
                <a:spcPct val="50000"/>
              </a:spcBef>
              <a:buFont typeface="Wingdings" panose="05000000000000000000" pitchFamily="2" charset="2"/>
              <a:buChar char="l"/>
            </a:pPr>
            <a:r>
              <a:rPr lang="zh-CN" altLang="en-US" sz="2400" b="1" dirty="0">
                <a:latin typeface="宋体" panose="02010600030101010101" pitchFamily="2" charset="-122"/>
                <a:ea typeface="宋体" panose="02010600030101010101" pitchFamily="2" charset="-122"/>
              </a:rPr>
              <a:t>输入输出方法选择</a:t>
            </a:r>
            <a:endParaRPr lang="zh-CN" altLang="en-US" sz="2400" b="1" dirty="0">
              <a:latin typeface="宋体" panose="02010600030101010101" pitchFamily="2" charset="-122"/>
              <a:ea typeface="宋体" panose="02010600030101010101" pitchFamily="2" charset="-122"/>
            </a:endParaRPr>
          </a:p>
          <a:p>
            <a:pPr marL="457200" indent="-457200" eaLnBrk="0" hangingPunct="0">
              <a:lnSpc>
                <a:spcPct val="80000"/>
              </a:lnSpc>
              <a:spcBef>
                <a:spcPct val="50000"/>
              </a:spcBef>
              <a:buFont typeface="Wingdings" panose="05000000000000000000" pitchFamily="2" charset="2"/>
              <a:buChar char="l"/>
            </a:pPr>
            <a:r>
              <a:rPr lang="zh-CN" altLang="en-US" sz="2400" b="1" dirty="0">
                <a:latin typeface="宋体" panose="02010600030101010101" pitchFamily="2" charset="-122"/>
                <a:ea typeface="宋体" panose="02010600030101010101" pitchFamily="2" charset="-122"/>
              </a:rPr>
              <a:t>单机并机选择</a:t>
            </a:r>
            <a:endParaRPr lang="zh-CN" altLang="en-US" sz="2400" b="1" dirty="0">
              <a:latin typeface="宋体" panose="02010600030101010101" pitchFamily="2" charset="-122"/>
              <a:ea typeface="宋体" panose="02010600030101010101" pitchFamily="2"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9874" name="Rectangle 2"/>
          <p:cNvSpPr/>
          <p:nvPr/>
        </p:nvSpPr>
        <p:spPr>
          <a:xfrm>
            <a:off x="2771775" y="1773238"/>
            <a:ext cx="3960813" cy="3095625"/>
          </a:xfrm>
          <a:prstGeom prst="rect">
            <a:avLst/>
          </a:prstGeom>
          <a:noFill/>
          <a:ln w="9525">
            <a:noFill/>
          </a:ln>
        </p:spPr>
        <p:txBody>
          <a:bodyPr anchor="t" anchorCtr="0"/>
          <a:p>
            <a:pPr marL="457200" indent="-457200" eaLnBrk="0" hangingPunct="0">
              <a:lnSpc>
                <a:spcPct val="80000"/>
              </a:lnSpc>
              <a:spcBef>
                <a:spcPct val="50000"/>
              </a:spcBef>
            </a:pPr>
            <a:endParaRPr lang="zh-CN" altLang="en-US" sz="2400" b="1" dirty="0">
              <a:latin typeface="宋体" panose="02010600030101010101" pitchFamily="2" charset="-122"/>
              <a:ea typeface="宋体" panose="02010600030101010101" pitchFamily="2" charset="-122"/>
            </a:endParaRPr>
          </a:p>
        </p:txBody>
      </p:sp>
      <p:graphicFrame>
        <p:nvGraphicFramePr>
          <p:cNvPr id="79875" name="内容占位符 79874"/>
          <p:cNvGraphicFramePr>
            <a:graphicFrameLocks noGrp="1"/>
          </p:cNvGraphicFramePr>
          <p:nvPr>
            <p:ph idx="4294967295"/>
          </p:nvPr>
        </p:nvGraphicFramePr>
        <p:xfrm>
          <a:off x="531813" y="1438275"/>
          <a:ext cx="8126413" cy="4232275"/>
        </p:xfrm>
        <a:graphic>
          <a:graphicData uri="http://schemas.openxmlformats.org/drawingml/2006/table">
            <a:tbl>
              <a:tblPr/>
              <a:tblGrid>
                <a:gridCol w="793750"/>
                <a:gridCol w="2735263"/>
                <a:gridCol w="2616200"/>
                <a:gridCol w="1981200"/>
              </a:tblGrid>
              <a:tr h="365125">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zh-CN" altLang="en-US" sz="1800" b="1">
                          <a:latin typeface="Times New Roman" panose="02020603050405020304" pitchFamily="18" charset="0"/>
                        </a:rPr>
                        <a:t>序号  </a:t>
                      </a:r>
                      <a:endParaRPr lang="zh-CN" altLang="en-US" sz="2800">
                        <a:latin typeface="Times New Roman" panose="02020603050405020304" pitchFamily="18" charset="0"/>
                      </a:endParaRPr>
                    </a:p>
                  </a:txBody>
                  <a:tcPr marT="45693" marB="4569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zh-CN" altLang="en-US" sz="1800" b="1">
                          <a:latin typeface="Times New Roman" panose="02020603050405020304" pitchFamily="18" charset="0"/>
                        </a:rPr>
                        <a:t>比较的指标、性能</a:t>
                      </a:r>
                      <a:endParaRPr lang="zh-CN" altLang="en-US" sz="2800">
                        <a:latin typeface="Times New Roman" panose="02020603050405020304" pitchFamily="18" charset="0"/>
                      </a:endParaRPr>
                    </a:p>
                  </a:txBody>
                  <a:tcPr marT="45693" marB="4569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zh-CN" altLang="en-US" sz="1800" b="1" dirty="0">
                          <a:latin typeface="Times New Roman" panose="02020603050405020304" pitchFamily="18" charset="0"/>
                        </a:rPr>
                        <a:t>高频</a:t>
                      </a:r>
                      <a:r>
                        <a:rPr lang="en-US" altLang="x-none" sz="1800" b="1" dirty="0">
                          <a:latin typeface="Times New Roman" panose="02020603050405020304" pitchFamily="18" charset="0"/>
                        </a:rPr>
                        <a:t>UPS </a:t>
                      </a:r>
                      <a:endParaRPr lang="en-US" altLang="x-none" sz="2800" dirty="0">
                        <a:latin typeface="Times New Roman" panose="02020603050405020304" pitchFamily="18" charset="0"/>
                      </a:endParaRPr>
                    </a:p>
                  </a:txBody>
                  <a:tcPr marT="45693" marB="4569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en-US" altLang="x-none" sz="1800" b="1" dirty="0">
                          <a:latin typeface="Times New Roman" panose="02020603050405020304" pitchFamily="18" charset="0"/>
                        </a:rPr>
                        <a:t> </a:t>
                      </a:r>
                      <a:r>
                        <a:rPr lang="zh-CN" altLang="en-US" sz="1800" b="1" dirty="0">
                          <a:latin typeface="宋体" panose="02010600030101010101" pitchFamily="2" charset="-122"/>
                        </a:rPr>
                        <a:t>工频</a:t>
                      </a:r>
                      <a:r>
                        <a:rPr lang="en-US" altLang="x-none" sz="1800" b="1" dirty="0">
                          <a:latin typeface="Times New Roman" panose="02020603050405020304" pitchFamily="18" charset="0"/>
                        </a:rPr>
                        <a:t>UPS </a:t>
                      </a:r>
                      <a:endParaRPr lang="en-US" altLang="x-none" sz="2800" dirty="0">
                        <a:latin typeface="Times New Roman" panose="02020603050405020304" pitchFamily="18" charset="0"/>
                      </a:endParaRPr>
                    </a:p>
                  </a:txBody>
                  <a:tcPr marT="45693" marB="4569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8300">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en-US" altLang="x-none" sz="1800" dirty="0">
                          <a:latin typeface="Times New Roman" panose="02020603050405020304" pitchFamily="18" charset="0"/>
                        </a:rPr>
                        <a:t>1</a:t>
                      </a:r>
                      <a:endParaRPr lang="en-US" altLang="x-none" sz="2800" dirty="0">
                        <a:latin typeface="Times New Roman" panose="02020603050405020304" pitchFamily="18" charset="0"/>
                      </a:endParaRPr>
                    </a:p>
                  </a:txBody>
                  <a:tcPr marT="45693" marB="4569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zh-CN" altLang="en-US" sz="1800">
                          <a:latin typeface="Times New Roman" panose="02020603050405020304" pitchFamily="18" charset="0"/>
                        </a:rPr>
                        <a:t>过载能力   </a:t>
                      </a:r>
                      <a:endParaRPr lang="zh-CN" altLang="en-US" sz="2800">
                        <a:latin typeface="Times New Roman" panose="02020603050405020304" pitchFamily="18" charset="0"/>
                      </a:endParaRPr>
                    </a:p>
                  </a:txBody>
                  <a:tcPr marT="45693" marB="4569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en-US" altLang="x-none" sz="1800" dirty="0">
                          <a:latin typeface="Times New Roman" panose="02020603050405020304" pitchFamily="18" charset="0"/>
                        </a:rPr>
                        <a:t>  </a:t>
                      </a:r>
                      <a:r>
                        <a:rPr lang="zh-CN" altLang="en-US" sz="1800" dirty="0">
                          <a:latin typeface="宋体" panose="02010600030101010101" pitchFamily="2" charset="-122"/>
                        </a:rPr>
                        <a:t>一般</a:t>
                      </a:r>
                      <a:endParaRPr lang="zh-CN" altLang="en-US" sz="2800" dirty="0">
                        <a:latin typeface="Times New Roman" panose="02020603050405020304" pitchFamily="18" charset="0"/>
                      </a:endParaRPr>
                    </a:p>
                  </a:txBody>
                  <a:tcPr marT="45693" marB="4569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zh-CN" altLang="en-US" sz="1800">
                          <a:latin typeface="Times New Roman" panose="02020603050405020304" pitchFamily="18" charset="0"/>
                        </a:rPr>
                        <a:t>较强</a:t>
                      </a:r>
                      <a:endParaRPr lang="zh-CN" altLang="en-US" sz="2800">
                        <a:latin typeface="Times New Roman" panose="02020603050405020304" pitchFamily="18" charset="0"/>
                      </a:endParaRPr>
                    </a:p>
                  </a:txBody>
                  <a:tcPr marT="45693" marB="4569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8300">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en-US" altLang="x-none" sz="1800" dirty="0">
                          <a:latin typeface="Times New Roman" panose="02020603050405020304" pitchFamily="18" charset="0"/>
                        </a:rPr>
                        <a:t>2</a:t>
                      </a:r>
                      <a:endParaRPr lang="en-US" altLang="x-none" sz="2800" dirty="0">
                        <a:latin typeface="Times New Roman" panose="02020603050405020304" pitchFamily="18" charset="0"/>
                      </a:endParaRPr>
                    </a:p>
                  </a:txBody>
                  <a:tcPr marT="45693" marB="4569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zh-CN" altLang="en-US" sz="1800">
                          <a:latin typeface="Times New Roman" panose="02020603050405020304" pitchFamily="18" charset="0"/>
                        </a:rPr>
                        <a:t>抗输入浪涌能力</a:t>
                      </a:r>
                      <a:endParaRPr lang="zh-CN" altLang="en-US" sz="2800">
                        <a:latin typeface="Times New Roman" panose="02020603050405020304" pitchFamily="18" charset="0"/>
                      </a:endParaRPr>
                    </a:p>
                  </a:txBody>
                  <a:tcPr marT="45693" marB="4569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zh-CN" altLang="en-US" sz="1800">
                          <a:latin typeface="Times New Roman" panose="02020603050405020304" pitchFamily="18" charset="0"/>
                        </a:rPr>
                        <a:t>一般</a:t>
                      </a:r>
                      <a:endParaRPr lang="zh-CN" altLang="en-US" sz="2800">
                        <a:latin typeface="Times New Roman" panose="02020603050405020304" pitchFamily="18" charset="0"/>
                      </a:endParaRPr>
                    </a:p>
                  </a:txBody>
                  <a:tcPr marT="45693" marB="4569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zh-CN" altLang="en-US" sz="1800">
                          <a:latin typeface="Times New Roman" panose="02020603050405020304" pitchFamily="18" charset="0"/>
                        </a:rPr>
                        <a:t>较强</a:t>
                      </a:r>
                      <a:endParaRPr lang="zh-CN" altLang="en-US" sz="2800">
                        <a:latin typeface="Times New Roman" panose="02020603050405020304" pitchFamily="18" charset="0"/>
                      </a:endParaRPr>
                    </a:p>
                  </a:txBody>
                  <a:tcPr marT="45693" marB="4569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8300">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en-US" altLang="x-none" sz="1800" dirty="0">
                          <a:latin typeface="Times New Roman" panose="02020603050405020304" pitchFamily="18" charset="0"/>
                        </a:rPr>
                        <a:t>3</a:t>
                      </a:r>
                      <a:endParaRPr lang="en-US" altLang="x-none" sz="2800" dirty="0">
                        <a:latin typeface="Times New Roman" panose="02020603050405020304" pitchFamily="18" charset="0"/>
                      </a:endParaRPr>
                    </a:p>
                  </a:txBody>
                  <a:tcPr marT="45693" marB="4569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zh-CN" altLang="en-US" sz="1800">
                          <a:latin typeface="Times New Roman" panose="02020603050405020304" pitchFamily="18" charset="0"/>
                        </a:rPr>
                        <a:t>输出抗冲击、短路能力 </a:t>
                      </a:r>
                      <a:endParaRPr lang="zh-CN" altLang="en-US" sz="2800">
                        <a:latin typeface="Times New Roman" panose="02020603050405020304" pitchFamily="18" charset="0"/>
                      </a:endParaRPr>
                    </a:p>
                  </a:txBody>
                  <a:tcPr marT="45693" marB="4569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en-US" altLang="x-none" sz="1800" dirty="0">
                          <a:latin typeface="Times New Roman" panose="02020603050405020304" pitchFamily="18" charset="0"/>
                        </a:rPr>
                        <a:t> </a:t>
                      </a:r>
                      <a:r>
                        <a:rPr lang="zh-CN" altLang="en-US" sz="1800" dirty="0">
                          <a:latin typeface="宋体" panose="02010600030101010101" pitchFamily="2" charset="-122"/>
                        </a:rPr>
                        <a:t>一般</a:t>
                      </a:r>
                      <a:endParaRPr lang="zh-CN" altLang="en-US" sz="2800" dirty="0">
                        <a:latin typeface="Times New Roman" panose="02020603050405020304" pitchFamily="18" charset="0"/>
                      </a:endParaRPr>
                    </a:p>
                  </a:txBody>
                  <a:tcPr marT="45693" marB="4569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en-US" altLang="x-none" sz="1800" dirty="0">
                          <a:latin typeface="Times New Roman" panose="02020603050405020304" pitchFamily="18" charset="0"/>
                        </a:rPr>
                        <a:t> </a:t>
                      </a:r>
                      <a:r>
                        <a:rPr lang="zh-CN" altLang="en-US" sz="1800" dirty="0">
                          <a:latin typeface="宋体" panose="02010600030101010101" pitchFamily="2" charset="-122"/>
                        </a:rPr>
                        <a:t>较强</a:t>
                      </a:r>
                      <a:endParaRPr lang="zh-CN" altLang="en-US" sz="2800" dirty="0">
                        <a:latin typeface="Times New Roman" panose="02020603050405020304" pitchFamily="18" charset="0"/>
                      </a:endParaRPr>
                    </a:p>
                  </a:txBody>
                  <a:tcPr marT="45693" marB="4569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8300">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en-US" altLang="x-none" sz="1800" dirty="0">
                          <a:latin typeface="Times New Roman" panose="02020603050405020304" pitchFamily="18" charset="0"/>
                        </a:rPr>
                        <a:t>4</a:t>
                      </a:r>
                      <a:endParaRPr lang="en-US" altLang="x-none" sz="2800" dirty="0">
                        <a:latin typeface="Times New Roman" panose="02020603050405020304" pitchFamily="18" charset="0"/>
                      </a:endParaRPr>
                    </a:p>
                  </a:txBody>
                  <a:tcPr marT="45693" marB="4569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zh-CN" altLang="en-US" sz="1800">
                          <a:latin typeface="Times New Roman" panose="02020603050405020304" pitchFamily="18" charset="0"/>
                        </a:rPr>
                        <a:t>零地电压     </a:t>
                      </a:r>
                      <a:endParaRPr lang="zh-CN" altLang="en-US" sz="2800">
                        <a:latin typeface="Times New Roman" panose="02020603050405020304" pitchFamily="18" charset="0"/>
                      </a:endParaRPr>
                    </a:p>
                  </a:txBody>
                  <a:tcPr marT="45693" marB="4569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zh-CN" altLang="en-US" sz="1800">
                          <a:latin typeface="Times New Roman" panose="02020603050405020304" pitchFamily="18" charset="0"/>
                        </a:rPr>
                        <a:t>相对较差，有高频分量</a:t>
                      </a:r>
                      <a:endParaRPr lang="zh-CN" altLang="en-US" sz="2800">
                        <a:latin typeface="Times New Roman" panose="02020603050405020304" pitchFamily="18" charset="0"/>
                      </a:endParaRPr>
                    </a:p>
                  </a:txBody>
                  <a:tcPr marT="45693" marB="4569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zh-CN" altLang="en-US" sz="1800">
                          <a:latin typeface="Times New Roman" panose="02020603050405020304" pitchFamily="18" charset="0"/>
                        </a:rPr>
                        <a:t>相对较好</a:t>
                      </a:r>
                      <a:endParaRPr lang="zh-CN" altLang="en-US" sz="2800">
                        <a:latin typeface="Times New Roman" panose="02020603050405020304" pitchFamily="18" charset="0"/>
                      </a:endParaRPr>
                    </a:p>
                  </a:txBody>
                  <a:tcPr marT="45693" marB="4569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8300">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en-US" altLang="x-none" sz="1800" dirty="0">
                          <a:latin typeface="Times New Roman" panose="02020603050405020304" pitchFamily="18" charset="0"/>
                        </a:rPr>
                        <a:t>5</a:t>
                      </a:r>
                      <a:endParaRPr lang="en-US" altLang="x-none" sz="2800" dirty="0">
                        <a:latin typeface="Times New Roman" panose="02020603050405020304" pitchFamily="18" charset="0"/>
                      </a:endParaRPr>
                    </a:p>
                  </a:txBody>
                  <a:tcPr marT="45693" marB="4569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zh-CN" altLang="en-US" sz="1800">
                          <a:latin typeface="Times New Roman" panose="02020603050405020304" pitchFamily="18" charset="0"/>
                        </a:rPr>
                        <a:t>输出级元器件    </a:t>
                      </a:r>
                      <a:endParaRPr lang="zh-CN" altLang="en-US" sz="2800">
                        <a:latin typeface="Times New Roman" panose="02020603050405020304" pitchFamily="18" charset="0"/>
                      </a:endParaRPr>
                    </a:p>
                  </a:txBody>
                  <a:tcPr marT="45693" marB="4569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en-US" altLang="x-none" sz="1800" dirty="0">
                          <a:latin typeface="Times New Roman" panose="02020603050405020304" pitchFamily="18" charset="0"/>
                        </a:rPr>
                        <a:t> </a:t>
                      </a:r>
                      <a:r>
                        <a:rPr lang="zh-CN" altLang="en-US" sz="1800" dirty="0">
                          <a:latin typeface="宋体" panose="02010600030101010101" pitchFamily="2" charset="-122"/>
                        </a:rPr>
                        <a:t>多</a:t>
                      </a:r>
                      <a:endParaRPr lang="zh-CN" altLang="en-US" sz="2800" dirty="0">
                        <a:latin typeface="Times New Roman" panose="02020603050405020304" pitchFamily="18" charset="0"/>
                      </a:endParaRPr>
                    </a:p>
                  </a:txBody>
                  <a:tcPr marT="45693" marB="4569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en-US" altLang="x-none" sz="1800" dirty="0">
                          <a:latin typeface="Times New Roman" panose="02020603050405020304" pitchFamily="18" charset="0"/>
                        </a:rPr>
                        <a:t> </a:t>
                      </a:r>
                      <a:r>
                        <a:rPr lang="zh-CN" altLang="en-US" sz="1800" dirty="0">
                          <a:latin typeface="宋体" panose="02010600030101010101" pitchFamily="2" charset="-122"/>
                        </a:rPr>
                        <a:t>少</a:t>
                      </a:r>
                      <a:endParaRPr lang="zh-CN" altLang="en-US" sz="2800" dirty="0">
                        <a:latin typeface="Times New Roman" panose="02020603050405020304" pitchFamily="18" charset="0"/>
                      </a:endParaRPr>
                    </a:p>
                  </a:txBody>
                  <a:tcPr marT="45693" marB="4569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8300">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en-US" altLang="x-none" sz="1800" dirty="0">
                          <a:latin typeface="Times New Roman" panose="02020603050405020304" pitchFamily="18" charset="0"/>
                        </a:rPr>
                        <a:t>6</a:t>
                      </a:r>
                      <a:endParaRPr lang="en-US" altLang="x-none" sz="2800" dirty="0">
                        <a:latin typeface="Times New Roman" panose="02020603050405020304" pitchFamily="18" charset="0"/>
                      </a:endParaRPr>
                    </a:p>
                  </a:txBody>
                  <a:tcPr marT="45693" marB="4569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zh-CN" altLang="en-US" sz="1800">
                          <a:latin typeface="Times New Roman" panose="02020603050405020304" pitchFamily="18" charset="0"/>
                        </a:rPr>
                        <a:t>功率器件容量  </a:t>
                      </a:r>
                      <a:endParaRPr lang="zh-CN" altLang="en-US" sz="2800">
                        <a:latin typeface="Times New Roman" panose="02020603050405020304" pitchFamily="18" charset="0"/>
                      </a:endParaRPr>
                    </a:p>
                  </a:txBody>
                  <a:tcPr marT="45693" marB="4569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zh-CN" altLang="en-US" sz="1800">
                          <a:latin typeface="Times New Roman" panose="02020603050405020304" pitchFamily="18" charset="0"/>
                        </a:rPr>
                        <a:t>小</a:t>
                      </a:r>
                      <a:endParaRPr lang="zh-CN" altLang="en-US" sz="2800">
                        <a:latin typeface="Times New Roman" panose="02020603050405020304" pitchFamily="18" charset="0"/>
                      </a:endParaRPr>
                    </a:p>
                  </a:txBody>
                  <a:tcPr marT="45693" marB="4569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en-US" altLang="x-none" sz="1800" dirty="0">
                          <a:latin typeface="Times New Roman" panose="02020603050405020304" pitchFamily="18" charset="0"/>
                        </a:rPr>
                        <a:t> </a:t>
                      </a:r>
                      <a:r>
                        <a:rPr lang="zh-CN" altLang="en-US" sz="1800" dirty="0">
                          <a:latin typeface="宋体" panose="02010600030101010101" pitchFamily="2" charset="-122"/>
                        </a:rPr>
                        <a:t>大</a:t>
                      </a:r>
                      <a:endParaRPr lang="zh-CN" altLang="en-US" sz="2800" dirty="0">
                        <a:latin typeface="Times New Roman" panose="02020603050405020304" pitchFamily="18" charset="0"/>
                      </a:endParaRPr>
                    </a:p>
                  </a:txBody>
                  <a:tcPr marT="45693" marB="4569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8300">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en-US" altLang="x-none" sz="1800" dirty="0">
                          <a:latin typeface="Times New Roman" panose="02020603050405020304" pitchFamily="18" charset="0"/>
                        </a:rPr>
                        <a:t>7</a:t>
                      </a:r>
                      <a:endParaRPr lang="en-US" altLang="x-none" sz="2800" dirty="0">
                        <a:latin typeface="Times New Roman" panose="02020603050405020304" pitchFamily="18" charset="0"/>
                      </a:endParaRPr>
                    </a:p>
                  </a:txBody>
                  <a:tcPr marT="45693" marB="4569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zh-CN" altLang="en-US" sz="1800">
                          <a:latin typeface="Times New Roman" panose="02020603050405020304" pitchFamily="18" charset="0"/>
                        </a:rPr>
                        <a:t>故障时器件损坏程度</a:t>
                      </a:r>
                      <a:endParaRPr lang="zh-CN" altLang="en-US" sz="2800">
                        <a:latin typeface="Times New Roman" panose="02020603050405020304" pitchFamily="18" charset="0"/>
                      </a:endParaRPr>
                    </a:p>
                  </a:txBody>
                  <a:tcPr marT="45693" marB="4569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zh-CN" altLang="en-US" sz="1800">
                          <a:latin typeface="Times New Roman" panose="02020603050405020304" pitchFamily="18" charset="0"/>
                        </a:rPr>
                        <a:t>高</a:t>
                      </a:r>
                      <a:endParaRPr lang="zh-CN" altLang="en-US" sz="2800">
                        <a:latin typeface="Times New Roman" panose="02020603050405020304" pitchFamily="18" charset="0"/>
                      </a:endParaRPr>
                    </a:p>
                  </a:txBody>
                  <a:tcPr marT="45693" marB="4569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zh-CN" altLang="en-US" sz="1800">
                          <a:latin typeface="Times New Roman" panose="02020603050405020304" pitchFamily="18" charset="0"/>
                        </a:rPr>
                        <a:t>低</a:t>
                      </a:r>
                      <a:endParaRPr lang="zh-CN" altLang="en-US" sz="2800">
                        <a:latin typeface="Times New Roman" panose="02020603050405020304" pitchFamily="18" charset="0"/>
                      </a:endParaRPr>
                    </a:p>
                  </a:txBody>
                  <a:tcPr marT="45693" marB="4569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8300">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en-US" altLang="x-none" sz="1800" dirty="0">
                          <a:latin typeface="Times New Roman" panose="02020603050405020304" pitchFamily="18" charset="0"/>
                        </a:rPr>
                        <a:t>8</a:t>
                      </a:r>
                      <a:endParaRPr lang="en-US" altLang="x-none" sz="2800" dirty="0">
                        <a:latin typeface="Times New Roman" panose="02020603050405020304" pitchFamily="18" charset="0"/>
                      </a:endParaRPr>
                    </a:p>
                  </a:txBody>
                  <a:tcPr marT="45693" marB="4569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zh-CN" altLang="en-US" sz="1800">
                          <a:latin typeface="Times New Roman" panose="02020603050405020304" pitchFamily="18" charset="0"/>
                        </a:rPr>
                        <a:t>可靠性</a:t>
                      </a:r>
                      <a:endParaRPr lang="zh-CN" altLang="en-US" sz="2800">
                        <a:latin typeface="Times New Roman" panose="02020603050405020304" pitchFamily="18" charset="0"/>
                      </a:endParaRPr>
                    </a:p>
                  </a:txBody>
                  <a:tcPr marT="45693" marB="4569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en-US" altLang="x-none" sz="1800" dirty="0">
                          <a:latin typeface="Times New Roman" panose="02020603050405020304" pitchFamily="18" charset="0"/>
                        </a:rPr>
                        <a:t> </a:t>
                      </a:r>
                      <a:r>
                        <a:rPr lang="zh-CN" altLang="en-US" sz="1800" dirty="0">
                          <a:latin typeface="宋体" panose="02010600030101010101" pitchFamily="2" charset="-122"/>
                        </a:rPr>
                        <a:t>一般</a:t>
                      </a:r>
                      <a:endParaRPr lang="zh-CN" altLang="en-US" sz="2800" dirty="0">
                        <a:latin typeface="Times New Roman" panose="02020603050405020304" pitchFamily="18" charset="0"/>
                      </a:endParaRPr>
                    </a:p>
                  </a:txBody>
                  <a:tcPr marT="45693" marB="4569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zh-CN" altLang="en-US" sz="1800">
                          <a:latin typeface="Times New Roman" panose="02020603050405020304" pitchFamily="18" charset="0"/>
                        </a:rPr>
                        <a:t>好</a:t>
                      </a:r>
                      <a:endParaRPr lang="zh-CN" altLang="en-US" sz="2800">
                        <a:latin typeface="Times New Roman" panose="02020603050405020304" pitchFamily="18" charset="0"/>
                      </a:endParaRPr>
                    </a:p>
                  </a:txBody>
                  <a:tcPr marT="45693" marB="4569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8300">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en-US" altLang="x-none" sz="1800" dirty="0">
                          <a:latin typeface="Times New Roman" panose="02020603050405020304" pitchFamily="18" charset="0"/>
                        </a:rPr>
                        <a:t>9</a:t>
                      </a:r>
                      <a:endParaRPr lang="en-US" altLang="x-none" sz="2800" dirty="0">
                        <a:latin typeface="Times New Roman" panose="02020603050405020304" pitchFamily="18" charset="0"/>
                      </a:endParaRPr>
                    </a:p>
                  </a:txBody>
                  <a:tcPr marT="45693" marB="4569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zh-CN" altLang="en-US" sz="1800">
                          <a:latin typeface="Times New Roman" panose="02020603050405020304" pitchFamily="18" charset="0"/>
                        </a:rPr>
                        <a:t>可维护性</a:t>
                      </a:r>
                      <a:endParaRPr lang="zh-CN" altLang="en-US" sz="2800">
                        <a:latin typeface="Times New Roman" panose="02020603050405020304" pitchFamily="18" charset="0"/>
                      </a:endParaRPr>
                    </a:p>
                  </a:txBody>
                  <a:tcPr marT="45693" marB="4569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en-US" altLang="x-none" sz="1800" dirty="0">
                          <a:latin typeface="Times New Roman" panose="02020603050405020304" pitchFamily="18" charset="0"/>
                        </a:rPr>
                        <a:t> </a:t>
                      </a:r>
                      <a:r>
                        <a:rPr lang="zh-CN" altLang="en-US" sz="1800" dirty="0">
                          <a:latin typeface="宋体" panose="02010600030101010101" pitchFamily="2" charset="-122"/>
                        </a:rPr>
                        <a:t>较复杂</a:t>
                      </a:r>
                      <a:endParaRPr lang="zh-CN" altLang="en-US" sz="2800" dirty="0">
                        <a:latin typeface="Times New Roman" panose="02020603050405020304" pitchFamily="18" charset="0"/>
                      </a:endParaRPr>
                    </a:p>
                  </a:txBody>
                  <a:tcPr marT="45693" marB="4569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zh-CN" altLang="en-US" sz="1800">
                          <a:latin typeface="Times New Roman" panose="02020603050405020304" pitchFamily="18" charset="0"/>
                        </a:rPr>
                        <a:t>简易</a:t>
                      </a:r>
                      <a:endParaRPr lang="zh-CN" altLang="en-US" sz="2800">
                        <a:latin typeface="Times New Roman" panose="02020603050405020304" pitchFamily="18" charset="0"/>
                      </a:endParaRPr>
                    </a:p>
                  </a:txBody>
                  <a:tcPr marT="45693" marB="4569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8300">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en-US" altLang="x-none" sz="1800" dirty="0">
                          <a:latin typeface="Times New Roman" panose="02020603050405020304" pitchFamily="18" charset="0"/>
                        </a:rPr>
                        <a:t>10</a:t>
                      </a:r>
                      <a:endParaRPr lang="en-US" altLang="x-none" sz="2800" dirty="0">
                        <a:latin typeface="Times New Roman" panose="02020603050405020304" pitchFamily="18" charset="0"/>
                      </a:endParaRPr>
                    </a:p>
                  </a:txBody>
                  <a:tcPr marT="45693" marB="4569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zh-CN" altLang="en-US" sz="1800">
                          <a:latin typeface="Times New Roman" panose="02020603050405020304" pitchFamily="18" charset="0"/>
                        </a:rPr>
                        <a:t>与发电机适应力 </a:t>
                      </a:r>
                      <a:endParaRPr lang="zh-CN" altLang="en-US" sz="2800">
                        <a:latin typeface="Times New Roman" panose="02020603050405020304" pitchFamily="18" charset="0"/>
                      </a:endParaRPr>
                    </a:p>
                  </a:txBody>
                  <a:tcPr marT="45693" marB="4569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en-US" altLang="x-none" sz="1800" dirty="0">
                          <a:latin typeface="Times New Roman" panose="02020603050405020304" pitchFamily="18" charset="0"/>
                        </a:rPr>
                        <a:t> </a:t>
                      </a:r>
                      <a:r>
                        <a:rPr lang="zh-CN" altLang="en-US" sz="1800" dirty="0">
                          <a:latin typeface="宋体" panose="02010600030101010101" pitchFamily="2" charset="-122"/>
                        </a:rPr>
                        <a:t>较差</a:t>
                      </a:r>
                      <a:endParaRPr lang="zh-CN" altLang="en-US" sz="2800" dirty="0">
                        <a:latin typeface="Times New Roman" panose="02020603050405020304" pitchFamily="18" charset="0"/>
                      </a:endParaRPr>
                    </a:p>
                  </a:txBody>
                  <a:tcPr marT="45693" marB="4569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342900" lvl="0" indent="-342900" algn="ctr" eaLnBrk="1" hangingPunct="1">
                        <a:spcBef>
                          <a:spcPct val="0"/>
                        </a:spcBef>
                        <a:buFont typeface="Arial" panose="020B0604020202020204" pitchFamily="34" charset="0"/>
                        <a:buNone/>
                      </a:pPr>
                      <a:r>
                        <a:rPr lang="zh-CN" altLang="en-US" sz="1800">
                          <a:latin typeface="Times New Roman" panose="02020603050405020304" pitchFamily="18" charset="0"/>
                        </a:rPr>
                        <a:t>好</a:t>
                      </a:r>
                      <a:endParaRPr lang="zh-CN" altLang="en-US" sz="2800">
                        <a:latin typeface="Times New Roman" panose="02020603050405020304" pitchFamily="18" charset="0"/>
                      </a:endParaRPr>
                    </a:p>
                  </a:txBody>
                  <a:tcPr marT="45693" marB="4569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68672" name="Text Box 210"/>
          <p:cNvSpPr txBox="1"/>
          <p:nvPr/>
        </p:nvSpPr>
        <p:spPr>
          <a:xfrm>
            <a:off x="1985963" y="587375"/>
            <a:ext cx="5400675" cy="641350"/>
          </a:xfrm>
          <a:prstGeom prst="rect">
            <a:avLst/>
          </a:prstGeom>
          <a:noFill/>
          <a:ln w="9525">
            <a:noFill/>
          </a:ln>
        </p:spPr>
        <p:txBody>
          <a:bodyPr anchor="t" anchorCtr="0">
            <a:spAutoFit/>
          </a:bodyPr>
          <a:p>
            <a:pPr marL="342900" indent="-342900" algn="ctr" eaLnBrk="0" hangingPunct="0">
              <a:spcBef>
                <a:spcPct val="50000"/>
              </a:spcBef>
            </a:pPr>
            <a:r>
              <a:rPr lang="zh-CN" altLang="en-US" sz="3600" b="1" dirty="0">
                <a:latin typeface="华康俪金黑W8(P)" pitchFamily="2" charset="-122"/>
                <a:ea typeface="华康俪金黑W8(P)" pitchFamily="2" charset="-122"/>
              </a:rPr>
              <a:t>高频机与工频机的区别</a:t>
            </a:r>
            <a:endParaRPr lang="zh-CN" altLang="en-US" sz="3600" b="1" dirty="0">
              <a:latin typeface="华康俪金黑W8(P)" pitchFamily="2" charset="-122"/>
              <a:ea typeface="华康俪金黑W8(P)"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endCondLst>
                                  <p:childTnLst>
                                    <p:set>
                                      <p:cBhvr>
                                        <p:cTn id="6" dur="1" fill="hold">
                                          <p:stCondLst>
                                            <p:cond delay="0"/>
                                          </p:stCondLst>
                                        </p:cTn>
                                        <p:tgtEl>
                                          <p:spTgt spid="79874">
                                            <p:txEl>
                                              <p:charRg st="0" end="1"/>
                                            </p:txEl>
                                          </p:spTgt>
                                        </p:tgtEl>
                                        <p:attrNameLst>
                                          <p:attrName>style.visibility</p:attrName>
                                        </p:attrNameLst>
                                      </p:cBhvr>
                                      <p:to>
                                        <p:strVal val="visible"/>
                                      </p:to>
                                    </p:set>
                                    <p:anim calcmode="lin" valueType="num">
                                      <p:cBhvr>
                                        <p:cTn id="7" dur="500" fill="hold"/>
                                        <p:tgtEl>
                                          <p:spTgt spid="79874">
                                            <p:txEl>
                                              <p:charRg st="0" end="1"/>
                                            </p:txEl>
                                          </p:spTgt>
                                        </p:tgtEl>
                                        <p:attrNameLst>
                                          <p:attrName>ppt_x</p:attrName>
                                        </p:attrNameLst>
                                      </p:cBhvr>
                                      <p:tavLst>
                                        <p:tav tm="0">
                                          <p:val>
                                            <p:strVal val="#ppt_x"/>
                                          </p:val>
                                        </p:tav>
                                        <p:tav tm="100000">
                                          <p:val>
                                            <p:strVal val="#ppt_x"/>
                                          </p:val>
                                        </p:tav>
                                      </p:tavLst>
                                    </p:anim>
                                    <p:anim calcmode="lin" valueType="num">
                                      <p:cBhvr>
                                        <p:cTn id="8" dur="500" fill="hold"/>
                                        <p:tgtEl>
                                          <p:spTgt spid="79874">
                                            <p:txEl>
                                              <p:charRg st="0"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9217" name="灯片编号占位符 3"/>
          <p:cNvSpPr txBox="1">
            <a:spLocks noGrp="1"/>
          </p:cNvSpPr>
          <p:nvPr>
            <p:ph type="sldNum" sz="quarter"/>
          </p:nvPr>
        </p:nvSpPr>
        <p:spPr>
          <a:xfrm>
            <a:off x="5222875" y="6538913"/>
            <a:ext cx="1301750" cy="285750"/>
          </a:xfrm>
          <a:prstGeom prst="rect">
            <a:avLst/>
          </a:prstGeom>
          <a:noFill/>
          <a:ln w="9525">
            <a:noFill/>
          </a:ln>
        </p:spPr>
        <p:txBody>
          <a:bodyPr anchor="t" anchorCtr="0"/>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eaLnBrk="0" hangingPunct="0"/>
            <a:r>
              <a:rPr lang="en-US" altLang="zh-CN" sz="1500" dirty="0">
                <a:latin typeface="Arial" panose="020B0604020202020204" pitchFamily="34" charset="0"/>
              </a:rPr>
              <a:t>Page</a:t>
            </a:r>
            <a:fld id="{9A0DB2DC-4C9A-4742-B13C-FB6460FD3503}" type="slidenum">
              <a:rPr lang="en-US" altLang="zh-CN" sz="1500" dirty="0">
                <a:latin typeface="Arial" panose="020B0604020202020204" pitchFamily="34" charset="0"/>
              </a:rPr>
            </a:fld>
            <a:endParaRPr lang="en-US" altLang="zh-CN" sz="1500" dirty="0">
              <a:latin typeface="Arial" panose="020B0604020202020204" pitchFamily="34" charset="0"/>
            </a:endParaRPr>
          </a:p>
        </p:txBody>
      </p:sp>
      <p:grpSp>
        <p:nvGrpSpPr>
          <p:cNvPr id="9218" name="组合 48"/>
          <p:cNvGrpSpPr/>
          <p:nvPr/>
        </p:nvGrpSpPr>
        <p:grpSpPr>
          <a:xfrm>
            <a:off x="1177925" y="1146175"/>
            <a:ext cx="6159500" cy="3084513"/>
            <a:chOff x="0" y="323850"/>
            <a:chExt cx="9066732" cy="5213350"/>
          </a:xfrm>
        </p:grpSpPr>
        <p:sp>
          <p:nvSpPr>
            <p:cNvPr id="50" name="Freeform 2"/>
            <p:cNvSpPr/>
            <p:nvPr/>
          </p:nvSpPr>
          <p:spPr bwMode="auto">
            <a:xfrm>
              <a:off x="1675477" y="1523216"/>
              <a:ext cx="2591496" cy="4013984"/>
            </a:xfrm>
            <a:custGeom>
              <a:avLst/>
              <a:gdLst>
                <a:gd name="T0" fmla="*/ 0 w 1632"/>
                <a:gd name="T1" fmla="*/ 1200 h 2528"/>
                <a:gd name="T2" fmla="*/ 192 w 1632"/>
                <a:gd name="T3" fmla="*/ 192 h 2528"/>
                <a:gd name="T4" fmla="*/ 672 w 1632"/>
                <a:gd name="T5" fmla="*/ 2352 h 2528"/>
                <a:gd name="T6" fmla="*/ 912 w 1632"/>
                <a:gd name="T7" fmla="*/ 1248 h 2528"/>
                <a:gd name="T8" fmla="*/ 1104 w 1632"/>
                <a:gd name="T9" fmla="*/ 912 h 2528"/>
                <a:gd name="T10" fmla="*/ 1392 w 1632"/>
                <a:gd name="T11" fmla="*/ 1680 h 2528"/>
                <a:gd name="T12" fmla="*/ 1632 w 1632"/>
                <a:gd name="T13" fmla="*/ 1248 h 2528"/>
                <a:gd name="T14" fmla="*/ 0 60000 65536"/>
                <a:gd name="T15" fmla="*/ 0 60000 65536"/>
                <a:gd name="T16" fmla="*/ 0 60000 65536"/>
                <a:gd name="T17" fmla="*/ 0 60000 65536"/>
                <a:gd name="T18" fmla="*/ 0 60000 65536"/>
                <a:gd name="T19" fmla="*/ 0 60000 65536"/>
                <a:gd name="T20" fmla="*/ 0 60000 65536"/>
                <a:gd name="T21" fmla="*/ 0 w 1632"/>
                <a:gd name="T22" fmla="*/ 0 h 2528"/>
                <a:gd name="T23" fmla="*/ 1632 w 1632"/>
                <a:gd name="T24" fmla="*/ 2528 h 25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32" h="2528">
                  <a:moveTo>
                    <a:pt x="0" y="1200"/>
                  </a:moveTo>
                  <a:cubicBezTo>
                    <a:pt x="40" y="600"/>
                    <a:pt x="80" y="0"/>
                    <a:pt x="192" y="192"/>
                  </a:cubicBezTo>
                  <a:cubicBezTo>
                    <a:pt x="304" y="384"/>
                    <a:pt x="552" y="2176"/>
                    <a:pt x="672" y="2352"/>
                  </a:cubicBezTo>
                  <a:cubicBezTo>
                    <a:pt x="792" y="2528"/>
                    <a:pt x="840" y="1488"/>
                    <a:pt x="912" y="1248"/>
                  </a:cubicBezTo>
                  <a:cubicBezTo>
                    <a:pt x="984" y="1008"/>
                    <a:pt x="1024" y="840"/>
                    <a:pt x="1104" y="912"/>
                  </a:cubicBezTo>
                  <a:cubicBezTo>
                    <a:pt x="1184" y="984"/>
                    <a:pt x="1304" y="1624"/>
                    <a:pt x="1392" y="1680"/>
                  </a:cubicBezTo>
                  <a:cubicBezTo>
                    <a:pt x="1480" y="1736"/>
                    <a:pt x="1592" y="1320"/>
                    <a:pt x="1632" y="1248"/>
                  </a:cubicBezTo>
                </a:path>
              </a:pathLst>
            </a:custGeom>
            <a:noFill/>
            <a:ln w="38100">
              <a:solidFill>
                <a:srgbClr val="00CC99"/>
              </a:solid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4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51" name="Freeform 3"/>
            <p:cNvSpPr/>
            <p:nvPr/>
          </p:nvSpPr>
          <p:spPr bwMode="auto">
            <a:xfrm>
              <a:off x="5790557" y="2387189"/>
              <a:ext cx="1448808" cy="2489958"/>
            </a:xfrm>
            <a:custGeom>
              <a:avLst/>
              <a:gdLst>
                <a:gd name="T0" fmla="*/ 0 w 912"/>
                <a:gd name="T1" fmla="*/ 744 h 1568"/>
                <a:gd name="T2" fmla="*/ 192 w 912"/>
                <a:gd name="T3" fmla="*/ 120 h 1568"/>
                <a:gd name="T4" fmla="*/ 624 w 912"/>
                <a:gd name="T5" fmla="*/ 1464 h 1568"/>
                <a:gd name="T6" fmla="*/ 912 w 912"/>
                <a:gd name="T7" fmla="*/ 744 h 1568"/>
                <a:gd name="T8" fmla="*/ 0 60000 65536"/>
                <a:gd name="T9" fmla="*/ 0 60000 65536"/>
                <a:gd name="T10" fmla="*/ 0 60000 65536"/>
                <a:gd name="T11" fmla="*/ 0 60000 65536"/>
                <a:gd name="T12" fmla="*/ 0 w 912"/>
                <a:gd name="T13" fmla="*/ 0 h 1568"/>
                <a:gd name="T14" fmla="*/ 912 w 912"/>
                <a:gd name="T15" fmla="*/ 1568 h 1568"/>
              </a:gdLst>
              <a:ahLst/>
              <a:cxnLst>
                <a:cxn ang="T8">
                  <a:pos x="T0" y="T1"/>
                </a:cxn>
                <a:cxn ang="T9">
                  <a:pos x="T2" y="T3"/>
                </a:cxn>
                <a:cxn ang="T10">
                  <a:pos x="T4" y="T5"/>
                </a:cxn>
                <a:cxn ang="T11">
                  <a:pos x="T6" y="T7"/>
                </a:cxn>
              </a:cxnLst>
              <a:rect l="T12" t="T13" r="T14" b="T15"/>
              <a:pathLst>
                <a:path w="912" h="1568">
                  <a:moveTo>
                    <a:pt x="0" y="744"/>
                  </a:moveTo>
                  <a:cubicBezTo>
                    <a:pt x="44" y="372"/>
                    <a:pt x="88" y="0"/>
                    <a:pt x="192" y="120"/>
                  </a:cubicBezTo>
                  <a:cubicBezTo>
                    <a:pt x="296" y="240"/>
                    <a:pt x="504" y="1360"/>
                    <a:pt x="624" y="1464"/>
                  </a:cubicBezTo>
                  <a:cubicBezTo>
                    <a:pt x="744" y="1568"/>
                    <a:pt x="864" y="864"/>
                    <a:pt x="912" y="744"/>
                  </a:cubicBezTo>
                </a:path>
              </a:pathLst>
            </a:custGeom>
            <a:noFill/>
            <a:ln w="38100">
              <a:solidFill>
                <a:srgbClr val="000000"/>
              </a:solid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4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52" name="Freeform 4"/>
            <p:cNvSpPr/>
            <p:nvPr/>
          </p:nvSpPr>
          <p:spPr bwMode="auto">
            <a:xfrm>
              <a:off x="5690076" y="2400604"/>
              <a:ext cx="1712864" cy="2208229"/>
            </a:xfrm>
            <a:custGeom>
              <a:avLst/>
              <a:gdLst>
                <a:gd name="T0" fmla="*/ 64 w 1080"/>
                <a:gd name="T1" fmla="*/ 648 h 1392"/>
                <a:gd name="T2" fmla="*/ 16 w 1080"/>
                <a:gd name="T3" fmla="*/ 504 h 1392"/>
                <a:gd name="T4" fmla="*/ 160 w 1080"/>
                <a:gd name="T5" fmla="*/ 504 h 1392"/>
                <a:gd name="T6" fmla="*/ 64 w 1080"/>
                <a:gd name="T7" fmla="*/ 456 h 1392"/>
                <a:gd name="T8" fmla="*/ 16 w 1080"/>
                <a:gd name="T9" fmla="*/ 360 h 1392"/>
                <a:gd name="T10" fmla="*/ 160 w 1080"/>
                <a:gd name="T11" fmla="*/ 360 h 1392"/>
                <a:gd name="T12" fmla="*/ 16 w 1080"/>
                <a:gd name="T13" fmla="*/ 216 h 1392"/>
                <a:gd name="T14" fmla="*/ 160 w 1080"/>
                <a:gd name="T15" fmla="*/ 264 h 1392"/>
                <a:gd name="T16" fmla="*/ 112 w 1080"/>
                <a:gd name="T17" fmla="*/ 120 h 1392"/>
                <a:gd name="T18" fmla="*/ 208 w 1080"/>
                <a:gd name="T19" fmla="*/ 168 h 1392"/>
                <a:gd name="T20" fmla="*/ 208 w 1080"/>
                <a:gd name="T21" fmla="*/ 24 h 1392"/>
                <a:gd name="T22" fmla="*/ 304 w 1080"/>
                <a:gd name="T23" fmla="*/ 24 h 1392"/>
                <a:gd name="T24" fmla="*/ 256 w 1080"/>
                <a:gd name="T25" fmla="*/ 168 h 1392"/>
                <a:gd name="T26" fmla="*/ 352 w 1080"/>
                <a:gd name="T27" fmla="*/ 168 h 1392"/>
                <a:gd name="T28" fmla="*/ 304 w 1080"/>
                <a:gd name="T29" fmla="*/ 264 h 1392"/>
                <a:gd name="T30" fmla="*/ 448 w 1080"/>
                <a:gd name="T31" fmla="*/ 360 h 1392"/>
                <a:gd name="T32" fmla="*/ 352 w 1080"/>
                <a:gd name="T33" fmla="*/ 408 h 1392"/>
                <a:gd name="T34" fmla="*/ 496 w 1080"/>
                <a:gd name="T35" fmla="*/ 504 h 1392"/>
                <a:gd name="T36" fmla="*/ 400 w 1080"/>
                <a:gd name="T37" fmla="*/ 552 h 1392"/>
                <a:gd name="T38" fmla="*/ 496 w 1080"/>
                <a:gd name="T39" fmla="*/ 648 h 1392"/>
                <a:gd name="T40" fmla="*/ 448 w 1080"/>
                <a:gd name="T41" fmla="*/ 792 h 1392"/>
                <a:gd name="T42" fmla="*/ 544 w 1080"/>
                <a:gd name="T43" fmla="*/ 792 h 1392"/>
                <a:gd name="T44" fmla="*/ 496 w 1080"/>
                <a:gd name="T45" fmla="*/ 984 h 1392"/>
                <a:gd name="T46" fmla="*/ 544 w 1080"/>
                <a:gd name="T47" fmla="*/ 1128 h 1392"/>
                <a:gd name="T48" fmla="*/ 640 w 1080"/>
                <a:gd name="T49" fmla="*/ 1128 h 1392"/>
                <a:gd name="T50" fmla="*/ 592 w 1080"/>
                <a:gd name="T51" fmla="*/ 1272 h 1392"/>
                <a:gd name="T52" fmla="*/ 736 w 1080"/>
                <a:gd name="T53" fmla="*/ 1176 h 1392"/>
                <a:gd name="T54" fmla="*/ 640 w 1080"/>
                <a:gd name="T55" fmla="*/ 1368 h 1392"/>
                <a:gd name="T56" fmla="*/ 832 w 1080"/>
                <a:gd name="T57" fmla="*/ 1320 h 1392"/>
                <a:gd name="T58" fmla="*/ 736 w 1080"/>
                <a:gd name="T59" fmla="*/ 1176 h 1392"/>
                <a:gd name="T60" fmla="*/ 880 w 1080"/>
                <a:gd name="T61" fmla="*/ 1176 h 1392"/>
                <a:gd name="T62" fmla="*/ 832 w 1080"/>
                <a:gd name="T63" fmla="*/ 1032 h 1392"/>
                <a:gd name="T64" fmla="*/ 928 w 1080"/>
                <a:gd name="T65" fmla="*/ 1032 h 1392"/>
                <a:gd name="T66" fmla="*/ 832 w 1080"/>
                <a:gd name="T67" fmla="*/ 888 h 1392"/>
                <a:gd name="T68" fmla="*/ 928 w 1080"/>
                <a:gd name="T69" fmla="*/ 888 h 1392"/>
                <a:gd name="T70" fmla="*/ 1072 w 1080"/>
                <a:gd name="T71" fmla="*/ 744 h 1392"/>
                <a:gd name="T72" fmla="*/ 880 w 1080"/>
                <a:gd name="T73" fmla="*/ 744 h 13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80"/>
                <a:gd name="T112" fmla="*/ 0 h 1392"/>
                <a:gd name="T113" fmla="*/ 1080 w 1080"/>
                <a:gd name="T114" fmla="*/ 1392 h 13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80" h="1392">
                  <a:moveTo>
                    <a:pt x="64" y="648"/>
                  </a:moveTo>
                  <a:cubicBezTo>
                    <a:pt x="32" y="588"/>
                    <a:pt x="0" y="528"/>
                    <a:pt x="16" y="504"/>
                  </a:cubicBezTo>
                  <a:cubicBezTo>
                    <a:pt x="32" y="480"/>
                    <a:pt x="152" y="512"/>
                    <a:pt x="160" y="504"/>
                  </a:cubicBezTo>
                  <a:cubicBezTo>
                    <a:pt x="168" y="496"/>
                    <a:pt x="88" y="480"/>
                    <a:pt x="64" y="456"/>
                  </a:cubicBezTo>
                  <a:cubicBezTo>
                    <a:pt x="40" y="432"/>
                    <a:pt x="0" y="376"/>
                    <a:pt x="16" y="360"/>
                  </a:cubicBezTo>
                  <a:cubicBezTo>
                    <a:pt x="32" y="344"/>
                    <a:pt x="160" y="384"/>
                    <a:pt x="160" y="360"/>
                  </a:cubicBezTo>
                  <a:cubicBezTo>
                    <a:pt x="160" y="336"/>
                    <a:pt x="16" y="232"/>
                    <a:pt x="16" y="216"/>
                  </a:cubicBezTo>
                  <a:cubicBezTo>
                    <a:pt x="16" y="200"/>
                    <a:pt x="144" y="280"/>
                    <a:pt x="160" y="264"/>
                  </a:cubicBezTo>
                  <a:cubicBezTo>
                    <a:pt x="176" y="248"/>
                    <a:pt x="104" y="136"/>
                    <a:pt x="112" y="120"/>
                  </a:cubicBezTo>
                  <a:cubicBezTo>
                    <a:pt x="120" y="104"/>
                    <a:pt x="192" y="184"/>
                    <a:pt x="208" y="168"/>
                  </a:cubicBezTo>
                  <a:cubicBezTo>
                    <a:pt x="224" y="152"/>
                    <a:pt x="192" y="48"/>
                    <a:pt x="208" y="24"/>
                  </a:cubicBezTo>
                  <a:cubicBezTo>
                    <a:pt x="224" y="0"/>
                    <a:pt x="296" y="0"/>
                    <a:pt x="304" y="24"/>
                  </a:cubicBezTo>
                  <a:cubicBezTo>
                    <a:pt x="312" y="48"/>
                    <a:pt x="248" y="144"/>
                    <a:pt x="256" y="168"/>
                  </a:cubicBezTo>
                  <a:cubicBezTo>
                    <a:pt x="264" y="192"/>
                    <a:pt x="344" y="152"/>
                    <a:pt x="352" y="168"/>
                  </a:cubicBezTo>
                  <a:cubicBezTo>
                    <a:pt x="360" y="184"/>
                    <a:pt x="288" y="232"/>
                    <a:pt x="304" y="264"/>
                  </a:cubicBezTo>
                  <a:cubicBezTo>
                    <a:pt x="320" y="296"/>
                    <a:pt x="440" y="336"/>
                    <a:pt x="448" y="360"/>
                  </a:cubicBezTo>
                  <a:cubicBezTo>
                    <a:pt x="456" y="384"/>
                    <a:pt x="344" y="384"/>
                    <a:pt x="352" y="408"/>
                  </a:cubicBezTo>
                  <a:cubicBezTo>
                    <a:pt x="360" y="432"/>
                    <a:pt x="488" y="480"/>
                    <a:pt x="496" y="504"/>
                  </a:cubicBezTo>
                  <a:cubicBezTo>
                    <a:pt x="504" y="528"/>
                    <a:pt x="400" y="528"/>
                    <a:pt x="400" y="552"/>
                  </a:cubicBezTo>
                  <a:cubicBezTo>
                    <a:pt x="400" y="576"/>
                    <a:pt x="488" y="608"/>
                    <a:pt x="496" y="648"/>
                  </a:cubicBezTo>
                  <a:cubicBezTo>
                    <a:pt x="504" y="688"/>
                    <a:pt x="440" y="768"/>
                    <a:pt x="448" y="792"/>
                  </a:cubicBezTo>
                  <a:cubicBezTo>
                    <a:pt x="456" y="816"/>
                    <a:pt x="536" y="760"/>
                    <a:pt x="544" y="792"/>
                  </a:cubicBezTo>
                  <a:cubicBezTo>
                    <a:pt x="552" y="824"/>
                    <a:pt x="496" y="928"/>
                    <a:pt x="496" y="984"/>
                  </a:cubicBezTo>
                  <a:cubicBezTo>
                    <a:pt x="496" y="1040"/>
                    <a:pt x="520" y="1104"/>
                    <a:pt x="544" y="1128"/>
                  </a:cubicBezTo>
                  <a:cubicBezTo>
                    <a:pt x="568" y="1152"/>
                    <a:pt x="632" y="1104"/>
                    <a:pt x="640" y="1128"/>
                  </a:cubicBezTo>
                  <a:cubicBezTo>
                    <a:pt x="648" y="1152"/>
                    <a:pt x="576" y="1264"/>
                    <a:pt x="592" y="1272"/>
                  </a:cubicBezTo>
                  <a:cubicBezTo>
                    <a:pt x="608" y="1280"/>
                    <a:pt x="728" y="1160"/>
                    <a:pt x="736" y="1176"/>
                  </a:cubicBezTo>
                  <a:cubicBezTo>
                    <a:pt x="744" y="1192"/>
                    <a:pt x="624" y="1344"/>
                    <a:pt x="640" y="1368"/>
                  </a:cubicBezTo>
                  <a:cubicBezTo>
                    <a:pt x="656" y="1392"/>
                    <a:pt x="816" y="1352"/>
                    <a:pt x="832" y="1320"/>
                  </a:cubicBezTo>
                  <a:cubicBezTo>
                    <a:pt x="848" y="1288"/>
                    <a:pt x="728" y="1200"/>
                    <a:pt x="736" y="1176"/>
                  </a:cubicBezTo>
                  <a:cubicBezTo>
                    <a:pt x="744" y="1152"/>
                    <a:pt x="864" y="1200"/>
                    <a:pt x="880" y="1176"/>
                  </a:cubicBezTo>
                  <a:cubicBezTo>
                    <a:pt x="896" y="1152"/>
                    <a:pt x="824" y="1056"/>
                    <a:pt x="832" y="1032"/>
                  </a:cubicBezTo>
                  <a:cubicBezTo>
                    <a:pt x="840" y="1008"/>
                    <a:pt x="928" y="1056"/>
                    <a:pt x="928" y="1032"/>
                  </a:cubicBezTo>
                  <a:cubicBezTo>
                    <a:pt x="928" y="1008"/>
                    <a:pt x="832" y="912"/>
                    <a:pt x="832" y="888"/>
                  </a:cubicBezTo>
                  <a:cubicBezTo>
                    <a:pt x="832" y="864"/>
                    <a:pt x="888" y="912"/>
                    <a:pt x="928" y="888"/>
                  </a:cubicBezTo>
                  <a:cubicBezTo>
                    <a:pt x="968" y="864"/>
                    <a:pt x="1080" y="768"/>
                    <a:pt x="1072" y="744"/>
                  </a:cubicBezTo>
                  <a:cubicBezTo>
                    <a:pt x="1064" y="720"/>
                    <a:pt x="912" y="744"/>
                    <a:pt x="880" y="744"/>
                  </a:cubicBezTo>
                </a:path>
              </a:pathLst>
            </a:custGeom>
            <a:noFill/>
            <a:ln w="9525">
              <a:solidFill>
                <a:srgbClr val="FF0000"/>
              </a:solid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4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54" name="AutoShape 6"/>
            <p:cNvSpPr/>
            <p:nvPr/>
          </p:nvSpPr>
          <p:spPr bwMode="auto">
            <a:xfrm>
              <a:off x="481378" y="1072448"/>
              <a:ext cx="913684" cy="552728"/>
            </a:xfrm>
            <a:prstGeom prst="borderCallout1">
              <a:avLst>
                <a:gd name="adj1" fmla="val 18750"/>
                <a:gd name="adj2" fmla="val 108333"/>
                <a:gd name="adj3" fmla="val 148246"/>
                <a:gd name="adj4" fmla="val 156115"/>
              </a:avLst>
            </a:prstGeom>
            <a:noFill/>
            <a:ln w="9525">
              <a:solidFill>
                <a:srgbClr val="000000"/>
              </a:solidFill>
              <a:miter lim="800000"/>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540" b="1" i="0" u="none" strike="noStrike" kern="0" cap="none" spc="0" normalizeH="0" baseline="0" noProof="0" dirty="0">
                  <a:ln>
                    <a:noFill/>
                  </a:ln>
                  <a:solidFill>
                    <a:sysClr val="windowText" lastClr="000000"/>
                  </a:solidFill>
                  <a:effectLst/>
                  <a:uLnTx/>
                  <a:uFillTx/>
                  <a:latin typeface="Arial" panose="020B0604020202020204" pitchFamily="34" charset="0"/>
                  <a:ea typeface="幼圆" pitchFamily="49" charset="-122"/>
                  <a:cs typeface="+mn-ea"/>
                </a:rPr>
                <a:t>过高</a:t>
              </a:r>
              <a:endParaRPr kumimoji="0" lang="zh-CN" altLang="en-US" sz="1540" b="1" i="0" u="none" strike="noStrike" kern="0" cap="none" spc="0" normalizeH="0" baseline="0" noProof="0" dirty="0">
                <a:ln>
                  <a:noFill/>
                </a:ln>
                <a:solidFill>
                  <a:sysClr val="windowText" lastClr="000000"/>
                </a:solidFill>
                <a:effectLst/>
                <a:uLnTx/>
                <a:uFillTx/>
                <a:latin typeface="Arial" panose="020B0604020202020204" pitchFamily="34" charset="0"/>
                <a:ea typeface="幼圆" pitchFamily="49" charset="-122"/>
                <a:cs typeface="+mn-cs"/>
              </a:endParaRPr>
            </a:p>
          </p:txBody>
        </p:sp>
        <p:sp>
          <p:nvSpPr>
            <p:cNvPr id="55" name="AutoShape 7"/>
            <p:cNvSpPr/>
            <p:nvPr/>
          </p:nvSpPr>
          <p:spPr bwMode="auto">
            <a:xfrm>
              <a:off x="4094050" y="4321735"/>
              <a:ext cx="913684" cy="552728"/>
            </a:xfrm>
            <a:prstGeom prst="borderCallout1">
              <a:avLst>
                <a:gd name="adj1" fmla="val 18750"/>
                <a:gd name="adj2" fmla="val -8333"/>
                <a:gd name="adj3" fmla="val -39115"/>
                <a:gd name="adj4" fmla="val -25873"/>
              </a:avLst>
            </a:prstGeom>
            <a:noFill/>
            <a:ln w="9525">
              <a:solidFill>
                <a:srgbClr val="000000"/>
              </a:solidFill>
              <a:miter lim="800000"/>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540" b="1" i="0" u="none" strike="noStrike" kern="0" cap="none" spc="0" normalizeH="0" baseline="0" noProof="0" dirty="0">
                  <a:ln>
                    <a:noFill/>
                  </a:ln>
                  <a:solidFill>
                    <a:sysClr val="windowText" lastClr="000000"/>
                  </a:solidFill>
                  <a:effectLst/>
                  <a:uLnTx/>
                  <a:uFillTx/>
                  <a:latin typeface="Arial" panose="020B0604020202020204" pitchFamily="34" charset="0"/>
                  <a:ea typeface="幼圆" pitchFamily="49" charset="-122"/>
                  <a:cs typeface="+mn-ea"/>
                </a:rPr>
                <a:t>过低</a:t>
              </a:r>
              <a:endParaRPr kumimoji="0" lang="zh-CN" altLang="en-US" sz="1540" b="1" i="0" u="none" strike="noStrike" kern="0" cap="none" spc="0" normalizeH="0" baseline="0" noProof="0" dirty="0">
                <a:ln>
                  <a:noFill/>
                </a:ln>
                <a:solidFill>
                  <a:sysClr val="windowText" lastClr="000000"/>
                </a:solidFill>
                <a:effectLst/>
                <a:uLnTx/>
                <a:uFillTx/>
                <a:latin typeface="Arial" panose="020B0604020202020204" pitchFamily="34" charset="0"/>
                <a:ea typeface="幼圆" pitchFamily="49" charset="-122"/>
                <a:cs typeface="+mn-cs"/>
              </a:endParaRPr>
            </a:p>
          </p:txBody>
        </p:sp>
        <p:sp>
          <p:nvSpPr>
            <p:cNvPr id="56" name="AutoShape 8"/>
            <p:cNvSpPr/>
            <p:nvPr/>
          </p:nvSpPr>
          <p:spPr bwMode="auto">
            <a:xfrm>
              <a:off x="5220381" y="323850"/>
              <a:ext cx="913684" cy="550045"/>
            </a:xfrm>
            <a:prstGeom prst="borderCallout1">
              <a:avLst>
                <a:gd name="adj1" fmla="val 18750"/>
                <a:gd name="adj2" fmla="val -8333"/>
                <a:gd name="adj3" fmla="val 109375"/>
                <a:gd name="adj4" fmla="val -60417"/>
              </a:avLst>
            </a:prstGeom>
            <a:solidFill>
              <a:srgbClr val="FFFFFF"/>
            </a:solidFill>
            <a:ln w="9525">
              <a:solidFill>
                <a:srgbClr val="000000"/>
              </a:solidFill>
              <a:miter lim="800000"/>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540" b="1" i="0" u="none" strike="noStrike" kern="0" cap="none" spc="0" normalizeH="0" baseline="0" noProof="0" dirty="0">
                  <a:ln>
                    <a:noFill/>
                  </a:ln>
                  <a:solidFill>
                    <a:sysClr val="windowText" lastClr="000000"/>
                  </a:solidFill>
                  <a:effectLst/>
                  <a:uLnTx/>
                  <a:uFillTx/>
                  <a:latin typeface="Arial" panose="020B0604020202020204" pitchFamily="34" charset="0"/>
                  <a:ea typeface="幼圆" pitchFamily="49" charset="-122"/>
                  <a:cs typeface="+mn-ea"/>
                </a:rPr>
                <a:t>尖峰</a:t>
              </a:r>
              <a:endParaRPr kumimoji="0" lang="zh-CN" altLang="en-US" sz="1540" b="1" i="0" u="none" strike="noStrike" kern="0" cap="none" spc="0" normalizeH="0" baseline="0" noProof="0" dirty="0">
                <a:ln>
                  <a:noFill/>
                </a:ln>
                <a:solidFill>
                  <a:sysClr val="windowText" lastClr="000000"/>
                </a:solidFill>
                <a:effectLst/>
                <a:uLnTx/>
                <a:uFillTx/>
                <a:latin typeface="Arial" panose="020B0604020202020204" pitchFamily="34" charset="0"/>
                <a:ea typeface="幼圆" pitchFamily="49" charset="-122"/>
                <a:cs typeface="+mn-cs"/>
              </a:endParaRPr>
            </a:p>
          </p:txBody>
        </p:sp>
        <p:sp>
          <p:nvSpPr>
            <p:cNvPr id="57" name="AutoShape 9"/>
            <p:cNvSpPr/>
            <p:nvPr/>
          </p:nvSpPr>
          <p:spPr bwMode="auto">
            <a:xfrm>
              <a:off x="5619973" y="4321735"/>
              <a:ext cx="913683" cy="552728"/>
            </a:xfrm>
            <a:prstGeom prst="borderCallout1">
              <a:avLst>
                <a:gd name="adj1" fmla="val 18750"/>
                <a:gd name="adj2" fmla="val -8333"/>
                <a:gd name="adj3" fmla="val -116275"/>
                <a:gd name="adj4" fmla="val -19355"/>
              </a:avLst>
            </a:prstGeom>
            <a:solidFill>
              <a:srgbClr val="FFFFFF"/>
            </a:solidFill>
            <a:ln w="9525">
              <a:solidFill>
                <a:srgbClr val="000000"/>
              </a:solidFill>
              <a:miter lim="800000"/>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540" b="1" i="0" u="none" strike="noStrike" kern="0" cap="none" spc="0" normalizeH="0" baseline="0" noProof="0" dirty="0">
                  <a:ln>
                    <a:noFill/>
                  </a:ln>
                  <a:solidFill>
                    <a:sysClr val="windowText" lastClr="000000"/>
                  </a:solidFill>
                  <a:effectLst/>
                  <a:uLnTx/>
                  <a:uFillTx/>
                  <a:latin typeface="Arial" panose="020B0604020202020204" pitchFamily="34" charset="0"/>
                  <a:ea typeface="幼圆" pitchFamily="49" charset="-122"/>
                  <a:cs typeface="+mn-ea"/>
                </a:rPr>
                <a:t>陷落</a:t>
              </a:r>
              <a:endParaRPr kumimoji="0" lang="zh-CN" altLang="en-US" sz="1540" b="1" i="0" u="none" strike="noStrike" kern="0" cap="none" spc="0" normalizeH="0" baseline="0" noProof="0" dirty="0">
                <a:ln>
                  <a:noFill/>
                </a:ln>
                <a:solidFill>
                  <a:sysClr val="windowText" lastClr="000000"/>
                </a:solidFill>
                <a:effectLst/>
                <a:uLnTx/>
                <a:uFillTx/>
                <a:latin typeface="Arial" panose="020B0604020202020204" pitchFamily="34" charset="0"/>
                <a:ea typeface="幼圆" pitchFamily="49" charset="-122"/>
                <a:cs typeface="+mn-cs"/>
              </a:endParaRPr>
            </a:p>
          </p:txBody>
        </p:sp>
        <p:sp>
          <p:nvSpPr>
            <p:cNvPr id="58" name="AutoShape 10"/>
            <p:cNvSpPr/>
            <p:nvPr/>
          </p:nvSpPr>
          <p:spPr bwMode="auto">
            <a:xfrm>
              <a:off x="6477572" y="1032200"/>
              <a:ext cx="913684" cy="947151"/>
            </a:xfrm>
            <a:prstGeom prst="borderCallout1">
              <a:avLst>
                <a:gd name="adj1" fmla="val 13741"/>
                <a:gd name="adj2" fmla="val -8333"/>
                <a:gd name="adj3" fmla="val 276338"/>
                <a:gd name="adj4" fmla="val -14583"/>
              </a:avLst>
            </a:prstGeom>
            <a:noFill/>
            <a:ln w="9525">
              <a:solidFill>
                <a:srgbClr val="000000"/>
              </a:solidFill>
              <a:miter lim="800000"/>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540" b="1" i="0" u="none" strike="noStrike" kern="0" cap="none" spc="0" normalizeH="0" baseline="0" noProof="0" dirty="0">
                  <a:ln>
                    <a:noFill/>
                  </a:ln>
                  <a:solidFill>
                    <a:sysClr val="windowText" lastClr="000000"/>
                  </a:solidFill>
                  <a:effectLst/>
                  <a:uLnTx/>
                  <a:uFillTx/>
                  <a:latin typeface="Arial" panose="020B0604020202020204" pitchFamily="34" charset="0"/>
                  <a:ea typeface="幼圆" pitchFamily="49" charset="-122"/>
                  <a:cs typeface="+mn-ea"/>
                </a:rPr>
                <a:t>高频干扰</a:t>
              </a:r>
              <a:endParaRPr kumimoji="0" lang="zh-CN" altLang="en-US" sz="1540" b="1" i="0" u="none" strike="noStrike" kern="0" cap="none" spc="0" normalizeH="0" baseline="0" noProof="0" dirty="0">
                <a:ln>
                  <a:noFill/>
                </a:ln>
                <a:solidFill>
                  <a:sysClr val="windowText" lastClr="000000"/>
                </a:solidFill>
                <a:effectLst/>
                <a:uLnTx/>
                <a:uFillTx/>
                <a:latin typeface="Arial" panose="020B0604020202020204" pitchFamily="34" charset="0"/>
                <a:ea typeface="幼圆" pitchFamily="49" charset="-122"/>
                <a:cs typeface="+mn-cs"/>
              </a:endParaRPr>
            </a:p>
          </p:txBody>
        </p:sp>
        <p:sp>
          <p:nvSpPr>
            <p:cNvPr id="59" name="Freeform 11"/>
            <p:cNvSpPr/>
            <p:nvPr/>
          </p:nvSpPr>
          <p:spPr bwMode="auto">
            <a:xfrm>
              <a:off x="7239365" y="2926500"/>
              <a:ext cx="455674" cy="550045"/>
            </a:xfrm>
            <a:custGeom>
              <a:avLst/>
              <a:gdLst>
                <a:gd name="T0" fmla="*/ 0 w 96"/>
                <a:gd name="T1" fmla="*/ 384 h 384"/>
                <a:gd name="T2" fmla="*/ 96 w 96"/>
                <a:gd name="T3" fmla="*/ 0 h 384"/>
                <a:gd name="T4" fmla="*/ 0 60000 65536"/>
                <a:gd name="T5" fmla="*/ 0 60000 65536"/>
                <a:gd name="T6" fmla="*/ 0 w 96"/>
                <a:gd name="T7" fmla="*/ 0 h 384"/>
                <a:gd name="T8" fmla="*/ 96 w 96"/>
                <a:gd name="T9" fmla="*/ 384 h 384"/>
              </a:gdLst>
              <a:ahLst/>
              <a:cxnLst>
                <a:cxn ang="T4">
                  <a:pos x="T0" y="T1"/>
                </a:cxn>
                <a:cxn ang="T5">
                  <a:pos x="T2" y="T3"/>
                </a:cxn>
              </a:cxnLst>
              <a:rect l="T6" t="T7" r="T8" b="T9"/>
              <a:pathLst>
                <a:path w="96" h="384">
                  <a:moveTo>
                    <a:pt x="0" y="384"/>
                  </a:moveTo>
                  <a:cubicBezTo>
                    <a:pt x="40" y="224"/>
                    <a:pt x="80" y="64"/>
                    <a:pt x="96" y="0"/>
                  </a:cubicBezTo>
                </a:path>
              </a:pathLst>
            </a:custGeom>
            <a:noFill/>
            <a:ln w="38100">
              <a:solidFill>
                <a:srgbClr val="FF0000"/>
              </a:solidFill>
              <a:round/>
            </a:ln>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4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60" name="Line 12"/>
            <p:cNvSpPr>
              <a:spLocks noChangeShapeType="1"/>
            </p:cNvSpPr>
            <p:nvPr/>
          </p:nvSpPr>
          <p:spPr bwMode="auto">
            <a:xfrm>
              <a:off x="7391257" y="2620621"/>
              <a:ext cx="455673" cy="550045"/>
            </a:xfrm>
            <a:prstGeom prst="line">
              <a:avLst/>
            </a:prstGeom>
            <a:noFill/>
            <a:ln w="38100">
              <a:solidFill>
                <a:srgbClr val="FF0000"/>
              </a:solidFill>
              <a:round/>
            </a:ln>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4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61" name="Freeform 13"/>
            <p:cNvSpPr/>
            <p:nvPr/>
          </p:nvSpPr>
          <p:spPr bwMode="auto">
            <a:xfrm>
              <a:off x="7849267" y="3304824"/>
              <a:ext cx="455673" cy="552728"/>
            </a:xfrm>
            <a:custGeom>
              <a:avLst/>
              <a:gdLst>
                <a:gd name="T0" fmla="*/ 0 w 192"/>
                <a:gd name="T1" fmla="*/ 0 h 864"/>
                <a:gd name="T2" fmla="*/ 192 w 192"/>
                <a:gd name="T3" fmla="*/ 864 h 864"/>
                <a:gd name="T4" fmla="*/ 0 60000 65536"/>
                <a:gd name="T5" fmla="*/ 0 60000 65536"/>
                <a:gd name="T6" fmla="*/ 0 w 192"/>
                <a:gd name="T7" fmla="*/ 0 h 864"/>
                <a:gd name="T8" fmla="*/ 192 w 192"/>
                <a:gd name="T9" fmla="*/ 864 h 864"/>
              </a:gdLst>
              <a:ahLst/>
              <a:cxnLst>
                <a:cxn ang="T4">
                  <a:pos x="T0" y="T1"/>
                </a:cxn>
                <a:cxn ang="T5">
                  <a:pos x="T2" y="T3"/>
                </a:cxn>
              </a:cxnLst>
              <a:rect l="T6" t="T7" r="T8" b="T9"/>
              <a:pathLst>
                <a:path w="192" h="864">
                  <a:moveTo>
                    <a:pt x="0" y="0"/>
                  </a:moveTo>
                  <a:cubicBezTo>
                    <a:pt x="80" y="360"/>
                    <a:pt x="160" y="720"/>
                    <a:pt x="192" y="864"/>
                  </a:cubicBezTo>
                </a:path>
              </a:pathLst>
            </a:custGeom>
            <a:noFill/>
            <a:ln w="38100">
              <a:solidFill>
                <a:srgbClr val="FF0000"/>
              </a:solidFill>
              <a:round/>
            </a:ln>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4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62" name="Line 14"/>
            <p:cNvSpPr>
              <a:spLocks noChangeShapeType="1"/>
            </p:cNvSpPr>
            <p:nvPr/>
          </p:nvSpPr>
          <p:spPr bwMode="auto">
            <a:xfrm flipV="1">
              <a:off x="8153049" y="3991709"/>
              <a:ext cx="458010" cy="550044"/>
            </a:xfrm>
            <a:prstGeom prst="line">
              <a:avLst/>
            </a:prstGeom>
            <a:noFill/>
            <a:ln w="38100">
              <a:solidFill>
                <a:srgbClr val="FF0000"/>
              </a:solidFill>
              <a:round/>
            </a:ln>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4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63" name="Freeform 15"/>
            <p:cNvSpPr/>
            <p:nvPr/>
          </p:nvSpPr>
          <p:spPr bwMode="auto">
            <a:xfrm>
              <a:off x="8611059" y="3573138"/>
              <a:ext cx="455673" cy="550044"/>
            </a:xfrm>
            <a:custGeom>
              <a:avLst/>
              <a:gdLst>
                <a:gd name="T0" fmla="*/ 0 w 96"/>
                <a:gd name="T1" fmla="*/ 528 h 528"/>
                <a:gd name="T2" fmla="*/ 96 w 96"/>
                <a:gd name="T3" fmla="*/ 0 h 528"/>
                <a:gd name="T4" fmla="*/ 0 60000 65536"/>
                <a:gd name="T5" fmla="*/ 0 60000 65536"/>
                <a:gd name="T6" fmla="*/ 0 w 96"/>
                <a:gd name="T7" fmla="*/ 0 h 528"/>
                <a:gd name="T8" fmla="*/ 96 w 96"/>
                <a:gd name="T9" fmla="*/ 528 h 528"/>
              </a:gdLst>
              <a:ahLst/>
              <a:cxnLst>
                <a:cxn ang="T4">
                  <a:pos x="T0" y="T1"/>
                </a:cxn>
                <a:cxn ang="T5">
                  <a:pos x="T2" y="T3"/>
                </a:cxn>
              </a:cxnLst>
              <a:rect l="T6" t="T7" r="T8" b="T9"/>
              <a:pathLst>
                <a:path w="96" h="528">
                  <a:moveTo>
                    <a:pt x="0" y="528"/>
                  </a:moveTo>
                  <a:cubicBezTo>
                    <a:pt x="40" y="304"/>
                    <a:pt x="80" y="80"/>
                    <a:pt x="96" y="0"/>
                  </a:cubicBezTo>
                </a:path>
              </a:pathLst>
            </a:custGeom>
            <a:noFill/>
            <a:ln w="38100">
              <a:solidFill>
                <a:srgbClr val="FF0000"/>
              </a:solidFill>
              <a:round/>
            </a:ln>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4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64" name="Line 16"/>
            <p:cNvSpPr>
              <a:spLocks noChangeShapeType="1"/>
            </p:cNvSpPr>
            <p:nvPr/>
          </p:nvSpPr>
          <p:spPr bwMode="auto">
            <a:xfrm flipV="1">
              <a:off x="7402940" y="2073260"/>
              <a:ext cx="224332" cy="821042"/>
            </a:xfrm>
            <a:prstGeom prst="line">
              <a:avLst/>
            </a:prstGeom>
            <a:noFill/>
            <a:ln w="9525">
              <a:solidFill>
                <a:srgbClr val="000000"/>
              </a:solid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4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65" name="Rectangle 17"/>
            <p:cNvSpPr>
              <a:spLocks noChangeArrowheads="1"/>
            </p:cNvSpPr>
            <p:nvPr/>
          </p:nvSpPr>
          <p:spPr bwMode="auto">
            <a:xfrm>
              <a:off x="7627271" y="1407840"/>
              <a:ext cx="1357674" cy="649321"/>
            </a:xfrm>
            <a:prstGeom prst="rect">
              <a:avLst/>
            </a:prstGeom>
            <a:noFill/>
            <a:ln w="9525">
              <a:solidFill>
                <a:srgbClr val="000000"/>
              </a:solidFill>
              <a:miter lim="800000"/>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4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66" name="Text Box 18"/>
            <p:cNvSpPr txBox="1">
              <a:spLocks noChangeArrowheads="1"/>
            </p:cNvSpPr>
            <p:nvPr/>
          </p:nvSpPr>
          <p:spPr bwMode="auto">
            <a:xfrm>
              <a:off x="7624935" y="1482968"/>
              <a:ext cx="1430113" cy="550045"/>
            </a:xfrm>
            <a:prstGeom prst="rect">
              <a:avLst/>
            </a:prstGeom>
            <a:noFill/>
            <a:ln w="9525">
              <a:noFill/>
              <a:miter lim="800000"/>
            </a:ln>
          </p:spPr>
          <p:txBody>
            <a:bodyPr wrap="none" anchor="ctr">
              <a:spAutoFit/>
            </a:bodyPr>
            <a:lstStyle/>
            <a:p>
              <a:pPr marR="0" algn="ctr" defTabSz="914400" fontAlgn="auto">
                <a:spcBef>
                  <a:spcPct val="20000"/>
                </a:spcBef>
                <a:spcAft>
                  <a:spcPts val="0"/>
                </a:spcAft>
                <a:buClrTx/>
                <a:buSzTx/>
                <a:buFontTx/>
                <a:defRPr/>
              </a:pPr>
              <a:r>
                <a:rPr kumimoji="0" lang="zh-CN" altLang="en-US" sz="1540" b="1" kern="0" cap="none" spc="0" normalizeH="0" baseline="0" noProof="0" dirty="0">
                  <a:solidFill>
                    <a:sysClr val="windowText" lastClr="000000"/>
                  </a:solidFill>
                  <a:latin typeface="Arial" panose="020B0604020202020204" pitchFamily="34" charset="0"/>
                  <a:ea typeface="幼圆" pitchFamily="49" charset="-122"/>
                  <a:cs typeface="+mn-ea"/>
                </a:rPr>
                <a:t>波形失真</a:t>
              </a:r>
              <a:endParaRPr kumimoji="0" lang="zh-CN" altLang="en-US" sz="2400" b="1" kern="0" cap="none" spc="0" normalizeH="0" baseline="0" noProof="0" dirty="0">
                <a:solidFill>
                  <a:srgbClr val="FFFFFF"/>
                </a:solidFill>
                <a:latin typeface="Arial" panose="020B0604020202020204" pitchFamily="34" charset="0"/>
                <a:ea typeface="幼圆" pitchFamily="49" charset="-122"/>
                <a:cs typeface="+mn-cs"/>
              </a:endParaRPr>
            </a:p>
          </p:txBody>
        </p:sp>
        <p:sp>
          <p:nvSpPr>
            <p:cNvPr id="67" name="Freeform 19"/>
            <p:cNvSpPr/>
            <p:nvPr/>
          </p:nvSpPr>
          <p:spPr bwMode="auto">
            <a:xfrm>
              <a:off x="4266972" y="519720"/>
              <a:ext cx="1523585" cy="3861044"/>
            </a:xfrm>
            <a:custGeom>
              <a:avLst/>
              <a:gdLst>
                <a:gd name="T0" fmla="*/ 0 w 960"/>
                <a:gd name="T1" fmla="*/ 1880 h 2432"/>
                <a:gd name="T2" fmla="*/ 192 w 960"/>
                <a:gd name="T3" fmla="*/ 1448 h 2432"/>
                <a:gd name="T4" fmla="*/ 240 w 960"/>
                <a:gd name="T5" fmla="*/ 8 h 2432"/>
                <a:gd name="T6" fmla="*/ 240 w 960"/>
                <a:gd name="T7" fmla="*/ 1400 h 2432"/>
                <a:gd name="T8" fmla="*/ 528 w 960"/>
                <a:gd name="T9" fmla="*/ 1880 h 2432"/>
                <a:gd name="T10" fmla="*/ 672 w 960"/>
                <a:gd name="T11" fmla="*/ 2408 h 2432"/>
                <a:gd name="T12" fmla="*/ 720 w 960"/>
                <a:gd name="T13" fmla="*/ 2024 h 2432"/>
                <a:gd name="T14" fmla="*/ 912 w 960"/>
                <a:gd name="T15" fmla="*/ 2216 h 2432"/>
                <a:gd name="T16" fmla="*/ 960 w 960"/>
                <a:gd name="T17" fmla="*/ 1880 h 2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0"/>
                <a:gd name="T28" fmla="*/ 0 h 2432"/>
                <a:gd name="T29" fmla="*/ 960 w 960"/>
                <a:gd name="T30" fmla="*/ 2432 h 24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0" h="2432">
                  <a:moveTo>
                    <a:pt x="0" y="1880"/>
                  </a:moveTo>
                  <a:cubicBezTo>
                    <a:pt x="76" y="1820"/>
                    <a:pt x="152" y="1760"/>
                    <a:pt x="192" y="1448"/>
                  </a:cubicBezTo>
                  <a:cubicBezTo>
                    <a:pt x="232" y="1136"/>
                    <a:pt x="232" y="16"/>
                    <a:pt x="240" y="8"/>
                  </a:cubicBezTo>
                  <a:cubicBezTo>
                    <a:pt x="248" y="0"/>
                    <a:pt x="192" y="1088"/>
                    <a:pt x="240" y="1400"/>
                  </a:cubicBezTo>
                  <a:cubicBezTo>
                    <a:pt x="288" y="1712"/>
                    <a:pt x="456" y="1712"/>
                    <a:pt x="528" y="1880"/>
                  </a:cubicBezTo>
                  <a:cubicBezTo>
                    <a:pt x="600" y="2048"/>
                    <a:pt x="640" y="2384"/>
                    <a:pt x="672" y="2408"/>
                  </a:cubicBezTo>
                  <a:cubicBezTo>
                    <a:pt x="704" y="2432"/>
                    <a:pt x="680" y="2056"/>
                    <a:pt x="720" y="2024"/>
                  </a:cubicBezTo>
                  <a:cubicBezTo>
                    <a:pt x="760" y="1992"/>
                    <a:pt x="872" y="2240"/>
                    <a:pt x="912" y="2216"/>
                  </a:cubicBezTo>
                  <a:cubicBezTo>
                    <a:pt x="952" y="2192"/>
                    <a:pt x="952" y="1936"/>
                    <a:pt x="960" y="1880"/>
                  </a:cubicBezTo>
                </a:path>
              </a:pathLst>
            </a:custGeom>
            <a:noFill/>
            <a:ln w="9525">
              <a:solidFill>
                <a:srgbClr val="000000"/>
              </a:solid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4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68" name="Line 20"/>
            <p:cNvSpPr>
              <a:spLocks noChangeShapeType="1"/>
            </p:cNvSpPr>
            <p:nvPr/>
          </p:nvSpPr>
          <p:spPr bwMode="auto">
            <a:xfrm>
              <a:off x="0" y="3452396"/>
              <a:ext cx="8991955" cy="0"/>
            </a:xfrm>
            <a:prstGeom prst="line">
              <a:avLst/>
            </a:prstGeom>
            <a:noFill/>
            <a:ln w="12700">
              <a:solidFill>
                <a:srgbClr val="000000"/>
              </a:solidFill>
              <a:round/>
              <a:tailEnd type="triangle" w="med" len="me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4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69" name="Freeform 21"/>
            <p:cNvSpPr/>
            <p:nvPr/>
          </p:nvSpPr>
          <p:spPr bwMode="auto">
            <a:xfrm>
              <a:off x="0" y="2489148"/>
              <a:ext cx="1675477" cy="2210911"/>
            </a:xfrm>
            <a:custGeom>
              <a:avLst/>
              <a:gdLst>
                <a:gd name="T0" fmla="*/ 0 w 1056"/>
                <a:gd name="T1" fmla="*/ 640 h 1392"/>
                <a:gd name="T2" fmla="*/ 288 w 1056"/>
                <a:gd name="T3" fmla="*/ 112 h 1392"/>
                <a:gd name="T4" fmla="*/ 768 w 1056"/>
                <a:gd name="T5" fmla="*/ 1312 h 1392"/>
                <a:gd name="T6" fmla="*/ 1056 w 1056"/>
                <a:gd name="T7" fmla="*/ 592 h 1392"/>
                <a:gd name="T8" fmla="*/ 0 60000 65536"/>
                <a:gd name="T9" fmla="*/ 0 60000 65536"/>
                <a:gd name="T10" fmla="*/ 0 60000 65536"/>
                <a:gd name="T11" fmla="*/ 0 60000 65536"/>
                <a:gd name="T12" fmla="*/ 0 w 1056"/>
                <a:gd name="T13" fmla="*/ 0 h 1392"/>
                <a:gd name="T14" fmla="*/ 1056 w 1056"/>
                <a:gd name="T15" fmla="*/ 1392 h 1392"/>
              </a:gdLst>
              <a:ahLst/>
              <a:cxnLst>
                <a:cxn ang="T8">
                  <a:pos x="T0" y="T1"/>
                </a:cxn>
                <a:cxn ang="T9">
                  <a:pos x="T2" y="T3"/>
                </a:cxn>
                <a:cxn ang="T10">
                  <a:pos x="T4" y="T5"/>
                </a:cxn>
                <a:cxn ang="T11">
                  <a:pos x="T6" y="T7"/>
                </a:cxn>
              </a:cxnLst>
              <a:rect l="T12" t="T13" r="T14" b="T15"/>
              <a:pathLst>
                <a:path w="1056" h="1392">
                  <a:moveTo>
                    <a:pt x="0" y="640"/>
                  </a:moveTo>
                  <a:cubicBezTo>
                    <a:pt x="80" y="320"/>
                    <a:pt x="160" y="0"/>
                    <a:pt x="288" y="112"/>
                  </a:cubicBezTo>
                  <a:cubicBezTo>
                    <a:pt x="416" y="224"/>
                    <a:pt x="640" y="1232"/>
                    <a:pt x="768" y="1312"/>
                  </a:cubicBezTo>
                  <a:cubicBezTo>
                    <a:pt x="896" y="1392"/>
                    <a:pt x="1008" y="704"/>
                    <a:pt x="1056" y="592"/>
                  </a:cubicBezTo>
                </a:path>
              </a:pathLst>
            </a:custGeom>
            <a:noFill/>
            <a:ln w="38100">
              <a:solidFill>
                <a:srgbClr val="FF0000"/>
              </a:solid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4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grpSp>
      <p:sp>
        <p:nvSpPr>
          <p:cNvPr id="37" name="AutoShape 7"/>
          <p:cNvSpPr>
            <a:spLocks noChangeArrowheads="1"/>
          </p:cNvSpPr>
          <p:nvPr/>
        </p:nvSpPr>
        <p:spPr bwMode="auto">
          <a:xfrm rot="20659600">
            <a:off x="5778500" y="169863"/>
            <a:ext cx="2871788" cy="1101725"/>
          </a:xfrm>
          <a:prstGeom prst="star16">
            <a:avLst>
              <a:gd name="adj" fmla="val 37500"/>
            </a:avLst>
          </a:prstGeom>
          <a:solidFill>
            <a:srgbClr val="FFFF99"/>
          </a:solidFill>
          <a:ln w="9525" algn="ctr">
            <a:solidFill>
              <a:srgbClr val="FF0000"/>
            </a:solidFill>
            <a:miter lim="800000"/>
          </a:ln>
        </p:spPr>
        <p:txBody>
          <a:bodyPr lIns="67865" tIns="33932" rIns="67865" bIns="33932" anchor="ctr"/>
          <a:lstStyle/>
          <a:p>
            <a:pPr marL="0" marR="0" lvl="0" indent="0" algn="l" defTabSz="801370" rtl="0" eaLnBrk="1" fontAlgn="auto" latinLnBrk="0" hangingPunct="1">
              <a:lnSpc>
                <a:spcPct val="100000"/>
              </a:lnSpc>
              <a:spcBef>
                <a:spcPts val="0"/>
              </a:spcBef>
              <a:spcAft>
                <a:spcPts val="0"/>
              </a:spcAft>
              <a:buClrTx/>
              <a:buSzTx/>
              <a:buFontTx/>
              <a:buNone/>
              <a:defRPr/>
            </a:pPr>
            <a:r>
              <a:rPr kumimoji="0" lang="zh-CN" altLang="en-US" sz="1715" b="0" i="0" u="none" strike="noStrike" kern="0" cap="none" spc="0" normalizeH="0" baseline="0" noProof="0" dirty="0">
                <a:ln>
                  <a:noFill/>
                </a:ln>
                <a:solidFill>
                  <a:srgbClr val="990000"/>
                </a:solidFill>
                <a:effectLst/>
                <a:uLnTx/>
                <a:uFillTx/>
                <a:latin typeface="Arial" panose="020B0604020202020204" pitchFamily="34" charset="0"/>
                <a:ea typeface="华文细黑" pitchFamily="2" charset="-122"/>
                <a:cs typeface="Arial" panose="020B0604020202020204" pitchFamily="34" charset="0"/>
              </a:rPr>
              <a:t>电网异常</a:t>
            </a:r>
            <a:endParaRPr kumimoji="0" lang="zh-CN" altLang="en-US" sz="1715" b="0" i="0" u="none" strike="noStrike" kern="0" cap="none" spc="0" normalizeH="0" baseline="0" noProof="0" dirty="0">
              <a:ln>
                <a:noFill/>
              </a:ln>
              <a:solidFill>
                <a:srgbClr val="990000"/>
              </a:solidFill>
              <a:effectLst/>
              <a:uLnTx/>
              <a:uFillTx/>
              <a:latin typeface="Arial" panose="020B0604020202020204" pitchFamily="34" charset="0"/>
              <a:ea typeface="华文细黑" pitchFamily="2" charset="-122"/>
              <a:cs typeface="Arial" panose="020B0604020202020204" pitchFamily="34" charset="0"/>
            </a:endParaRPr>
          </a:p>
        </p:txBody>
      </p:sp>
      <p:sp>
        <p:nvSpPr>
          <p:cNvPr id="9239" name="标题 1"/>
          <p:cNvSpPr>
            <a:spLocks noGrp="1"/>
          </p:cNvSpPr>
          <p:nvPr>
            <p:ph type="title"/>
          </p:nvPr>
        </p:nvSpPr>
        <p:spPr>
          <a:xfrm>
            <a:off x="652463" y="404813"/>
            <a:ext cx="6850062" cy="630237"/>
          </a:xfrm>
        </p:spPr>
        <p:txBody>
          <a:bodyPr wrap="square" lIns="91440" tIns="45720" rIns="91440" bIns="45720" anchor="ctr" anchorCtr="0"/>
          <a:p>
            <a:r>
              <a:rPr lang="en-US" altLang="zh-CN" sz="3000" dirty="0"/>
              <a:t>1.2</a:t>
            </a:r>
            <a:r>
              <a:rPr lang="zh-CN" altLang="en-US" sz="3000" dirty="0"/>
              <a:t>为什么需要</a:t>
            </a:r>
            <a:r>
              <a:rPr lang="en-US" altLang="zh-CN" sz="3000" dirty="0"/>
              <a:t>UPS</a:t>
            </a:r>
            <a:r>
              <a:rPr lang="zh-CN" altLang="en-US" sz="3000" dirty="0"/>
              <a:t>？</a:t>
            </a:r>
            <a:endParaRPr lang="zh-CN" altLang="en-US" sz="3000" dirty="0"/>
          </a:p>
        </p:txBody>
      </p:sp>
      <p:grpSp>
        <p:nvGrpSpPr>
          <p:cNvPr id="9240" name="组合 42"/>
          <p:cNvGrpSpPr/>
          <p:nvPr/>
        </p:nvGrpSpPr>
        <p:grpSpPr>
          <a:xfrm>
            <a:off x="808038" y="4354513"/>
            <a:ext cx="7096125" cy="487362"/>
            <a:chOff x="367036" y="5800700"/>
            <a:chExt cx="8280919" cy="569073"/>
          </a:xfrm>
        </p:grpSpPr>
        <p:sp>
          <p:nvSpPr>
            <p:cNvPr id="38" name="Line 9"/>
            <p:cNvSpPr>
              <a:spLocks noChangeShapeType="1"/>
            </p:cNvSpPr>
            <p:nvPr/>
          </p:nvSpPr>
          <p:spPr bwMode="auto">
            <a:xfrm>
              <a:off x="367036" y="5887821"/>
              <a:ext cx="1728433" cy="0"/>
            </a:xfrm>
            <a:prstGeom prst="line">
              <a:avLst/>
            </a:prstGeom>
            <a:noFill/>
            <a:ln w="127000">
              <a:solidFill>
                <a:srgbClr val="00B050"/>
              </a:solidFill>
              <a:round/>
              <a:headEnd type="triangle" w="sm" len="lg"/>
              <a:tailEnd type="none" w="sm" len="lg"/>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54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9" name="Line 10"/>
            <p:cNvSpPr>
              <a:spLocks noChangeShapeType="1"/>
            </p:cNvSpPr>
            <p:nvPr/>
          </p:nvSpPr>
          <p:spPr bwMode="auto">
            <a:xfrm>
              <a:off x="2095469" y="5887821"/>
              <a:ext cx="6552486" cy="0"/>
            </a:xfrm>
            <a:prstGeom prst="line">
              <a:avLst/>
            </a:prstGeom>
            <a:noFill/>
            <a:ln w="127000">
              <a:solidFill>
                <a:srgbClr val="FF0000"/>
              </a:solidFill>
              <a:round/>
              <a:tailEnd type="triangle" w="sm" len="lg"/>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54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0" name="Line 11"/>
            <p:cNvSpPr>
              <a:spLocks noChangeShapeType="1"/>
            </p:cNvSpPr>
            <p:nvPr/>
          </p:nvSpPr>
          <p:spPr bwMode="auto">
            <a:xfrm>
              <a:off x="2095469" y="5800700"/>
              <a:ext cx="0" cy="228000"/>
            </a:xfrm>
            <a:prstGeom prst="line">
              <a:avLst/>
            </a:prstGeom>
            <a:noFill/>
            <a:ln w="12700">
              <a:solidFill>
                <a:srgbClr val="000000"/>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54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 name="Text Box 13"/>
            <p:cNvSpPr txBox="1">
              <a:spLocks noChangeArrowheads="1"/>
            </p:cNvSpPr>
            <p:nvPr/>
          </p:nvSpPr>
          <p:spPr bwMode="auto">
            <a:xfrm>
              <a:off x="1015430" y="5989773"/>
              <a:ext cx="1131910" cy="380000"/>
            </a:xfrm>
            <a:prstGeom prst="rect">
              <a:avLst/>
            </a:prstGeom>
            <a:noFill/>
            <a:ln w="9525">
              <a:noFill/>
              <a:miter lim="800000"/>
            </a:ln>
            <a:effectLst/>
          </p:spPr>
          <p:txBody>
            <a:bodyPr wrap="none">
              <a:spAutoFit/>
            </a:bodyPr>
            <a:lstStyle/>
            <a:p>
              <a:pPr marR="0" defTabSz="914400" latinLnBrk="1">
                <a:buClrTx/>
                <a:buSzTx/>
                <a:defRPr/>
              </a:pPr>
              <a:r>
                <a:rPr kumimoji="1" lang="zh-CN" altLang="en-US" sz="1540" b="1" kern="1200" cap="none" spc="0" normalizeH="0" baseline="0" noProof="1" smtClean="0">
                  <a:solidFill>
                    <a:schemeClr val="tx2"/>
                  </a:solidFill>
                  <a:latin typeface="FrutigerNext LT Regular" pitchFamily="34" charset="0"/>
                  <a:ea typeface="宋体" panose="02010600030101010101" pitchFamily="2" charset="-122"/>
                  <a:cs typeface="+mn-ea"/>
                </a:rPr>
                <a:t>电网正常</a:t>
              </a:r>
              <a:endParaRPr kumimoji="1" lang="en-US" altLang="ko-KR" sz="1540" b="1" kern="1200" cap="none" spc="0" normalizeH="0" baseline="0" noProof="1" smtClean="0">
                <a:solidFill>
                  <a:schemeClr val="tx2"/>
                </a:solidFill>
                <a:latin typeface="FrutigerNext LT Regular" pitchFamily="34" charset="0"/>
                <a:ea typeface="宋体" panose="02010600030101010101" pitchFamily="2" charset="-122"/>
                <a:cs typeface="+mn-cs"/>
              </a:endParaRPr>
            </a:p>
          </p:txBody>
        </p:sp>
        <p:sp>
          <p:nvSpPr>
            <p:cNvPr id="42" name="Text Box 14"/>
            <p:cNvSpPr txBox="1">
              <a:spLocks noChangeArrowheads="1"/>
            </p:cNvSpPr>
            <p:nvPr/>
          </p:nvSpPr>
          <p:spPr bwMode="auto">
            <a:xfrm>
              <a:off x="4474149" y="6004603"/>
              <a:ext cx="1031873" cy="350341"/>
            </a:xfrm>
            <a:prstGeom prst="rect">
              <a:avLst/>
            </a:prstGeom>
            <a:noFill/>
            <a:ln w="9525">
              <a:noFill/>
              <a:miter lim="800000"/>
            </a:ln>
            <a:effectLst/>
          </p:spPr>
          <p:txBody>
            <a:bodyPr wrap="none">
              <a:spAutoFit/>
            </a:bodyPr>
            <a:lstStyle/>
            <a:p>
              <a:pPr marR="0" defTabSz="914400" latinLnBrk="1">
                <a:buClrTx/>
                <a:buSzTx/>
                <a:defRPr/>
              </a:pPr>
              <a:r>
                <a:rPr kumimoji="1" lang="zh-CN" altLang="en-US" sz="1370" b="1" kern="1200" cap="none" spc="0" normalizeH="0" baseline="0" noProof="1" smtClean="0">
                  <a:solidFill>
                    <a:schemeClr val="tx2"/>
                  </a:solidFill>
                  <a:latin typeface="FrutigerNext LT Regular" pitchFamily="34" charset="0"/>
                  <a:ea typeface="宋体" panose="02010600030101010101" pitchFamily="2" charset="-122"/>
                  <a:cs typeface="+mn-ea"/>
                </a:rPr>
                <a:t>电网异常</a:t>
              </a:r>
              <a:endParaRPr kumimoji="1" lang="en-US" altLang="ko-KR" sz="1370" b="1" kern="1200" cap="none" spc="0" normalizeH="0" baseline="0" noProof="1">
                <a:solidFill>
                  <a:schemeClr val="tx2"/>
                </a:solidFill>
                <a:latin typeface="FrutigerNext LT Regular" pitchFamily="34" charset="0"/>
                <a:ea typeface="宋体" panose="02010600030101010101" pitchFamily="2" charset="-122"/>
                <a:cs typeface="+mn-cs"/>
              </a:endParaRPr>
            </a:p>
          </p:txBody>
        </p:sp>
      </p:grpSp>
      <p:sp>
        <p:nvSpPr>
          <p:cNvPr id="44" name="内容占位符 2"/>
          <p:cNvSpPr txBox="1"/>
          <p:nvPr/>
        </p:nvSpPr>
        <p:spPr bwMode="auto">
          <a:xfrm>
            <a:off x="252413" y="4910138"/>
            <a:ext cx="7651750" cy="1419225"/>
          </a:xfrm>
          <a:prstGeom prst="rect">
            <a:avLst/>
          </a:prstGeom>
          <a:noFill/>
          <a:ln w="9525">
            <a:noFill/>
            <a:miter lim="800000"/>
          </a:ln>
        </p:spPr>
        <p:txBody>
          <a:bodyPr lIns="78300" tIns="39152" rIns="78300" bIns="39152"/>
          <a:lstStyle/>
          <a:p>
            <a:pPr marL="342900" marR="0" indent="12700" defTabSz="914400">
              <a:lnSpc>
                <a:spcPct val="120000"/>
              </a:lnSpc>
              <a:spcBef>
                <a:spcPct val="20000"/>
              </a:spcBef>
              <a:spcAft>
                <a:spcPct val="20000"/>
              </a:spcAft>
              <a:buClr>
                <a:srgbClr val="990000"/>
              </a:buClr>
              <a:buSzPct val="85000"/>
              <a:defRPr/>
            </a:pPr>
            <a:r>
              <a:rPr kumimoji="0" lang="zh-CN" altLang="en-US" sz="1715" kern="1200" cap="none" spc="0" normalizeH="0" baseline="0" noProof="1" smtClean="0">
                <a:latin typeface="华文细黑" pitchFamily="2" charset="-122"/>
                <a:ea typeface="宋体" panose="02010600030101010101" pitchFamily="2" charset="-122"/>
                <a:cs typeface="+mn-ea"/>
              </a:rPr>
              <a:t>市电并非完美，除了市电中断外。市电仍存在各种异常情况，这些异常会导致设备不正常工作，甚至损坏。</a:t>
            </a:r>
            <a:r>
              <a:rPr kumimoji="0" lang="en-US" altLang="zh-CN" sz="1715" kern="1200" cap="none" spc="0" normalizeH="0" baseline="0" noProof="1" smtClean="0">
                <a:latin typeface="华文细黑" pitchFamily="2" charset="-122"/>
                <a:ea typeface="宋体" panose="02010600030101010101" pitchFamily="2" charset="-122"/>
                <a:cs typeface="+mn-ea"/>
              </a:rPr>
              <a:t>UPS</a:t>
            </a:r>
            <a:r>
              <a:rPr kumimoji="0" lang="zh-CN" altLang="en-US" sz="1715" kern="1200" cap="none" spc="0" normalizeH="0" baseline="0" noProof="1" smtClean="0">
                <a:latin typeface="华文细黑" pitchFamily="2" charset="-122"/>
                <a:ea typeface="宋体" panose="02010600030101010101" pitchFamily="2" charset="-122"/>
                <a:cs typeface="+mn-ea"/>
              </a:rPr>
              <a:t>可以在一定允许范围内接受以上异常，并输出给负载纯净的电能。</a:t>
            </a:r>
            <a:endParaRPr kumimoji="0" lang="en-US" altLang="zh-CN" sz="1715" kern="1200" cap="none" spc="0" normalizeH="0" baseline="0" noProof="1" smtClean="0">
              <a:latin typeface="华文细黑" pitchFamily="2" charset="-122"/>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ppt_x</p:attrName>
                                        </p:attrNameLst>
                                      </p:cBhvr>
                                      <p:tavLst>
                                        <p:tav tm="0">
                                          <p:val>
                                            <p:strVal val="#ppt_x"/>
                                          </p:val>
                                        </p:tav>
                                        <p:tav tm="100000">
                                          <p:val>
                                            <p:strVal val="#ppt_x"/>
                                          </p:val>
                                        </p:tav>
                                      </p:tavLst>
                                    </p:anim>
                                    <p:anim calcmode="lin" valueType="num">
                                      <p:cBhvr>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69633" name="标题 2"/>
          <p:cNvSpPr>
            <a:spLocks noGrp="1"/>
          </p:cNvSpPr>
          <p:nvPr>
            <p:ph type="title"/>
          </p:nvPr>
        </p:nvSpPr>
        <p:spPr/>
        <p:txBody>
          <a:bodyPr wrap="square" lIns="91440" tIns="45720" rIns="91440" bIns="45720" anchor="ctr" anchorCtr="0"/>
          <a:p>
            <a:r>
              <a:rPr lang="zh-CN" altLang="en-US" dirty="0">
                <a:latin typeface="华康俪金黑W8(P)" pitchFamily="2" charset="-122"/>
                <a:ea typeface="华康俪金黑W8(P)" pitchFamily="2" charset="-122"/>
                <a:sym typeface="Arial" panose="020B0604020202020204" pitchFamily="34" charset="0"/>
              </a:rPr>
              <a:t>高频机与工频机选择原则</a:t>
            </a:r>
            <a:endParaRPr lang="zh-CN" altLang="en-US" dirty="0"/>
          </a:p>
        </p:txBody>
      </p:sp>
      <p:sp>
        <p:nvSpPr>
          <p:cNvPr id="69634" name="内容占位符 3"/>
          <p:cNvSpPr>
            <a:spLocks noGrp="1"/>
          </p:cNvSpPr>
          <p:nvPr>
            <p:ph sz="half" idx="1"/>
          </p:nvPr>
        </p:nvSpPr>
        <p:spPr>
          <a:xfrm>
            <a:off x="457200" y="1143000"/>
            <a:ext cx="3806825" cy="4086225"/>
          </a:xfrm>
        </p:spPr>
        <p:txBody>
          <a:bodyPr wrap="square" lIns="91440" tIns="45720" rIns="91440" bIns="45720" anchor="t" anchorCtr="0"/>
          <a:p>
            <a:pPr marL="0" indent="0">
              <a:buClrTx/>
              <a:buSzTx/>
              <a:buFont typeface="Verdana" panose="020B0604030504040204" pitchFamily="34" charset="0"/>
              <a:buNone/>
            </a:pPr>
            <a:r>
              <a:rPr lang="zh-CN" altLang="zh-CN" dirty="0"/>
              <a:t>一、高频开关电源的优点：频率越高，铁心的横截面积可以相应缩小；</a:t>
            </a:r>
            <a:endParaRPr lang="zh-CN" altLang="zh-CN" dirty="0"/>
          </a:p>
          <a:p>
            <a:pPr marL="0" indent="0">
              <a:buClrTx/>
              <a:buSzTx/>
              <a:buFont typeface="Verdana" panose="020B0604030504040204" pitchFamily="34" charset="0"/>
              <a:buNone/>
            </a:pPr>
            <a:r>
              <a:rPr lang="en-US" altLang="zh-CN" dirty="0"/>
              <a:t>1</a:t>
            </a:r>
            <a:r>
              <a:rPr lang="zh-CN" altLang="zh-CN" dirty="0"/>
              <a:t>）质量、体积小；</a:t>
            </a:r>
            <a:endParaRPr lang="zh-CN" altLang="zh-CN" dirty="0"/>
          </a:p>
          <a:p>
            <a:pPr marL="0" indent="0">
              <a:buClrTx/>
              <a:buSzTx/>
              <a:buFont typeface="Verdana" panose="020B0604030504040204" pitchFamily="34" charset="0"/>
              <a:buNone/>
            </a:pPr>
            <a:r>
              <a:rPr lang="en-US" altLang="zh-CN" dirty="0"/>
              <a:t>2</a:t>
            </a:r>
            <a:r>
              <a:rPr lang="zh-CN" altLang="zh-CN" dirty="0"/>
              <a:t>）效率高；</a:t>
            </a:r>
            <a:endParaRPr lang="zh-CN" altLang="zh-CN" dirty="0"/>
          </a:p>
          <a:p>
            <a:pPr marL="0" indent="0">
              <a:buClrTx/>
              <a:buSzTx/>
              <a:buFont typeface="Verdana" panose="020B0604030504040204" pitchFamily="34" charset="0"/>
              <a:buNone/>
            </a:pPr>
            <a:r>
              <a:rPr lang="en-US" altLang="zh-CN" dirty="0"/>
              <a:t>3</a:t>
            </a:r>
            <a:r>
              <a:rPr lang="zh-CN" altLang="en-US" dirty="0"/>
              <a:t>）功率因数高；</a:t>
            </a:r>
            <a:endParaRPr lang="zh-CN" altLang="en-US" dirty="0"/>
          </a:p>
          <a:p>
            <a:pPr marL="0" indent="0">
              <a:buClrTx/>
              <a:buSzTx/>
              <a:buFont typeface="Verdana" panose="020B0604030504040204" pitchFamily="34" charset="0"/>
              <a:buNone/>
            </a:pPr>
            <a:r>
              <a:rPr lang="en-US" altLang="zh-CN" dirty="0"/>
              <a:t>4</a:t>
            </a:r>
            <a:r>
              <a:rPr lang="zh-CN" altLang="en-US" dirty="0"/>
              <a:t>）稳压精度高；</a:t>
            </a:r>
            <a:endParaRPr lang="zh-CN" altLang="en-US" dirty="0"/>
          </a:p>
          <a:p>
            <a:pPr marL="0" indent="0">
              <a:buClrTx/>
              <a:buSzTx/>
              <a:buFont typeface="Verdana" panose="020B0604030504040204" pitchFamily="34" charset="0"/>
              <a:buNone/>
            </a:pPr>
            <a:r>
              <a:rPr lang="en-US" altLang="zh-CN" dirty="0"/>
              <a:t>5</a:t>
            </a:r>
            <a:r>
              <a:rPr lang="zh-CN" altLang="en-US" dirty="0"/>
              <a:t>）维护方便、可靠性高；</a:t>
            </a:r>
            <a:endParaRPr lang="zh-CN" altLang="en-US" dirty="0"/>
          </a:p>
          <a:p>
            <a:pPr marL="0" indent="0">
              <a:buClrTx/>
              <a:buSzTx/>
              <a:buFont typeface="Verdana" panose="020B0604030504040204" pitchFamily="34" charset="0"/>
              <a:buNone/>
            </a:pPr>
            <a:r>
              <a:rPr lang="en-US" altLang="zh-CN" dirty="0"/>
              <a:t>6</a:t>
            </a:r>
            <a:r>
              <a:rPr lang="zh-CN" altLang="en-US" dirty="0"/>
              <a:t>）扩容、调试方便；</a:t>
            </a:r>
            <a:endParaRPr lang="zh-CN" altLang="en-US" dirty="0"/>
          </a:p>
          <a:p>
            <a:pPr marL="0" indent="0">
              <a:buClrTx/>
              <a:buSzTx/>
              <a:buFont typeface="Verdana" panose="020B0604030504040204" pitchFamily="34" charset="0"/>
              <a:buNone/>
            </a:pPr>
            <a:r>
              <a:rPr lang="en-US" altLang="zh-CN" dirty="0"/>
              <a:t>7</a:t>
            </a:r>
            <a:r>
              <a:rPr lang="zh-CN" altLang="en-US" dirty="0"/>
              <a:t>）自动化程序高；</a:t>
            </a:r>
            <a:endParaRPr lang="zh-CN" altLang="en-US" dirty="0"/>
          </a:p>
          <a:p>
            <a:pPr marL="0" indent="0">
              <a:buClrTx/>
              <a:buSzTx/>
              <a:buFont typeface="Verdana" panose="020B0604030504040204" pitchFamily="34" charset="0"/>
              <a:buNone/>
            </a:pPr>
            <a:r>
              <a:rPr lang="en-US" altLang="zh-CN" dirty="0"/>
              <a:t>8</a:t>
            </a:r>
            <a:r>
              <a:rPr lang="zh-CN" altLang="en-US" dirty="0"/>
              <a:t>）可闻噪声低；</a:t>
            </a:r>
            <a:endParaRPr lang="zh-CN" altLang="en-US" dirty="0"/>
          </a:p>
        </p:txBody>
      </p:sp>
      <p:sp>
        <p:nvSpPr>
          <p:cNvPr id="69635" name="内容占位符 5"/>
          <p:cNvSpPr>
            <a:spLocks noGrp="1"/>
          </p:cNvSpPr>
          <p:nvPr>
            <p:ph sz="half" idx="2"/>
          </p:nvPr>
        </p:nvSpPr>
        <p:spPr>
          <a:xfrm>
            <a:off x="4432300" y="1143000"/>
            <a:ext cx="4360863" cy="3859213"/>
          </a:xfrm>
        </p:spPr>
        <p:txBody>
          <a:bodyPr wrap="square" lIns="91440" tIns="45720" rIns="91440" bIns="45720" anchor="t" anchorCtr="0"/>
          <a:p>
            <a:pPr marL="0" indent="0">
              <a:spcBef>
                <a:spcPct val="50000"/>
              </a:spcBef>
              <a:buClrTx/>
              <a:buSzTx/>
              <a:buFont typeface="Verdana" panose="020B0604030504040204" pitchFamily="34" charset="0"/>
              <a:buNone/>
            </a:pPr>
            <a:r>
              <a:rPr lang="zh-CN" altLang="en-US" dirty="0">
                <a:latin typeface="宋体" panose="02010600030101010101" pitchFamily="2" charset="-122"/>
                <a:sym typeface="宋体" panose="02010600030101010101" pitchFamily="2" charset="-122"/>
              </a:rPr>
              <a:t>二、工频机：</a:t>
            </a:r>
            <a:endParaRPr lang="zh-CN" altLang="en-US" dirty="0">
              <a:latin typeface="宋体" panose="02010600030101010101" pitchFamily="2" charset="-122"/>
            </a:endParaRPr>
          </a:p>
          <a:p>
            <a:pPr marL="0" indent="0">
              <a:spcBef>
                <a:spcPct val="50000"/>
              </a:spcBef>
              <a:buClrTx/>
              <a:buSzTx/>
              <a:buFont typeface="Wingdings" panose="05000000000000000000" pitchFamily="2" charset="2"/>
              <a:buChar char="l"/>
            </a:pPr>
            <a:r>
              <a:rPr lang="zh-CN" altLang="en-US" dirty="0">
                <a:latin typeface="宋体" panose="02010600030101010101" pitchFamily="2" charset="-122"/>
                <a:sym typeface="宋体" panose="02010600030101010101" pitchFamily="2" charset="-122"/>
              </a:rPr>
              <a:t>比较适合于</a:t>
            </a:r>
            <a:r>
              <a:rPr lang="zh-CN" altLang="en-US" dirty="0">
                <a:solidFill>
                  <a:srgbClr val="CC3399"/>
                </a:solidFill>
                <a:latin typeface="宋体" panose="02010600030101010101" pitchFamily="2" charset="-122"/>
                <a:sym typeface="宋体" panose="02010600030101010101" pitchFamily="2" charset="-122"/>
              </a:rPr>
              <a:t>工业环境</a:t>
            </a:r>
            <a:r>
              <a:rPr lang="zh-CN" altLang="en-US" dirty="0">
                <a:latin typeface="宋体" panose="02010600030101010101" pitchFamily="2" charset="-122"/>
                <a:sym typeface="宋体" panose="02010600030101010101" pitchFamily="2" charset="-122"/>
              </a:rPr>
              <a:t>中。比如石化、电力、交通、制造行业等。</a:t>
            </a:r>
            <a:endParaRPr lang="zh-CN" altLang="en-US" dirty="0">
              <a:latin typeface="宋体" panose="02010600030101010101" pitchFamily="2" charset="-122"/>
            </a:endParaRPr>
          </a:p>
          <a:p>
            <a:pPr marL="0" indent="0">
              <a:spcBef>
                <a:spcPct val="50000"/>
              </a:spcBef>
              <a:buClrTx/>
              <a:buSzTx/>
              <a:buFont typeface="Wingdings" panose="05000000000000000000" pitchFamily="2" charset="2"/>
              <a:buChar char="l"/>
            </a:pPr>
            <a:r>
              <a:rPr lang="zh-CN" altLang="en-US" dirty="0">
                <a:latin typeface="宋体" panose="02010600030101010101" pitchFamily="2" charset="-122"/>
                <a:sym typeface="宋体" panose="02010600030101010101" pitchFamily="2" charset="-122"/>
              </a:rPr>
              <a:t>对</a:t>
            </a:r>
            <a:r>
              <a:rPr lang="zh-CN" altLang="en-US" dirty="0">
                <a:solidFill>
                  <a:srgbClr val="CC3399"/>
                </a:solidFill>
                <a:latin typeface="宋体" panose="02010600030101010101" pitchFamily="2" charset="-122"/>
                <a:sym typeface="宋体" panose="02010600030101010101" pitchFamily="2" charset="-122"/>
              </a:rPr>
              <a:t>零地电压</a:t>
            </a:r>
            <a:r>
              <a:rPr lang="zh-CN" altLang="en-US" dirty="0">
                <a:latin typeface="宋体" panose="02010600030101010101" pitchFamily="2" charset="-122"/>
                <a:sym typeface="宋体" panose="02010600030101010101" pitchFamily="2" charset="-122"/>
              </a:rPr>
              <a:t>要求比较高的场合。如高端服务器，</a:t>
            </a:r>
            <a:r>
              <a:rPr lang="zh-CN" altLang="en-US" dirty="0">
                <a:solidFill>
                  <a:srgbClr val="CC3399"/>
                </a:solidFill>
                <a:latin typeface="宋体" panose="02010600030101010101" pitchFamily="2" charset="-122"/>
                <a:sym typeface="宋体" panose="02010600030101010101" pitchFamily="2" charset="-122"/>
              </a:rPr>
              <a:t>大中型机房</a:t>
            </a:r>
            <a:endParaRPr lang="zh-CN" altLang="en-US" dirty="0">
              <a:solidFill>
                <a:srgbClr val="CC3399"/>
              </a:solidFill>
              <a:latin typeface="宋体" panose="02010600030101010101" pitchFamily="2" charset="-122"/>
            </a:endParaRPr>
          </a:p>
          <a:p>
            <a:pPr marL="0" indent="0">
              <a:spcBef>
                <a:spcPct val="50000"/>
              </a:spcBef>
              <a:buClrTx/>
              <a:buSzTx/>
              <a:buFont typeface="Wingdings" panose="05000000000000000000" pitchFamily="2" charset="2"/>
              <a:buChar char="l"/>
            </a:pPr>
            <a:r>
              <a:rPr lang="zh-CN" altLang="en-US" dirty="0">
                <a:latin typeface="宋体" panose="02010600030101010101" pitchFamily="2" charset="-122"/>
                <a:sym typeface="宋体" panose="02010600030101010101" pitchFamily="2" charset="-122"/>
              </a:rPr>
              <a:t>对过载能力，可靠性高的场合</a:t>
            </a:r>
            <a:endParaRPr lang="zh-CN" altLang="en-US" dirty="0">
              <a:latin typeface="宋体" panose="02010600030101010101" pitchFamily="2" charset="-122"/>
            </a:endParaRPr>
          </a:p>
          <a:p>
            <a:pPr marL="0" indent="0">
              <a:spcBef>
                <a:spcPct val="50000"/>
              </a:spcBef>
              <a:buClrTx/>
              <a:buSzTx/>
              <a:buFont typeface="Wingdings" panose="05000000000000000000" pitchFamily="2" charset="2"/>
              <a:buChar char="¯"/>
            </a:pPr>
            <a:r>
              <a:rPr lang="zh-CN" altLang="en-US" dirty="0">
                <a:latin typeface="宋体" panose="02010600030101010101" pitchFamily="2" charset="-122"/>
                <a:sym typeface="宋体" panose="02010600030101010101" pitchFamily="2" charset="-122"/>
              </a:rPr>
              <a:t>任何东西都不是死的，最终还是要看我们与</a:t>
            </a:r>
            <a:r>
              <a:rPr lang="zh-CN" altLang="zh-CN" dirty="0">
                <a:sym typeface="宋体" panose="02010600030101010101" pitchFamily="2" charset="-122"/>
              </a:rPr>
              <a:t>客户</a:t>
            </a:r>
            <a:r>
              <a:rPr lang="zh-CN" altLang="en-US" dirty="0">
                <a:latin typeface="宋体" panose="02010600030101010101" pitchFamily="2" charset="-122"/>
                <a:sym typeface="宋体" panose="02010600030101010101" pitchFamily="2" charset="-122"/>
              </a:rPr>
              <a:t>沟通的情况。包括客户资金预算等。当然，</a:t>
            </a:r>
            <a:r>
              <a:rPr lang="zh-CN" altLang="en-US" dirty="0">
                <a:solidFill>
                  <a:srgbClr val="CC3399"/>
                </a:solidFill>
                <a:latin typeface="宋体" panose="02010600030101010101" pitchFamily="2" charset="-122"/>
                <a:sym typeface="宋体" panose="02010600030101010101" pitchFamily="2" charset="-122"/>
              </a:rPr>
              <a:t>高频能用的场合，工频肯定能用。</a:t>
            </a:r>
            <a:endParaRPr lang="zh-CN" altLang="en-US" dirty="0">
              <a:solidFill>
                <a:srgbClr val="CC3399"/>
              </a:solidFill>
              <a:latin typeface="宋体" panose="02010600030101010101" pitchFamily="2" charset="-122"/>
            </a:endParaRPr>
          </a:p>
          <a:p>
            <a:pPr marL="0" indent="0">
              <a:buClrTx/>
              <a:buSzTx/>
              <a:buFont typeface="Verdana" panose="020B0604030504040204" pitchFamily="34" charset="0"/>
              <a:buChar char="•"/>
            </a:pPr>
            <a:endParaRPr lang="zh-CN" altLang="en-US" dirty="0">
              <a:latin typeface="宋体" panose="02010600030101010101" pitchFamily="2"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0657" name="Rectangle 2"/>
          <p:cNvSpPr/>
          <p:nvPr/>
        </p:nvSpPr>
        <p:spPr>
          <a:xfrm>
            <a:off x="2771775" y="1773238"/>
            <a:ext cx="3960813" cy="3095625"/>
          </a:xfrm>
          <a:prstGeom prst="rect">
            <a:avLst/>
          </a:prstGeom>
          <a:noFill/>
          <a:ln w="9525">
            <a:noFill/>
          </a:ln>
        </p:spPr>
        <p:txBody>
          <a:bodyPr anchor="t" anchorCtr="0"/>
          <a:p>
            <a:pPr marL="457200" indent="-457200" eaLnBrk="0" hangingPunct="0">
              <a:lnSpc>
                <a:spcPct val="80000"/>
              </a:lnSpc>
              <a:spcBef>
                <a:spcPct val="50000"/>
              </a:spcBef>
            </a:pPr>
            <a:r>
              <a:rPr lang="en-US" altLang="zh-CN" sz="4000" b="1" dirty="0">
                <a:latin typeface="宋体" panose="02010600030101010101" pitchFamily="2" charset="-122"/>
                <a:ea typeface="宋体" panose="02010600030101010101" pitchFamily="2" charset="-122"/>
              </a:rPr>
              <a:t>UPS</a:t>
            </a:r>
            <a:r>
              <a:rPr lang="zh-CN" altLang="en-US" sz="4000" b="1" dirty="0">
                <a:latin typeface="宋体" panose="02010600030101010101" pitchFamily="2" charset="-122"/>
                <a:ea typeface="宋体" panose="02010600030101010101" pitchFamily="2" charset="-122"/>
              </a:rPr>
              <a:t>选型说明</a:t>
            </a:r>
            <a:endParaRPr lang="zh-CN" altLang="en-US" sz="4000" b="1" dirty="0">
              <a:latin typeface="宋体" panose="02010600030101010101" pitchFamily="2" charset="-122"/>
              <a:ea typeface="宋体" panose="02010600030101010101" pitchFamily="2" charset="-122"/>
            </a:endParaRPr>
          </a:p>
          <a:p>
            <a:pPr marL="457200" indent="-457200" eaLnBrk="0" hangingPunct="0">
              <a:lnSpc>
                <a:spcPct val="80000"/>
              </a:lnSpc>
              <a:spcBef>
                <a:spcPct val="50000"/>
              </a:spcBef>
              <a:buFont typeface="Wingdings" panose="05000000000000000000" pitchFamily="2" charset="2"/>
              <a:buChar char="l"/>
            </a:pPr>
            <a:r>
              <a:rPr lang="zh-CN" altLang="en-US" sz="2400" b="1" dirty="0">
                <a:latin typeface="宋体" panose="02010600030101010101" pitchFamily="2" charset="-122"/>
                <a:ea typeface="宋体" panose="02010600030101010101" pitchFamily="2" charset="-122"/>
              </a:rPr>
              <a:t>功率容量选择</a:t>
            </a:r>
            <a:endParaRPr lang="zh-CN" altLang="en-US" sz="2400" b="1" dirty="0">
              <a:latin typeface="宋体" panose="02010600030101010101" pitchFamily="2" charset="-122"/>
              <a:ea typeface="宋体" panose="02010600030101010101" pitchFamily="2" charset="-122"/>
            </a:endParaRPr>
          </a:p>
          <a:p>
            <a:pPr marL="457200" indent="-457200" eaLnBrk="0" hangingPunct="0">
              <a:lnSpc>
                <a:spcPct val="80000"/>
              </a:lnSpc>
              <a:spcBef>
                <a:spcPct val="50000"/>
              </a:spcBef>
              <a:buFont typeface="Wingdings" panose="05000000000000000000" pitchFamily="2" charset="2"/>
              <a:buChar char="l"/>
            </a:pPr>
            <a:r>
              <a:rPr lang="zh-CN" altLang="en-US" sz="2400" b="1" dirty="0">
                <a:latin typeface="宋体" panose="02010600030101010101" pitchFamily="2" charset="-122"/>
                <a:ea typeface="宋体" panose="02010600030101010101" pitchFamily="2" charset="-122"/>
              </a:rPr>
              <a:t>高频、工频选择</a:t>
            </a:r>
            <a:endParaRPr lang="zh-CN" altLang="en-US" sz="2400" b="1" dirty="0">
              <a:latin typeface="宋体" panose="02010600030101010101" pitchFamily="2" charset="-122"/>
              <a:ea typeface="宋体" panose="02010600030101010101" pitchFamily="2" charset="-122"/>
            </a:endParaRPr>
          </a:p>
          <a:p>
            <a:pPr marL="457200" indent="-457200" eaLnBrk="0" hangingPunct="0">
              <a:lnSpc>
                <a:spcPct val="80000"/>
              </a:lnSpc>
              <a:spcBef>
                <a:spcPct val="50000"/>
              </a:spcBef>
              <a:buFont typeface="Wingdings" panose="05000000000000000000" pitchFamily="2" charset="2"/>
              <a:buChar char="F"/>
            </a:pPr>
            <a:r>
              <a:rPr lang="zh-CN" altLang="en-US" sz="2400" b="1" dirty="0">
                <a:latin typeface="宋体" panose="02010600030101010101" pitchFamily="2" charset="-122"/>
                <a:ea typeface="宋体" panose="02010600030101010101" pitchFamily="2" charset="-122"/>
              </a:rPr>
              <a:t>输入输出方法选择</a:t>
            </a:r>
            <a:endParaRPr lang="zh-CN" altLang="en-US" sz="2400" b="1" dirty="0">
              <a:latin typeface="宋体" panose="02010600030101010101" pitchFamily="2" charset="-122"/>
              <a:ea typeface="宋体" panose="02010600030101010101" pitchFamily="2" charset="-122"/>
            </a:endParaRPr>
          </a:p>
          <a:p>
            <a:pPr marL="457200" indent="-457200" eaLnBrk="0" hangingPunct="0">
              <a:lnSpc>
                <a:spcPct val="80000"/>
              </a:lnSpc>
              <a:spcBef>
                <a:spcPct val="50000"/>
              </a:spcBef>
              <a:buFont typeface="Wingdings" panose="05000000000000000000" pitchFamily="2" charset="2"/>
              <a:buChar char="l"/>
            </a:pPr>
            <a:r>
              <a:rPr lang="zh-CN" altLang="en-US" sz="2400" b="1" dirty="0">
                <a:latin typeface="宋体" panose="02010600030101010101" pitchFamily="2" charset="-122"/>
                <a:ea typeface="宋体" panose="02010600030101010101" pitchFamily="2" charset="-122"/>
              </a:rPr>
              <a:t>单机并机选择</a:t>
            </a:r>
            <a:endParaRPr lang="zh-CN" altLang="en-US" sz="2400" b="1" dirty="0">
              <a:latin typeface="宋体" panose="02010600030101010101" pitchFamily="2" charset="-122"/>
              <a:ea typeface="宋体" panose="02010600030101010101" pitchFamily="2"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82946" name="Rectangle 2"/>
          <p:cNvSpPr/>
          <p:nvPr/>
        </p:nvSpPr>
        <p:spPr>
          <a:xfrm>
            <a:off x="2771775" y="1773238"/>
            <a:ext cx="3960813" cy="3095625"/>
          </a:xfrm>
          <a:prstGeom prst="rect">
            <a:avLst/>
          </a:prstGeom>
          <a:noFill/>
          <a:ln w="9525">
            <a:noFill/>
          </a:ln>
        </p:spPr>
        <p:txBody>
          <a:bodyPr anchor="t" anchorCtr="0"/>
          <a:p>
            <a:pPr marL="457200" indent="-457200" eaLnBrk="0" hangingPunct="0">
              <a:lnSpc>
                <a:spcPct val="80000"/>
              </a:lnSpc>
              <a:spcBef>
                <a:spcPct val="50000"/>
              </a:spcBef>
            </a:pPr>
            <a:endParaRPr lang="zh-CN" altLang="en-US" sz="2400" b="1" dirty="0">
              <a:latin typeface="宋体" panose="02010600030101010101" pitchFamily="2" charset="-122"/>
              <a:ea typeface="宋体" panose="02010600030101010101" pitchFamily="2" charset="-122"/>
            </a:endParaRPr>
          </a:p>
        </p:txBody>
      </p:sp>
      <p:sp>
        <p:nvSpPr>
          <p:cNvPr id="71682" name="Text Box 3"/>
          <p:cNvSpPr txBox="1"/>
          <p:nvPr/>
        </p:nvSpPr>
        <p:spPr>
          <a:xfrm>
            <a:off x="2051050" y="908050"/>
            <a:ext cx="5400675" cy="641350"/>
          </a:xfrm>
          <a:prstGeom prst="rect">
            <a:avLst/>
          </a:prstGeom>
          <a:noFill/>
          <a:ln w="9525">
            <a:noFill/>
          </a:ln>
        </p:spPr>
        <p:txBody>
          <a:bodyPr anchor="t" anchorCtr="0">
            <a:spAutoFit/>
          </a:bodyPr>
          <a:p>
            <a:pPr marL="342900" indent="-342900" eaLnBrk="0" hangingPunct="0">
              <a:spcBef>
                <a:spcPct val="50000"/>
              </a:spcBef>
            </a:pPr>
            <a:r>
              <a:rPr lang="zh-CN" altLang="en-US" sz="3600" b="1" dirty="0">
                <a:latin typeface="华康俪金黑W8(P)" pitchFamily="2" charset="-122"/>
                <a:ea typeface="华康俪金黑W8(P)" pitchFamily="2" charset="-122"/>
              </a:rPr>
              <a:t>输入输出方式选择原则</a:t>
            </a:r>
            <a:endParaRPr lang="zh-CN" altLang="en-US" sz="3600" b="1" dirty="0">
              <a:latin typeface="华康俪金黑W8(P)" pitchFamily="2" charset="-122"/>
              <a:ea typeface="华康俪金黑W8(P)" pitchFamily="2" charset="-122"/>
            </a:endParaRPr>
          </a:p>
        </p:txBody>
      </p:sp>
      <p:sp>
        <p:nvSpPr>
          <p:cNvPr id="71683" name="Text Box 4"/>
          <p:cNvSpPr txBox="1"/>
          <p:nvPr/>
        </p:nvSpPr>
        <p:spPr>
          <a:xfrm>
            <a:off x="1258888" y="2133600"/>
            <a:ext cx="6697662" cy="2682875"/>
          </a:xfrm>
          <a:prstGeom prst="rect">
            <a:avLst/>
          </a:prstGeom>
          <a:noFill/>
          <a:ln w="9525">
            <a:noFill/>
          </a:ln>
        </p:spPr>
        <p:txBody>
          <a:bodyPr anchor="t" anchorCtr="0">
            <a:spAutoFit/>
          </a:bodyPr>
          <a:p>
            <a:pPr marL="342900" indent="-342900" eaLnBrk="0" hangingPunct="0">
              <a:spcBef>
                <a:spcPct val="50000"/>
              </a:spcBef>
            </a:pPr>
            <a:r>
              <a:rPr lang="zh-CN" altLang="en-US" sz="2000" b="1" dirty="0">
                <a:latin typeface="微软雅黑" panose="020B0503020204020204" charset="-122"/>
                <a:ea typeface="微软雅黑" panose="020B0503020204020204" charset="-122"/>
              </a:rPr>
              <a:t>一般情况下单机容量：</a:t>
            </a:r>
            <a:endParaRPr lang="zh-CN" altLang="en-US" sz="2000" b="1" dirty="0">
              <a:latin typeface="微软雅黑" panose="020B0503020204020204" charset="-122"/>
              <a:ea typeface="微软雅黑" panose="020B0503020204020204" charset="-122"/>
            </a:endParaRPr>
          </a:p>
          <a:p>
            <a:pPr marL="342900" indent="-342900" eaLnBrk="0" hangingPunct="0">
              <a:spcBef>
                <a:spcPct val="50000"/>
              </a:spcBef>
              <a:buFont typeface="Wingdings" panose="05000000000000000000" pitchFamily="2" charset="2"/>
              <a:buChar char="l"/>
            </a:pPr>
            <a:r>
              <a:rPr lang="zh-CN" altLang="en-US" sz="2000" b="1" dirty="0">
                <a:latin typeface="微软雅黑" panose="020B0503020204020204" charset="-122"/>
                <a:ea typeface="微软雅黑" panose="020B0503020204020204" charset="-122"/>
              </a:rPr>
              <a:t>单进单出功率范围：</a:t>
            </a:r>
            <a:r>
              <a:rPr lang="en-US" altLang="zh-CN" sz="2000" b="1" dirty="0">
                <a:latin typeface="微软雅黑" panose="020B0503020204020204" charset="-122"/>
                <a:ea typeface="微软雅黑" panose="020B0503020204020204" charset="-122"/>
              </a:rPr>
              <a:t>1-10KVA</a:t>
            </a:r>
            <a:r>
              <a:rPr lang="zh-CN" altLang="en-US" sz="2000" b="1" dirty="0">
                <a:latin typeface="微软雅黑" panose="020B0503020204020204" charset="-122"/>
                <a:ea typeface="微软雅黑" panose="020B0503020204020204" charset="-122"/>
              </a:rPr>
              <a:t>；</a:t>
            </a:r>
            <a:endParaRPr lang="zh-CN" altLang="en-US" sz="2000" b="1" dirty="0">
              <a:latin typeface="微软雅黑" panose="020B0503020204020204" charset="-122"/>
              <a:ea typeface="微软雅黑" panose="020B0503020204020204" charset="-122"/>
            </a:endParaRPr>
          </a:p>
          <a:p>
            <a:pPr marL="342900" indent="-342900" eaLnBrk="0" hangingPunct="0">
              <a:spcBef>
                <a:spcPct val="50000"/>
              </a:spcBef>
              <a:buFont typeface="Wingdings" panose="05000000000000000000" pitchFamily="2" charset="2"/>
              <a:buChar char="l"/>
            </a:pPr>
            <a:r>
              <a:rPr lang="zh-CN" altLang="en-US" sz="2000" b="1" dirty="0">
                <a:latin typeface="微软雅黑" panose="020B0503020204020204" charset="-122"/>
                <a:ea typeface="微软雅黑" panose="020B0503020204020204" charset="-122"/>
              </a:rPr>
              <a:t>三进单出功率范围：</a:t>
            </a:r>
            <a:r>
              <a:rPr lang="en-US" altLang="zh-CN" sz="2000" b="1" dirty="0">
                <a:latin typeface="微软雅黑" panose="020B0503020204020204" charset="-122"/>
                <a:ea typeface="微软雅黑" panose="020B0503020204020204" charset="-122"/>
              </a:rPr>
              <a:t>6-30KVA</a:t>
            </a:r>
            <a:endParaRPr lang="en-US" altLang="zh-CN" sz="2000" b="1" dirty="0">
              <a:latin typeface="微软雅黑" panose="020B0503020204020204" charset="-122"/>
              <a:ea typeface="微软雅黑" panose="020B0503020204020204" charset="-122"/>
            </a:endParaRPr>
          </a:p>
          <a:p>
            <a:pPr marL="342900" indent="-342900" eaLnBrk="0" hangingPunct="0">
              <a:spcBef>
                <a:spcPct val="50000"/>
              </a:spcBef>
              <a:buFont typeface="Wingdings" panose="05000000000000000000" pitchFamily="2" charset="2"/>
              <a:buChar char="l"/>
            </a:pPr>
            <a:r>
              <a:rPr lang="zh-CN" altLang="en-US" sz="2000" b="1" dirty="0">
                <a:latin typeface="微软雅黑" panose="020B0503020204020204" charset="-122"/>
                <a:ea typeface="微软雅黑" panose="020B0503020204020204" charset="-122"/>
              </a:rPr>
              <a:t>电力行业三进单出功率范围：</a:t>
            </a:r>
            <a:r>
              <a:rPr lang="en-US" altLang="zh-CN" sz="2000" b="1" dirty="0">
                <a:latin typeface="微软雅黑" panose="020B0503020204020204" charset="-122"/>
                <a:ea typeface="微软雅黑" panose="020B0503020204020204" charset="-122"/>
              </a:rPr>
              <a:t>10-80KVA</a:t>
            </a:r>
            <a:endParaRPr lang="en-US" altLang="zh-CN" sz="2000" b="1" dirty="0">
              <a:latin typeface="微软雅黑" panose="020B0503020204020204" charset="-122"/>
              <a:ea typeface="微软雅黑" panose="020B0503020204020204" charset="-122"/>
            </a:endParaRPr>
          </a:p>
          <a:p>
            <a:pPr marL="342900" indent="-342900" eaLnBrk="0" hangingPunct="0">
              <a:spcBef>
                <a:spcPct val="50000"/>
              </a:spcBef>
              <a:buFont typeface="Wingdings" panose="05000000000000000000" pitchFamily="2" charset="2"/>
              <a:buChar char="l"/>
            </a:pPr>
            <a:r>
              <a:rPr lang="zh-CN" altLang="en-US" sz="2000" b="1" dirty="0">
                <a:latin typeface="微软雅黑" panose="020B0503020204020204" charset="-122"/>
                <a:ea typeface="微软雅黑" panose="020B0503020204020204" charset="-122"/>
              </a:rPr>
              <a:t>三进三出功率范围：</a:t>
            </a:r>
            <a:r>
              <a:rPr lang="en-US" altLang="zh-CN" sz="2000" b="1" dirty="0">
                <a:latin typeface="微软雅黑" panose="020B0503020204020204" charset="-122"/>
                <a:ea typeface="微软雅黑" panose="020B0503020204020204" charset="-122"/>
              </a:rPr>
              <a:t>10-800KVA</a:t>
            </a:r>
            <a:endParaRPr lang="en-US" altLang="zh-CN" sz="2000" b="1" dirty="0">
              <a:latin typeface="微软雅黑" panose="020B0503020204020204" charset="-122"/>
              <a:ea typeface="微软雅黑" panose="020B0503020204020204" charset="-122"/>
            </a:endParaRPr>
          </a:p>
          <a:p>
            <a:pPr marL="342900" indent="-342900" eaLnBrk="0" hangingPunct="0">
              <a:spcBef>
                <a:spcPct val="50000"/>
              </a:spcBef>
              <a:buFont typeface="Wingdings" panose="05000000000000000000" pitchFamily="2" charset="2"/>
              <a:buChar char="¯"/>
            </a:pPr>
            <a:r>
              <a:rPr lang="zh-CN" altLang="en-US" sz="2000" b="1" dirty="0">
                <a:latin typeface="微软雅黑" panose="020B0503020204020204" charset="-122"/>
                <a:ea typeface="微软雅黑" panose="020B0503020204020204" charset="-122"/>
              </a:rPr>
              <a:t>了解上述内容后，我们就不难选择</a:t>
            </a:r>
            <a:r>
              <a:rPr lang="en-US" altLang="zh-CN" sz="2000" b="1" dirty="0">
                <a:latin typeface="微软雅黑" panose="020B0503020204020204" charset="-122"/>
                <a:ea typeface="微软雅黑" panose="020B0503020204020204" charset="-122"/>
              </a:rPr>
              <a:t>UPS</a:t>
            </a:r>
            <a:r>
              <a:rPr lang="zh-CN" altLang="en-US" sz="2000" b="1" dirty="0">
                <a:latin typeface="微软雅黑" panose="020B0503020204020204" charset="-122"/>
                <a:ea typeface="微软雅黑" panose="020B0503020204020204" charset="-122"/>
              </a:rPr>
              <a:t>的输入输出方式。</a:t>
            </a:r>
            <a:endParaRPr lang="zh-CN" altLang="en-US" sz="2000" b="1"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endCondLst>
                                  <p:childTnLst>
                                    <p:set>
                                      <p:cBhvr>
                                        <p:cTn id="6" dur="1" fill="hold">
                                          <p:stCondLst>
                                            <p:cond delay="0"/>
                                          </p:stCondLst>
                                        </p:cTn>
                                        <p:tgtEl>
                                          <p:spTgt spid="82946">
                                            <p:txEl>
                                              <p:charRg st="0" end="1"/>
                                            </p:txEl>
                                          </p:spTgt>
                                        </p:tgtEl>
                                        <p:attrNameLst>
                                          <p:attrName>style.visibility</p:attrName>
                                        </p:attrNameLst>
                                      </p:cBhvr>
                                      <p:to>
                                        <p:strVal val="visible"/>
                                      </p:to>
                                    </p:set>
                                    <p:anim calcmode="lin" valueType="num">
                                      <p:cBhvr>
                                        <p:cTn id="7" dur="500" fill="hold"/>
                                        <p:tgtEl>
                                          <p:spTgt spid="82946">
                                            <p:txEl>
                                              <p:charRg st="0" end="1"/>
                                            </p:txEl>
                                          </p:spTgt>
                                        </p:tgtEl>
                                        <p:attrNameLst>
                                          <p:attrName>ppt_x</p:attrName>
                                        </p:attrNameLst>
                                      </p:cBhvr>
                                      <p:tavLst>
                                        <p:tav tm="0">
                                          <p:val>
                                            <p:strVal val="#ppt_x"/>
                                          </p:val>
                                        </p:tav>
                                        <p:tav tm="100000">
                                          <p:val>
                                            <p:strVal val="#ppt_x"/>
                                          </p:val>
                                        </p:tav>
                                      </p:tavLst>
                                    </p:anim>
                                    <p:anim calcmode="lin" valueType="num">
                                      <p:cBhvr>
                                        <p:cTn id="8" dur="500" fill="hold"/>
                                        <p:tgtEl>
                                          <p:spTgt spid="82946">
                                            <p:txEl>
                                              <p:charRg st="0"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2705" name="Rectangle 2"/>
          <p:cNvSpPr/>
          <p:nvPr/>
        </p:nvSpPr>
        <p:spPr>
          <a:xfrm>
            <a:off x="2771775" y="1773238"/>
            <a:ext cx="3960813" cy="3095625"/>
          </a:xfrm>
          <a:prstGeom prst="rect">
            <a:avLst/>
          </a:prstGeom>
          <a:noFill/>
          <a:ln w="9525">
            <a:noFill/>
          </a:ln>
        </p:spPr>
        <p:txBody>
          <a:bodyPr anchor="t" anchorCtr="0"/>
          <a:p>
            <a:pPr marL="457200" indent="-457200" eaLnBrk="0" hangingPunct="0">
              <a:lnSpc>
                <a:spcPct val="80000"/>
              </a:lnSpc>
              <a:spcBef>
                <a:spcPct val="50000"/>
              </a:spcBef>
            </a:pPr>
            <a:r>
              <a:rPr lang="en-US" altLang="zh-CN" sz="4000" b="1" dirty="0">
                <a:latin typeface="宋体" panose="02010600030101010101" pitchFamily="2" charset="-122"/>
                <a:ea typeface="宋体" panose="02010600030101010101" pitchFamily="2" charset="-122"/>
              </a:rPr>
              <a:t>UPS</a:t>
            </a:r>
            <a:r>
              <a:rPr lang="zh-CN" altLang="en-US" sz="4000" b="1" dirty="0">
                <a:latin typeface="宋体" panose="02010600030101010101" pitchFamily="2" charset="-122"/>
                <a:ea typeface="宋体" panose="02010600030101010101" pitchFamily="2" charset="-122"/>
              </a:rPr>
              <a:t>选型说明</a:t>
            </a:r>
            <a:endParaRPr lang="zh-CN" altLang="en-US" sz="4000" b="1" dirty="0">
              <a:latin typeface="宋体" panose="02010600030101010101" pitchFamily="2" charset="-122"/>
              <a:ea typeface="宋体" panose="02010600030101010101" pitchFamily="2" charset="-122"/>
            </a:endParaRPr>
          </a:p>
          <a:p>
            <a:pPr marL="457200" indent="-457200" eaLnBrk="0" hangingPunct="0">
              <a:lnSpc>
                <a:spcPct val="80000"/>
              </a:lnSpc>
              <a:spcBef>
                <a:spcPct val="50000"/>
              </a:spcBef>
              <a:buFont typeface="Wingdings" panose="05000000000000000000" pitchFamily="2" charset="2"/>
              <a:buChar char="l"/>
            </a:pPr>
            <a:r>
              <a:rPr lang="zh-CN" altLang="en-US" sz="2400" b="1" dirty="0">
                <a:latin typeface="宋体" panose="02010600030101010101" pitchFamily="2" charset="-122"/>
                <a:ea typeface="宋体" panose="02010600030101010101" pitchFamily="2" charset="-122"/>
              </a:rPr>
              <a:t>功率容量选择</a:t>
            </a:r>
            <a:endParaRPr lang="zh-CN" altLang="en-US" sz="2400" b="1" dirty="0">
              <a:latin typeface="宋体" panose="02010600030101010101" pitchFamily="2" charset="-122"/>
              <a:ea typeface="宋体" panose="02010600030101010101" pitchFamily="2" charset="-122"/>
            </a:endParaRPr>
          </a:p>
          <a:p>
            <a:pPr marL="457200" indent="-457200" eaLnBrk="0" hangingPunct="0">
              <a:lnSpc>
                <a:spcPct val="80000"/>
              </a:lnSpc>
              <a:spcBef>
                <a:spcPct val="50000"/>
              </a:spcBef>
              <a:buFont typeface="Wingdings" panose="05000000000000000000" pitchFamily="2" charset="2"/>
              <a:buChar char="l"/>
            </a:pPr>
            <a:r>
              <a:rPr lang="zh-CN" altLang="en-US" sz="2400" b="1" dirty="0">
                <a:latin typeface="宋体" panose="02010600030101010101" pitchFamily="2" charset="-122"/>
                <a:ea typeface="宋体" panose="02010600030101010101" pitchFamily="2" charset="-122"/>
              </a:rPr>
              <a:t>高频、工频选择</a:t>
            </a:r>
            <a:endParaRPr lang="zh-CN" altLang="en-US" sz="2400" b="1" dirty="0">
              <a:latin typeface="宋体" panose="02010600030101010101" pitchFamily="2" charset="-122"/>
              <a:ea typeface="宋体" panose="02010600030101010101" pitchFamily="2" charset="-122"/>
            </a:endParaRPr>
          </a:p>
          <a:p>
            <a:pPr marL="457200" indent="-457200" eaLnBrk="0" hangingPunct="0">
              <a:lnSpc>
                <a:spcPct val="80000"/>
              </a:lnSpc>
              <a:spcBef>
                <a:spcPct val="50000"/>
              </a:spcBef>
              <a:buFont typeface="Wingdings" panose="05000000000000000000" pitchFamily="2" charset="2"/>
              <a:buChar char="l"/>
            </a:pPr>
            <a:r>
              <a:rPr lang="zh-CN" altLang="en-US" sz="2400" b="1" dirty="0">
                <a:latin typeface="宋体" panose="02010600030101010101" pitchFamily="2" charset="-122"/>
                <a:ea typeface="宋体" panose="02010600030101010101" pitchFamily="2" charset="-122"/>
              </a:rPr>
              <a:t>输入输出方法选择</a:t>
            </a:r>
            <a:endParaRPr lang="zh-CN" altLang="en-US" sz="2400" b="1" dirty="0">
              <a:latin typeface="宋体" panose="02010600030101010101" pitchFamily="2" charset="-122"/>
              <a:ea typeface="宋体" panose="02010600030101010101" pitchFamily="2" charset="-122"/>
            </a:endParaRPr>
          </a:p>
          <a:p>
            <a:pPr marL="457200" indent="-457200" eaLnBrk="0" hangingPunct="0">
              <a:lnSpc>
                <a:spcPct val="80000"/>
              </a:lnSpc>
              <a:spcBef>
                <a:spcPct val="50000"/>
              </a:spcBef>
              <a:buFont typeface="Wingdings" panose="05000000000000000000" pitchFamily="2" charset="2"/>
              <a:buChar char="F"/>
            </a:pPr>
            <a:r>
              <a:rPr lang="zh-CN" altLang="en-US" sz="2400" b="1" dirty="0">
                <a:latin typeface="宋体" panose="02010600030101010101" pitchFamily="2" charset="-122"/>
                <a:ea typeface="宋体" panose="02010600030101010101" pitchFamily="2" charset="-122"/>
              </a:rPr>
              <a:t>单机并机选择</a:t>
            </a:r>
            <a:endParaRPr lang="zh-CN" altLang="en-US" sz="2400" b="1" dirty="0">
              <a:latin typeface="宋体" panose="02010600030101010101" pitchFamily="2" charset="-122"/>
              <a:ea typeface="宋体" panose="02010600030101010101" pitchFamily="2"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3729" name="Rectangle 2"/>
          <p:cNvSpPr/>
          <p:nvPr/>
        </p:nvSpPr>
        <p:spPr>
          <a:xfrm>
            <a:off x="1763713" y="1916113"/>
            <a:ext cx="5688012" cy="2520950"/>
          </a:xfrm>
          <a:prstGeom prst="rect">
            <a:avLst/>
          </a:prstGeom>
          <a:noFill/>
          <a:ln w="9525">
            <a:noFill/>
          </a:ln>
        </p:spPr>
        <p:txBody>
          <a:bodyPr anchor="t" anchorCtr="0"/>
          <a:p>
            <a:pPr marL="457200" indent="-457200" eaLnBrk="0" hangingPunct="0">
              <a:lnSpc>
                <a:spcPct val="80000"/>
              </a:lnSpc>
              <a:spcBef>
                <a:spcPct val="50000"/>
              </a:spcBef>
            </a:pPr>
            <a:r>
              <a:rPr lang="en-US" altLang="zh-CN" sz="4000" b="1" dirty="0">
                <a:latin typeface="宋体" panose="02010600030101010101" pitchFamily="2" charset="-122"/>
                <a:ea typeface="宋体" panose="02010600030101010101" pitchFamily="2" charset="-122"/>
              </a:rPr>
              <a:t>UPS</a:t>
            </a:r>
            <a:r>
              <a:rPr lang="zh-CN" altLang="en-US" sz="4000" b="1" dirty="0">
                <a:latin typeface="宋体" panose="02010600030101010101" pitchFamily="2" charset="-122"/>
                <a:ea typeface="宋体" panose="02010600030101010101" pitchFamily="2" charset="-122"/>
              </a:rPr>
              <a:t>配电线缆的计算方法</a:t>
            </a:r>
            <a:endParaRPr lang="zh-CN" altLang="en-US" sz="4000" b="1" dirty="0">
              <a:latin typeface="宋体" panose="02010600030101010101" pitchFamily="2" charset="-122"/>
              <a:ea typeface="宋体" panose="02010600030101010101" pitchFamily="2" charset="-122"/>
            </a:endParaRPr>
          </a:p>
          <a:p>
            <a:pPr marL="457200" indent="-457200" eaLnBrk="0" hangingPunct="0">
              <a:lnSpc>
                <a:spcPct val="80000"/>
              </a:lnSpc>
              <a:spcBef>
                <a:spcPct val="50000"/>
              </a:spcBef>
              <a:buFont typeface="Wingdings" panose="05000000000000000000" pitchFamily="2" charset="2"/>
              <a:buChar char="l"/>
            </a:pPr>
            <a:r>
              <a:rPr lang="zh-CN" altLang="en-US" sz="2400" b="1" dirty="0">
                <a:latin typeface="宋体" panose="02010600030101010101" pitchFamily="2" charset="-122"/>
                <a:ea typeface="宋体" panose="02010600030101010101" pitchFamily="2" charset="-122"/>
              </a:rPr>
              <a:t>三进三出</a:t>
            </a:r>
            <a:endParaRPr lang="zh-CN" altLang="en-US" sz="2400" b="1" dirty="0">
              <a:latin typeface="宋体" panose="02010600030101010101" pitchFamily="2" charset="-122"/>
              <a:ea typeface="宋体" panose="02010600030101010101" pitchFamily="2" charset="-122"/>
            </a:endParaRPr>
          </a:p>
          <a:p>
            <a:pPr marL="457200" indent="-457200" eaLnBrk="0" hangingPunct="0">
              <a:lnSpc>
                <a:spcPct val="80000"/>
              </a:lnSpc>
              <a:spcBef>
                <a:spcPct val="50000"/>
              </a:spcBef>
              <a:buFont typeface="Wingdings" panose="05000000000000000000" pitchFamily="2" charset="2"/>
              <a:buChar char="l"/>
            </a:pPr>
            <a:r>
              <a:rPr lang="zh-CN" altLang="en-US" sz="2400" b="1" dirty="0">
                <a:latin typeface="宋体" panose="02010600030101010101" pitchFamily="2" charset="-122"/>
                <a:ea typeface="宋体" panose="02010600030101010101" pitchFamily="2" charset="-122"/>
              </a:rPr>
              <a:t>三进单出</a:t>
            </a:r>
            <a:endParaRPr lang="zh-CN" altLang="en-US" sz="2400" b="1" dirty="0">
              <a:latin typeface="宋体" panose="02010600030101010101" pitchFamily="2" charset="-122"/>
              <a:ea typeface="宋体" panose="02010600030101010101" pitchFamily="2" charset="-122"/>
            </a:endParaRPr>
          </a:p>
          <a:p>
            <a:pPr marL="457200" indent="-457200" eaLnBrk="0" hangingPunct="0">
              <a:lnSpc>
                <a:spcPct val="80000"/>
              </a:lnSpc>
              <a:spcBef>
                <a:spcPct val="50000"/>
              </a:spcBef>
              <a:buFont typeface="Wingdings" panose="05000000000000000000" pitchFamily="2" charset="2"/>
              <a:buChar char="l"/>
            </a:pPr>
            <a:r>
              <a:rPr lang="zh-CN" altLang="en-US" sz="2400" b="1" dirty="0">
                <a:latin typeface="宋体" panose="02010600030101010101" pitchFamily="2" charset="-122"/>
                <a:ea typeface="宋体" panose="02010600030101010101" pitchFamily="2" charset="-122"/>
              </a:rPr>
              <a:t>单进单出</a:t>
            </a:r>
            <a:endParaRPr lang="zh-CN" altLang="en-US" sz="2400" b="1" dirty="0">
              <a:latin typeface="宋体" panose="02010600030101010101" pitchFamily="2" charset="-122"/>
              <a:ea typeface="宋体" panose="02010600030101010101" pitchFamily="2" charset="-12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4753" name="Rectangle 2"/>
          <p:cNvSpPr>
            <a:spLocks noGrp="1"/>
          </p:cNvSpPr>
          <p:nvPr>
            <p:ph type="title" idx="4294967295"/>
          </p:nvPr>
        </p:nvSpPr>
        <p:spPr>
          <a:xfrm>
            <a:off x="685800" y="609600"/>
            <a:ext cx="7772400" cy="1143000"/>
          </a:xfrm>
        </p:spPr>
        <p:txBody>
          <a:bodyPr wrap="square" lIns="91440" tIns="45720" rIns="91440" bIns="45720" anchor="ctr" anchorCtr="0"/>
          <a:p>
            <a:pPr eaLnBrk="1" hangingPunct="1"/>
            <a:r>
              <a:rPr lang="en-US" altLang="zh-CN" sz="4000" dirty="0">
                <a:latin typeface="华康俪金黑W8(P)" pitchFamily="2" charset="-122"/>
                <a:ea typeface="华康俪金黑W8(P)" pitchFamily="2" charset="-122"/>
              </a:rPr>
              <a:t>UPS</a:t>
            </a:r>
            <a:r>
              <a:rPr lang="zh-CN" altLang="en-US" sz="4000" dirty="0">
                <a:latin typeface="华康俪金黑W8(P)" pitchFamily="2" charset="-122"/>
                <a:ea typeface="华康俪金黑W8(P)" pitchFamily="2" charset="-122"/>
              </a:rPr>
              <a:t>电流计算</a:t>
            </a:r>
            <a:endParaRPr lang="zh-CN" altLang="en-US" sz="4000" dirty="0">
              <a:latin typeface="华康俪金黑W8(P)" pitchFamily="2" charset="-122"/>
              <a:ea typeface="华康俪金黑W8(P)" pitchFamily="2" charset="-122"/>
            </a:endParaRPr>
          </a:p>
        </p:txBody>
      </p:sp>
      <p:graphicFrame>
        <p:nvGraphicFramePr>
          <p:cNvPr id="74754" name="内容占位符 92162"/>
          <p:cNvGraphicFramePr>
            <a:graphicFrameLocks noGrp="1" noChangeAspect="1"/>
          </p:cNvGraphicFramePr>
          <p:nvPr>
            <p:ph sz="half" idx="4294967295"/>
          </p:nvPr>
        </p:nvGraphicFramePr>
        <p:xfrm>
          <a:off x="6732588" y="2938463"/>
          <a:ext cx="1057275" cy="881062"/>
        </p:xfrm>
        <a:graphic>
          <a:graphicData uri="http://schemas.openxmlformats.org/presentationml/2006/ole">
            <mc:AlternateContent xmlns:mc="http://schemas.openxmlformats.org/markup-compatibility/2006">
              <mc:Choice xmlns:v="urn:schemas-microsoft-com:vml" Requires="v">
                <p:oleObj spid="_x0000_s3089" name="" r:id="rId1" imgW="541020" imgH="450850" progId="Equation.3">
                  <p:embed/>
                </p:oleObj>
              </mc:Choice>
              <mc:Fallback>
                <p:oleObj name="" r:id="rId1" imgW="541020" imgH="450850" progId="Equation.3">
                  <p:embed/>
                  <p:pic>
                    <p:nvPicPr>
                      <p:cNvPr id="0" name="图片 3088"/>
                      <p:cNvPicPr/>
                      <p:nvPr/>
                    </p:nvPicPr>
                    <p:blipFill>
                      <a:blip r:embed="rId2"/>
                      <a:stretch>
                        <a:fillRect/>
                      </a:stretch>
                    </p:blipFill>
                    <p:spPr>
                      <a:xfrm>
                        <a:off x="6732588" y="2938463"/>
                        <a:ext cx="1057275" cy="881062"/>
                      </a:xfrm>
                      <a:prstGeom prst="rect">
                        <a:avLst/>
                      </a:prstGeom>
                      <a:noFill/>
                      <a:ln w="38100">
                        <a:miter/>
                      </a:ln>
                    </p:spPr>
                  </p:pic>
                </p:oleObj>
              </mc:Fallback>
            </mc:AlternateContent>
          </a:graphicData>
        </a:graphic>
      </p:graphicFrame>
      <p:graphicFrame>
        <p:nvGraphicFramePr>
          <p:cNvPr id="74755" name="内容占位符 92163"/>
          <p:cNvGraphicFramePr>
            <a:graphicFrameLocks noGrp="1" noChangeAspect="1"/>
          </p:cNvGraphicFramePr>
          <p:nvPr>
            <p:ph sz="quarter" idx="4294967295"/>
          </p:nvPr>
        </p:nvGraphicFramePr>
        <p:xfrm>
          <a:off x="6516688" y="1793875"/>
          <a:ext cx="1262062" cy="771525"/>
        </p:xfrm>
        <a:graphic>
          <a:graphicData uri="http://schemas.openxmlformats.org/presentationml/2006/ole">
            <mc:AlternateContent xmlns:mc="http://schemas.openxmlformats.org/markup-compatibility/2006">
              <mc:Choice xmlns:v="urn:schemas-microsoft-com:vml" Requires="v">
                <p:oleObj spid="_x0000_s3088" name="" r:id="rId3" imgW="695960" imgH="425450" progId="Equation.3">
                  <p:embed/>
                </p:oleObj>
              </mc:Choice>
              <mc:Fallback>
                <p:oleObj name="" r:id="rId3" imgW="695960" imgH="425450" progId="Equation.3">
                  <p:embed/>
                  <p:pic>
                    <p:nvPicPr>
                      <p:cNvPr id="0" name="图片 3087"/>
                      <p:cNvPicPr/>
                      <p:nvPr/>
                    </p:nvPicPr>
                    <p:blipFill>
                      <a:blip r:embed="rId4"/>
                      <a:stretch>
                        <a:fillRect/>
                      </a:stretch>
                    </p:blipFill>
                    <p:spPr>
                      <a:xfrm>
                        <a:off x="6516688" y="1793875"/>
                        <a:ext cx="1262062" cy="771525"/>
                      </a:xfrm>
                      <a:prstGeom prst="rect">
                        <a:avLst/>
                      </a:prstGeom>
                      <a:noFill/>
                      <a:ln w="38100">
                        <a:miter/>
                      </a:ln>
                    </p:spPr>
                  </p:pic>
                </p:oleObj>
              </mc:Fallback>
            </mc:AlternateContent>
          </a:graphicData>
        </a:graphic>
      </p:graphicFrame>
      <p:graphicFrame>
        <p:nvGraphicFramePr>
          <p:cNvPr id="74756" name="内容占位符 92164"/>
          <p:cNvGraphicFramePr>
            <a:graphicFrameLocks noGrp="1" noChangeAspect="1"/>
          </p:cNvGraphicFramePr>
          <p:nvPr>
            <p:ph sz="quarter" idx="4294967295"/>
          </p:nvPr>
        </p:nvGraphicFramePr>
        <p:xfrm>
          <a:off x="6804025" y="4292600"/>
          <a:ext cx="1222375" cy="823913"/>
        </p:xfrm>
        <a:graphic>
          <a:graphicData uri="http://schemas.openxmlformats.org/presentationml/2006/ole">
            <mc:AlternateContent xmlns:mc="http://schemas.openxmlformats.org/markup-compatibility/2006">
              <mc:Choice xmlns:v="urn:schemas-microsoft-com:vml" Requires="v">
                <p:oleObj spid="_x0000_s3090" name="" r:id="rId5" imgW="592455" imgH="399415" progId="Equation.3">
                  <p:embed/>
                </p:oleObj>
              </mc:Choice>
              <mc:Fallback>
                <p:oleObj name="" r:id="rId5" imgW="592455" imgH="399415" progId="Equation.3">
                  <p:embed/>
                  <p:pic>
                    <p:nvPicPr>
                      <p:cNvPr id="0" name="图片 3089"/>
                      <p:cNvPicPr/>
                      <p:nvPr/>
                    </p:nvPicPr>
                    <p:blipFill>
                      <a:blip r:embed="rId6"/>
                      <a:stretch>
                        <a:fillRect/>
                      </a:stretch>
                    </p:blipFill>
                    <p:spPr>
                      <a:xfrm>
                        <a:off x="6804025" y="4292600"/>
                        <a:ext cx="1222375" cy="823913"/>
                      </a:xfrm>
                      <a:prstGeom prst="rect">
                        <a:avLst/>
                      </a:prstGeom>
                      <a:noFill/>
                      <a:ln w="38100">
                        <a:miter/>
                      </a:ln>
                    </p:spPr>
                  </p:pic>
                </p:oleObj>
              </mc:Fallback>
            </mc:AlternateContent>
          </a:graphicData>
        </a:graphic>
      </p:graphicFrame>
      <p:sp>
        <p:nvSpPr>
          <p:cNvPr id="74757" name="Rectangle 4"/>
          <p:cNvSpPr/>
          <p:nvPr/>
        </p:nvSpPr>
        <p:spPr>
          <a:xfrm>
            <a:off x="684213" y="1412875"/>
            <a:ext cx="4319587" cy="4464050"/>
          </a:xfrm>
          <a:prstGeom prst="rect">
            <a:avLst/>
          </a:prstGeom>
          <a:noFill/>
          <a:ln w="9525">
            <a:noFill/>
          </a:ln>
        </p:spPr>
        <p:txBody>
          <a:bodyPr wrap="none" anchor="ctr" anchorCtr="0"/>
          <a:p>
            <a:pPr eaLnBrk="0" hangingPunct="0">
              <a:lnSpc>
                <a:spcPct val="125000"/>
              </a:lnSpc>
            </a:pPr>
            <a:r>
              <a:rPr lang="en-US" altLang="zh-CN" sz="2000" dirty="0">
                <a:latin typeface="微软雅黑" panose="020B0503020204020204" charset="-122"/>
                <a:ea typeface="微软雅黑" panose="020B0503020204020204" charset="-122"/>
              </a:rPr>
              <a:t>I:UPS</a:t>
            </a:r>
            <a:r>
              <a:rPr lang="zh-CN" altLang="en-US" sz="2000" dirty="0">
                <a:latin typeface="微软雅黑" panose="020B0503020204020204" charset="-122"/>
                <a:ea typeface="微软雅黑" panose="020B0503020204020204" charset="-122"/>
              </a:rPr>
              <a:t>输入额定电流 </a:t>
            </a:r>
            <a:r>
              <a:rPr lang="en-US" altLang="zh-CN" sz="2000" dirty="0">
                <a:latin typeface="微软雅黑" panose="020B0503020204020204" charset="-122"/>
                <a:ea typeface="微软雅黑" panose="020B0503020204020204" charset="-122"/>
              </a:rPr>
              <a:t>A</a:t>
            </a:r>
            <a:endParaRPr lang="en-US" altLang="zh-CN" sz="2000" dirty="0">
              <a:latin typeface="微软雅黑" panose="020B0503020204020204" charset="-122"/>
              <a:ea typeface="微软雅黑" panose="020B0503020204020204" charset="-122"/>
            </a:endParaRPr>
          </a:p>
          <a:p>
            <a:pPr eaLnBrk="0" hangingPunct="0">
              <a:lnSpc>
                <a:spcPct val="125000"/>
              </a:lnSpc>
            </a:pPr>
            <a:r>
              <a:rPr lang="en-US" altLang="zh-CN" sz="2000" dirty="0">
                <a:latin typeface="微软雅黑" panose="020B0503020204020204" charset="-122"/>
                <a:ea typeface="微软雅黑" panose="020B0503020204020204" charset="-122"/>
              </a:rPr>
              <a:t>i:UPS</a:t>
            </a:r>
            <a:r>
              <a:rPr lang="zh-CN" altLang="en-US" sz="2000" dirty="0">
                <a:latin typeface="微软雅黑" panose="020B0503020204020204" charset="-122"/>
                <a:ea typeface="微软雅黑" panose="020B0503020204020204" charset="-122"/>
              </a:rPr>
              <a:t>输出额定电流</a:t>
            </a:r>
            <a:endParaRPr lang="zh-CN" altLang="en-US" sz="2000" dirty="0">
              <a:latin typeface="微软雅黑" panose="020B0503020204020204" charset="-122"/>
              <a:ea typeface="微软雅黑" panose="020B0503020204020204" charset="-122"/>
            </a:endParaRPr>
          </a:p>
          <a:p>
            <a:pPr eaLnBrk="0" hangingPunct="0">
              <a:lnSpc>
                <a:spcPct val="125000"/>
              </a:lnSpc>
            </a:pPr>
            <a:r>
              <a:rPr lang="en-US" altLang="zh-CN" sz="2000" dirty="0">
                <a:latin typeface="微软雅黑" panose="020B0503020204020204" charset="-122"/>
                <a:ea typeface="微软雅黑" panose="020B0503020204020204" charset="-122"/>
              </a:rPr>
              <a:t>η:</a:t>
            </a:r>
            <a:r>
              <a:rPr lang="zh-CN" altLang="en-US" sz="2000" dirty="0">
                <a:latin typeface="微软雅黑" panose="020B0503020204020204" charset="-122"/>
                <a:ea typeface="微软雅黑" panose="020B0503020204020204" charset="-122"/>
              </a:rPr>
              <a:t>整机效率</a:t>
            </a:r>
            <a:endParaRPr lang="zh-CN" altLang="en-US" sz="2000" dirty="0">
              <a:latin typeface="微软雅黑" panose="020B0503020204020204" charset="-122"/>
              <a:ea typeface="微软雅黑" panose="020B0503020204020204" charset="-122"/>
            </a:endParaRPr>
          </a:p>
          <a:p>
            <a:pPr eaLnBrk="0" hangingPunct="0">
              <a:lnSpc>
                <a:spcPct val="125000"/>
              </a:lnSpc>
            </a:pPr>
            <a:r>
              <a:rPr lang="en-US" altLang="zh-CN" sz="2000" dirty="0">
                <a:latin typeface="微软雅黑" panose="020B0503020204020204" charset="-122"/>
                <a:ea typeface="微软雅黑" panose="020B0503020204020204" charset="-122"/>
              </a:rPr>
              <a:t>P:UPS</a:t>
            </a:r>
            <a:r>
              <a:rPr lang="zh-CN" altLang="en-US" sz="2000" dirty="0">
                <a:latin typeface="微软雅黑" panose="020B0503020204020204" charset="-122"/>
                <a:ea typeface="微软雅黑" panose="020B0503020204020204" charset="-122"/>
              </a:rPr>
              <a:t>额定功率，</a:t>
            </a:r>
            <a:r>
              <a:rPr lang="en-US" altLang="zh-CN" sz="2000" dirty="0">
                <a:latin typeface="微软雅黑" panose="020B0503020204020204" charset="-122"/>
                <a:ea typeface="微软雅黑" panose="020B0503020204020204" charset="-122"/>
              </a:rPr>
              <a:t>VA</a:t>
            </a:r>
            <a:endParaRPr lang="en-US" altLang="zh-CN" sz="2000" dirty="0">
              <a:latin typeface="微软雅黑" panose="020B0503020204020204" charset="-122"/>
              <a:ea typeface="微软雅黑" panose="020B0503020204020204" charset="-122"/>
            </a:endParaRPr>
          </a:p>
          <a:p>
            <a:pPr eaLnBrk="0" hangingPunct="0">
              <a:lnSpc>
                <a:spcPct val="125000"/>
              </a:lnSpc>
            </a:pPr>
            <a:r>
              <a:rPr lang="en-US" altLang="zh-CN" sz="2000" dirty="0">
                <a:latin typeface="微软雅黑" panose="020B0503020204020204" charset="-122"/>
                <a:ea typeface="微软雅黑" panose="020B0503020204020204" charset="-122"/>
              </a:rPr>
              <a:t>F:</a:t>
            </a:r>
            <a:r>
              <a:rPr lang="zh-CN" altLang="en-US" sz="2000" dirty="0">
                <a:latin typeface="微软雅黑" panose="020B0503020204020204" charset="-122"/>
                <a:ea typeface="微软雅黑" panose="020B0503020204020204" charset="-122"/>
              </a:rPr>
              <a:t>负载功率因数</a:t>
            </a:r>
            <a:endParaRPr lang="zh-CN" altLang="en-US" sz="2000" dirty="0">
              <a:latin typeface="微软雅黑" panose="020B0503020204020204" charset="-122"/>
              <a:ea typeface="微软雅黑" panose="020B0503020204020204" charset="-122"/>
            </a:endParaRPr>
          </a:p>
          <a:p>
            <a:pPr eaLnBrk="0" hangingPunct="0">
              <a:lnSpc>
                <a:spcPct val="125000"/>
              </a:lnSpc>
            </a:pPr>
            <a:r>
              <a:rPr lang="en-US" altLang="zh-CN" sz="2000" dirty="0">
                <a:latin typeface="微软雅黑" panose="020B0503020204020204" charset="-122"/>
                <a:ea typeface="微软雅黑" panose="020B0503020204020204" charset="-122"/>
              </a:rPr>
              <a:t>β:UPS</a:t>
            </a:r>
            <a:r>
              <a:rPr lang="zh-CN" altLang="en-US" sz="2000" dirty="0">
                <a:latin typeface="微软雅黑" panose="020B0503020204020204" charset="-122"/>
                <a:ea typeface="微软雅黑" panose="020B0503020204020204" charset="-122"/>
              </a:rPr>
              <a:t>输入功率因数</a:t>
            </a:r>
            <a:endParaRPr lang="zh-CN" altLang="en-US" sz="2000" dirty="0">
              <a:latin typeface="微软雅黑" panose="020B0503020204020204" charset="-122"/>
              <a:ea typeface="微软雅黑" panose="020B0503020204020204" charset="-122"/>
            </a:endParaRPr>
          </a:p>
          <a:p>
            <a:pPr eaLnBrk="0" hangingPunct="0">
              <a:lnSpc>
                <a:spcPct val="125000"/>
              </a:lnSpc>
            </a:pPr>
            <a:r>
              <a:rPr lang="en-US" altLang="zh-CN" sz="2000" dirty="0">
                <a:latin typeface="微软雅黑" panose="020B0503020204020204" charset="-122"/>
                <a:ea typeface="微软雅黑" panose="020B0503020204020204" charset="-122"/>
                <a:sym typeface="Symbol" panose="05050102010706020507" pitchFamily="18" charset="2"/>
              </a:rPr>
              <a:t>U</a:t>
            </a:r>
            <a:r>
              <a:rPr lang="en-US" altLang="zh-CN" sz="2000" baseline="-25000" dirty="0">
                <a:latin typeface="微软雅黑" panose="020B0503020204020204" charset="-122"/>
                <a:ea typeface="微软雅黑" panose="020B0503020204020204" charset="-122"/>
                <a:sym typeface="Symbol" panose="05050102010706020507" pitchFamily="18" charset="2"/>
              </a:rPr>
              <a:t> </a:t>
            </a:r>
            <a:r>
              <a:rPr lang="en-US" altLang="zh-CN" sz="2000" dirty="0">
                <a:latin typeface="微软雅黑" panose="020B0503020204020204" charset="-122"/>
                <a:ea typeface="微软雅黑" panose="020B0503020204020204" charset="-122"/>
              </a:rPr>
              <a:t>:</a:t>
            </a:r>
            <a:r>
              <a:rPr lang="en-US" altLang="zh-CN" sz="2000" dirty="0">
                <a:latin typeface="微软雅黑" panose="020B0503020204020204" charset="-122"/>
                <a:ea typeface="微软雅黑" panose="020B0503020204020204" charset="-122"/>
                <a:sym typeface="Symbol" panose="05050102010706020507" pitchFamily="18" charset="2"/>
              </a:rPr>
              <a:t> </a:t>
            </a:r>
            <a:r>
              <a:rPr lang="en-US" altLang="zh-CN" sz="2000" dirty="0">
                <a:latin typeface="微软雅黑" panose="020B0503020204020204" charset="-122"/>
                <a:ea typeface="微软雅黑" panose="020B0503020204020204" charset="-122"/>
              </a:rPr>
              <a:t>UPS</a:t>
            </a:r>
            <a:r>
              <a:rPr lang="zh-CN" altLang="en-US" sz="2000" dirty="0">
                <a:latin typeface="微软雅黑" panose="020B0503020204020204" charset="-122"/>
                <a:ea typeface="微软雅黑" panose="020B0503020204020204" charset="-122"/>
              </a:rPr>
              <a:t>输入额定电压</a:t>
            </a:r>
            <a:endParaRPr lang="zh-CN" altLang="en-US" sz="2000" dirty="0">
              <a:latin typeface="微软雅黑" panose="020B0503020204020204" charset="-122"/>
              <a:ea typeface="微软雅黑" panose="020B0503020204020204" charset="-122"/>
            </a:endParaRPr>
          </a:p>
          <a:p>
            <a:pPr eaLnBrk="0" hangingPunct="0">
              <a:lnSpc>
                <a:spcPct val="125000"/>
              </a:lnSpc>
            </a:pPr>
            <a:r>
              <a:rPr lang="en-US" altLang="zh-CN" sz="2000" dirty="0">
                <a:latin typeface="微软雅黑" panose="020B0503020204020204" charset="-122"/>
                <a:ea typeface="微软雅黑" panose="020B0503020204020204" charset="-122"/>
              </a:rPr>
              <a:t>X:</a:t>
            </a:r>
            <a:r>
              <a:rPr lang="zh-CN" altLang="en-US" sz="2000" dirty="0">
                <a:latin typeface="微软雅黑" panose="020B0503020204020204" charset="-122"/>
                <a:ea typeface="微软雅黑" panose="020B0503020204020204" charset="-122"/>
              </a:rPr>
              <a:t>单相</a:t>
            </a:r>
            <a:r>
              <a:rPr lang="en-US" altLang="zh-CN" sz="2000" dirty="0">
                <a:latin typeface="微软雅黑" panose="020B0503020204020204" charset="-122"/>
                <a:ea typeface="微软雅黑" panose="020B0503020204020204" charset="-122"/>
              </a:rPr>
              <a:t>=1</a:t>
            </a:r>
            <a:r>
              <a:rPr lang="zh-CN" altLang="en-US" sz="2000" dirty="0">
                <a:latin typeface="微软雅黑" panose="020B0503020204020204" charset="-122"/>
                <a:ea typeface="微软雅黑" panose="020B0503020204020204" charset="-122"/>
              </a:rPr>
              <a:t>，三相</a:t>
            </a:r>
            <a:r>
              <a:rPr lang="en-US" altLang="zh-CN" sz="2000" dirty="0">
                <a:latin typeface="微软雅黑" panose="020B0503020204020204" charset="-122"/>
                <a:ea typeface="微软雅黑" panose="020B0503020204020204" charset="-122"/>
              </a:rPr>
              <a:t>=3</a:t>
            </a:r>
            <a:endParaRPr lang="en-US" altLang="zh-CN" sz="2000" dirty="0">
              <a:latin typeface="微软雅黑" panose="020B0503020204020204" charset="-122"/>
              <a:ea typeface="微软雅黑" panose="020B0503020204020204" charset="-122"/>
            </a:endParaRPr>
          </a:p>
          <a:p>
            <a:pPr eaLnBrk="0" hangingPunct="0">
              <a:lnSpc>
                <a:spcPct val="125000"/>
              </a:lnSpc>
            </a:pPr>
            <a:r>
              <a:rPr lang="en-US" altLang="zh-CN" sz="2000" dirty="0">
                <a:latin typeface="微软雅黑" panose="020B0503020204020204" charset="-122"/>
                <a:ea typeface="微软雅黑" panose="020B0503020204020204" charset="-122"/>
              </a:rPr>
              <a:t>Id:</a:t>
            </a:r>
            <a:r>
              <a:rPr lang="zh-CN" altLang="en-US" sz="2000" dirty="0">
                <a:latin typeface="微软雅黑" panose="020B0503020204020204" charset="-122"/>
                <a:ea typeface="微软雅黑" panose="020B0503020204020204" charset="-122"/>
              </a:rPr>
              <a:t>电池最大电流</a:t>
            </a:r>
            <a:endParaRPr lang="zh-CN" altLang="en-US" sz="2000" dirty="0">
              <a:latin typeface="微软雅黑" panose="020B0503020204020204" charset="-122"/>
              <a:ea typeface="微软雅黑" panose="020B0503020204020204" charset="-122"/>
            </a:endParaRPr>
          </a:p>
          <a:p>
            <a:pPr eaLnBrk="0" hangingPunct="0">
              <a:lnSpc>
                <a:spcPct val="125000"/>
              </a:lnSpc>
            </a:pPr>
            <a:r>
              <a:rPr lang="en-US" altLang="zh-CN" sz="2000" dirty="0">
                <a:latin typeface="微软雅黑" panose="020B0503020204020204" charset="-122"/>
                <a:ea typeface="微软雅黑" panose="020B0503020204020204" charset="-122"/>
              </a:rPr>
              <a:t>K</a:t>
            </a:r>
            <a:r>
              <a:rPr lang="zh-CN" altLang="en-US" sz="2000" dirty="0">
                <a:latin typeface="微软雅黑" panose="020B0503020204020204" charset="-122"/>
                <a:ea typeface="微软雅黑" panose="020B0503020204020204" charset="-122"/>
              </a:rPr>
              <a:t>：逆变器效率</a:t>
            </a:r>
            <a:endParaRPr lang="zh-CN" altLang="en-US" sz="2000" dirty="0">
              <a:latin typeface="微软雅黑" panose="020B0503020204020204" charset="-122"/>
              <a:ea typeface="微软雅黑" panose="020B0503020204020204" charset="-122"/>
            </a:endParaRPr>
          </a:p>
          <a:p>
            <a:pPr eaLnBrk="0" hangingPunct="0">
              <a:lnSpc>
                <a:spcPct val="125000"/>
              </a:lnSpc>
            </a:pPr>
            <a:r>
              <a:rPr lang="en-US" altLang="zh-CN" sz="2000" dirty="0">
                <a:latin typeface="微软雅黑" panose="020B0503020204020204" charset="-122"/>
                <a:ea typeface="微软雅黑" panose="020B0503020204020204" charset="-122"/>
              </a:rPr>
              <a:t>V</a:t>
            </a:r>
            <a:r>
              <a:rPr lang="zh-CN" altLang="en-US" sz="2000" dirty="0">
                <a:latin typeface="微软雅黑" panose="020B0503020204020204" charset="-122"/>
                <a:ea typeface="微软雅黑" panose="020B0503020204020204" charset="-122"/>
              </a:rPr>
              <a:t>：</a:t>
            </a:r>
            <a:r>
              <a:rPr lang="en-US" altLang="zh-CN" sz="2000" dirty="0">
                <a:latin typeface="微软雅黑" panose="020B0503020204020204" charset="-122"/>
                <a:ea typeface="微软雅黑" panose="020B0503020204020204" charset="-122"/>
              </a:rPr>
              <a:t>UPS</a:t>
            </a:r>
            <a:r>
              <a:rPr lang="zh-CN" altLang="en-US" sz="2000" dirty="0">
                <a:latin typeface="微软雅黑" panose="020B0503020204020204" charset="-122"/>
                <a:ea typeface="微软雅黑" panose="020B0503020204020204" charset="-122"/>
              </a:rPr>
              <a:t>电池关机点电压（每节取</a:t>
            </a:r>
            <a:r>
              <a:rPr lang="en-US" altLang="zh-CN" sz="2000" dirty="0">
                <a:latin typeface="微软雅黑" panose="020B0503020204020204" charset="-122"/>
                <a:ea typeface="微软雅黑" panose="020B0503020204020204" charset="-122"/>
              </a:rPr>
              <a:t>10.5V</a:t>
            </a:r>
            <a:r>
              <a:rPr lang="zh-CN" altLang="en-US" sz="2000" dirty="0">
                <a:latin typeface="微软雅黑" panose="020B0503020204020204" charset="-122"/>
                <a:ea typeface="微软雅黑" panose="020B0503020204020204" charset="-122"/>
              </a:rPr>
              <a:t>）</a:t>
            </a:r>
            <a:endParaRPr lang="zh-CN" altLang="en-US" sz="2000" dirty="0">
              <a:latin typeface="微软雅黑" panose="020B0503020204020204" charset="-122"/>
              <a:ea typeface="微软雅黑" panose="020B0503020204020204" charset="-122"/>
              <a:sym typeface="Symbol" panose="05050102010706020507" pitchFamily="18" charset="2"/>
            </a:endParaRPr>
          </a:p>
        </p:txBody>
      </p:sp>
      <p:sp>
        <p:nvSpPr>
          <p:cNvPr id="74758" name="Text Box 6"/>
          <p:cNvSpPr txBox="1"/>
          <p:nvPr/>
        </p:nvSpPr>
        <p:spPr>
          <a:xfrm>
            <a:off x="6156325" y="3789363"/>
            <a:ext cx="2305050" cy="396875"/>
          </a:xfrm>
          <a:prstGeom prst="rect">
            <a:avLst/>
          </a:prstGeom>
          <a:noFill/>
          <a:ln w="9525">
            <a:noFill/>
          </a:ln>
        </p:spPr>
        <p:txBody>
          <a:bodyPr anchor="t" anchorCtr="0">
            <a:spAutoFit/>
          </a:bodyPr>
          <a:p>
            <a:pPr marL="342900" indent="-342900" eaLnBrk="0" hangingPunct="0">
              <a:spcBef>
                <a:spcPct val="50000"/>
              </a:spcBef>
            </a:pPr>
            <a:r>
              <a:rPr lang="zh-CN" altLang="en-US" sz="2000" b="1" dirty="0">
                <a:latin typeface="Times New Roman" panose="02020603050405020304" pitchFamily="18" charset="0"/>
                <a:ea typeface="宋体" panose="02010600030101010101" pitchFamily="2" charset="-122"/>
              </a:rPr>
              <a:t>输出电流计算公式</a:t>
            </a:r>
            <a:endParaRPr lang="zh-CN" altLang="en-US" sz="2000" b="1" dirty="0">
              <a:latin typeface="Times New Roman" panose="02020603050405020304" pitchFamily="18" charset="0"/>
              <a:ea typeface="宋体" panose="02010600030101010101" pitchFamily="2" charset="-122"/>
            </a:endParaRPr>
          </a:p>
        </p:txBody>
      </p:sp>
      <p:sp>
        <p:nvSpPr>
          <p:cNvPr id="74759" name="Text Box 7"/>
          <p:cNvSpPr txBox="1"/>
          <p:nvPr/>
        </p:nvSpPr>
        <p:spPr>
          <a:xfrm>
            <a:off x="6156325" y="2565400"/>
            <a:ext cx="2376488" cy="396875"/>
          </a:xfrm>
          <a:prstGeom prst="rect">
            <a:avLst/>
          </a:prstGeom>
          <a:noFill/>
          <a:ln w="9525">
            <a:noFill/>
          </a:ln>
        </p:spPr>
        <p:txBody>
          <a:bodyPr anchor="t" anchorCtr="0">
            <a:spAutoFit/>
          </a:bodyPr>
          <a:p>
            <a:pPr marL="342900" indent="-342900" eaLnBrk="0" hangingPunct="0">
              <a:spcBef>
                <a:spcPct val="50000"/>
              </a:spcBef>
            </a:pPr>
            <a:r>
              <a:rPr lang="zh-CN" altLang="en-US" sz="2000" b="1" dirty="0">
                <a:latin typeface="Times New Roman" panose="02020603050405020304" pitchFamily="18" charset="0"/>
                <a:ea typeface="宋体" panose="02010600030101010101" pitchFamily="2" charset="-122"/>
              </a:rPr>
              <a:t>输入电流计算公式</a:t>
            </a:r>
            <a:endParaRPr lang="zh-CN" altLang="en-US" sz="2000" b="1" dirty="0">
              <a:latin typeface="Times New Roman" panose="02020603050405020304" pitchFamily="18" charset="0"/>
              <a:ea typeface="宋体" panose="02010600030101010101" pitchFamily="2" charset="-122"/>
            </a:endParaRPr>
          </a:p>
        </p:txBody>
      </p:sp>
      <p:sp>
        <p:nvSpPr>
          <p:cNvPr id="74760" name="Text Box 16"/>
          <p:cNvSpPr txBox="1"/>
          <p:nvPr/>
        </p:nvSpPr>
        <p:spPr>
          <a:xfrm>
            <a:off x="6227763" y="5229225"/>
            <a:ext cx="2305050" cy="396875"/>
          </a:xfrm>
          <a:prstGeom prst="rect">
            <a:avLst/>
          </a:prstGeom>
          <a:noFill/>
          <a:ln w="9525">
            <a:noFill/>
          </a:ln>
        </p:spPr>
        <p:txBody>
          <a:bodyPr anchor="t" anchorCtr="0">
            <a:spAutoFit/>
          </a:bodyPr>
          <a:p>
            <a:pPr marL="342900" indent="-342900" eaLnBrk="0" hangingPunct="0">
              <a:spcBef>
                <a:spcPct val="50000"/>
              </a:spcBef>
            </a:pPr>
            <a:r>
              <a:rPr lang="zh-CN" altLang="en-US" sz="2000" b="1" dirty="0">
                <a:latin typeface="Times New Roman" panose="02020603050405020304" pitchFamily="18" charset="0"/>
                <a:ea typeface="宋体" panose="02010600030101010101" pitchFamily="2" charset="-122"/>
              </a:rPr>
              <a:t>电池电流计算公式</a:t>
            </a:r>
            <a:endParaRPr lang="zh-CN" altLang="en-US" sz="2000" b="1" dirty="0">
              <a:latin typeface="Times New Roman" panose="02020603050405020304" pitchFamily="18" charset="0"/>
              <a:ea typeface="宋体" panose="02010600030101010101" pitchFamily="2" charset="-122"/>
            </a:endParaRPr>
          </a:p>
        </p:txBody>
      </p:sp>
      <p:sp>
        <p:nvSpPr>
          <p:cNvPr id="74761" name="Text Box 17"/>
          <p:cNvSpPr txBox="1"/>
          <p:nvPr/>
        </p:nvSpPr>
        <p:spPr>
          <a:xfrm>
            <a:off x="1835150" y="6021388"/>
            <a:ext cx="5473700" cy="396875"/>
          </a:xfrm>
          <a:prstGeom prst="rect">
            <a:avLst/>
          </a:prstGeom>
          <a:noFill/>
          <a:ln w="9525">
            <a:noFill/>
          </a:ln>
        </p:spPr>
        <p:txBody>
          <a:bodyPr anchor="t" anchorCtr="0">
            <a:spAutoFit/>
          </a:bodyPr>
          <a:p>
            <a:pPr marL="342900" indent="-342900" eaLnBrk="0" hangingPunct="0">
              <a:spcBef>
                <a:spcPct val="50000"/>
              </a:spcBef>
              <a:buFont typeface="Wingdings" panose="05000000000000000000" pitchFamily="2" charset="2"/>
              <a:buChar char="¯"/>
            </a:pPr>
            <a:r>
              <a:rPr lang="zh-CN" altLang="en-US" sz="2000" b="1" dirty="0">
                <a:latin typeface="微软雅黑" panose="020B0503020204020204" charset="-122"/>
                <a:ea typeface="微软雅黑" panose="020B0503020204020204" charset="-122"/>
              </a:rPr>
              <a:t>一般情下，每平方毫米线缆（</a:t>
            </a:r>
            <a:r>
              <a:rPr lang="en-US" altLang="zh-CN" sz="2000" b="1" dirty="0">
                <a:latin typeface="微软雅黑" panose="020B0503020204020204" charset="-122"/>
                <a:ea typeface="微软雅黑" panose="020B0503020204020204" charset="-122"/>
              </a:rPr>
              <a:t>3-5A</a:t>
            </a:r>
            <a:r>
              <a:rPr lang="zh-CN" altLang="en-US" sz="2000" b="1" dirty="0">
                <a:latin typeface="微软雅黑" panose="020B0503020204020204" charset="-122"/>
                <a:ea typeface="微软雅黑" panose="020B0503020204020204" charset="-122"/>
              </a:rPr>
              <a:t>电流）</a:t>
            </a:r>
            <a:endParaRPr lang="zh-CN" altLang="en-US" sz="2000" b="1" dirty="0">
              <a:latin typeface="微软雅黑" panose="020B0503020204020204" charset="-122"/>
              <a:ea typeface="微软雅黑" panose="020B0503020204020204"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5777" name="Rectangle 2"/>
          <p:cNvSpPr>
            <a:spLocks noGrp="1"/>
          </p:cNvSpPr>
          <p:nvPr>
            <p:ph type="title" idx="4294967295"/>
          </p:nvPr>
        </p:nvSpPr>
        <p:spPr>
          <a:xfrm>
            <a:off x="685800" y="609600"/>
            <a:ext cx="7772400" cy="1143000"/>
          </a:xfrm>
        </p:spPr>
        <p:txBody>
          <a:bodyPr wrap="square" lIns="91440" tIns="45720" rIns="91440" bIns="45720" anchor="ctr" anchorCtr="0"/>
          <a:p>
            <a:pPr algn="l" eaLnBrk="1" hangingPunct="1"/>
            <a:r>
              <a:rPr lang="zh-CN" altLang="en-US" sz="3600" dirty="0"/>
              <a:t>例</a:t>
            </a:r>
            <a:endParaRPr lang="zh-CN" altLang="en-US" sz="3600" dirty="0"/>
          </a:p>
        </p:txBody>
      </p:sp>
      <p:sp>
        <p:nvSpPr>
          <p:cNvPr id="75778" name="Rectangle 3"/>
          <p:cNvSpPr>
            <a:spLocks noGrp="1"/>
          </p:cNvSpPr>
          <p:nvPr>
            <p:ph type="body" sz="half" idx="4294967295"/>
          </p:nvPr>
        </p:nvSpPr>
        <p:spPr>
          <a:xfrm>
            <a:off x="685800" y="1981200"/>
            <a:ext cx="3810000" cy="4114800"/>
          </a:xfrm>
        </p:spPr>
        <p:txBody>
          <a:bodyPr wrap="square" lIns="91440" tIns="45720" rIns="91440" bIns="45720" anchor="t" anchorCtr="0"/>
          <a:lstStyle>
            <a:lvl1pPr lvl="0">
              <a:buClrTx/>
              <a:buSzTx/>
              <a:buFont typeface="Verdana" panose="020B0604030504040204" pitchFamily="34" charset="0"/>
              <a:defRPr sz="2800"/>
            </a:lvl1pPr>
            <a:lvl2pPr lvl="1">
              <a:buClrTx/>
              <a:buSzTx/>
              <a:buFont typeface="Verdana" panose="020B0604030504040204" pitchFamily="34" charset="0"/>
              <a:defRPr sz="2400"/>
            </a:lvl2pPr>
            <a:lvl3pPr lvl="2">
              <a:buClrTx/>
              <a:buSzTx/>
              <a:buFont typeface="Verdana" panose="020B0604030504040204" pitchFamily="34" charset="0"/>
              <a:defRPr sz="2000"/>
            </a:lvl3pPr>
            <a:lvl4pPr lvl="3">
              <a:buClrTx/>
              <a:buSzTx/>
              <a:buFont typeface="Verdana" panose="020B0604030504040204" pitchFamily="34" charset="0"/>
              <a:defRPr sz="1800"/>
            </a:lvl4pPr>
            <a:lvl5pPr lvl="4">
              <a:buClrTx/>
              <a:buSzTx/>
              <a:buFont typeface="Verdana" panose="020B0604030504040204" pitchFamily="34" charset="0"/>
              <a:defRPr sz="1800"/>
            </a:lvl5pPr>
          </a:lstStyle>
          <a:p>
            <a:pPr lvl="0" indent="-354330" eaLnBrk="1" hangingPunct="1">
              <a:buClrTx/>
              <a:buSzTx/>
            </a:pPr>
            <a:r>
              <a:rPr lang="zh-CN" altLang="en-US" sz="1800" dirty="0">
                <a:latin typeface="微软雅黑" panose="020B0503020204020204" charset="-122"/>
                <a:ea typeface="微软雅黑" panose="020B0503020204020204" charset="-122"/>
              </a:rPr>
              <a:t>问：</a:t>
            </a:r>
            <a:r>
              <a:rPr lang="en-US" altLang="zh-CN" sz="1800" dirty="0">
                <a:latin typeface="微软雅黑" panose="020B0503020204020204" charset="-122"/>
                <a:ea typeface="微软雅黑" panose="020B0503020204020204" charset="-122"/>
              </a:rPr>
              <a:t>30kVA UPS </a:t>
            </a:r>
            <a:r>
              <a:rPr lang="zh-CN" altLang="en-US" sz="1800" dirty="0">
                <a:latin typeface="微软雅黑" panose="020B0503020204020204" charset="-122"/>
                <a:ea typeface="微软雅黑" panose="020B0503020204020204" charset="-122"/>
              </a:rPr>
              <a:t>三进三出 </a:t>
            </a:r>
            <a:r>
              <a:rPr lang="en-US" altLang="zh-CN" sz="1800" i="1" dirty="0">
                <a:latin typeface="微软雅黑" panose="020B0503020204020204" charset="-122"/>
                <a:ea typeface="微软雅黑" panose="020B0503020204020204" charset="-122"/>
              </a:rPr>
              <a:t>F</a:t>
            </a:r>
            <a:r>
              <a:rPr lang="en-US" altLang="zh-CN" sz="1800" dirty="0">
                <a:latin typeface="微软雅黑" panose="020B0503020204020204" charset="-122"/>
                <a:ea typeface="微软雅黑" panose="020B0503020204020204" charset="-122"/>
              </a:rPr>
              <a:t>=0.8</a:t>
            </a:r>
            <a:r>
              <a:rPr lang="zh-CN" altLang="en-US" sz="1800" dirty="0">
                <a:latin typeface="微软雅黑" panose="020B0503020204020204" charset="-122"/>
                <a:ea typeface="微软雅黑" panose="020B0503020204020204" charset="-122"/>
              </a:rPr>
              <a:t>，逆变效率</a:t>
            </a:r>
            <a:r>
              <a:rPr lang="en-US" altLang="zh-CN" sz="1800" dirty="0">
                <a:latin typeface="微软雅黑" panose="020B0503020204020204" charset="-122"/>
                <a:ea typeface="微软雅黑" panose="020B0503020204020204" charset="-122"/>
              </a:rPr>
              <a:t>=0.94,</a:t>
            </a:r>
            <a:r>
              <a:rPr lang="zh-CN" altLang="en-US" sz="1800" dirty="0">
                <a:latin typeface="微软雅黑" panose="020B0503020204020204" charset="-122"/>
                <a:ea typeface="微软雅黑" panose="020B0503020204020204" charset="-122"/>
              </a:rPr>
              <a:t>整机效率</a:t>
            </a:r>
            <a:r>
              <a:rPr lang="en-US" altLang="zh-CN" sz="1800" dirty="0">
                <a:latin typeface="微软雅黑" panose="020B0503020204020204" charset="-122"/>
                <a:ea typeface="微软雅黑" panose="020B0503020204020204" charset="-122"/>
              </a:rPr>
              <a:t>=0.9,</a:t>
            </a:r>
            <a:r>
              <a:rPr lang="zh-CN" altLang="en-US" sz="1800" dirty="0">
                <a:latin typeface="微软雅黑" panose="020B0503020204020204" charset="-122"/>
                <a:ea typeface="微软雅黑" panose="020B0503020204020204" charset="-122"/>
              </a:rPr>
              <a:t>输入功率因数</a:t>
            </a:r>
            <a:r>
              <a:rPr lang="en-US" altLang="zh-CN" sz="1800" dirty="0">
                <a:latin typeface="微软雅黑" panose="020B0503020204020204" charset="-122"/>
                <a:ea typeface="微软雅黑" panose="020B0503020204020204" charset="-122"/>
              </a:rPr>
              <a:t>=0.85,UPS</a:t>
            </a:r>
            <a:r>
              <a:rPr lang="zh-CN" altLang="en-US" sz="1800" dirty="0">
                <a:latin typeface="微软雅黑" panose="020B0503020204020204" charset="-122"/>
                <a:ea typeface="微软雅黑" panose="020B0503020204020204" charset="-122"/>
              </a:rPr>
              <a:t>电池节数：</a:t>
            </a:r>
            <a:r>
              <a:rPr lang="en-US" altLang="zh-CN" sz="1800" dirty="0">
                <a:latin typeface="微软雅黑" panose="020B0503020204020204" charset="-122"/>
                <a:ea typeface="微软雅黑" panose="020B0503020204020204" charset="-122"/>
              </a:rPr>
              <a:t>32</a:t>
            </a:r>
            <a:r>
              <a:rPr lang="zh-CN" altLang="en-US" sz="1800" dirty="0">
                <a:latin typeface="微软雅黑" panose="020B0503020204020204" charset="-122"/>
                <a:ea typeface="微软雅黑" panose="020B0503020204020204" charset="-122"/>
                <a:sym typeface="Symbol" panose="05050102010706020507" pitchFamily="18" charset="2"/>
              </a:rPr>
              <a:t>节</a:t>
            </a:r>
            <a:r>
              <a:rPr lang="zh-CN" altLang="en-US" sz="1800" dirty="0">
                <a:latin typeface="微软雅黑" panose="020B0503020204020204" charset="-122"/>
                <a:ea typeface="微软雅黑" panose="020B0503020204020204" charset="-122"/>
              </a:rPr>
              <a:t>，请问配电线缆应选多大？</a:t>
            </a:r>
            <a:endParaRPr lang="zh-CN" altLang="en-US" sz="1800" dirty="0">
              <a:latin typeface="微软雅黑" panose="020B0503020204020204" charset="-122"/>
              <a:ea typeface="微软雅黑" panose="020B0503020204020204" charset="-122"/>
            </a:endParaRPr>
          </a:p>
        </p:txBody>
      </p:sp>
      <p:graphicFrame>
        <p:nvGraphicFramePr>
          <p:cNvPr id="75779" name="内容占位符 93187"/>
          <p:cNvGraphicFramePr>
            <a:graphicFrameLocks noGrp="1" noChangeAspect="1"/>
          </p:cNvGraphicFramePr>
          <p:nvPr>
            <p:ph sz="quarter" idx="4294967295"/>
          </p:nvPr>
        </p:nvGraphicFramePr>
        <p:xfrm>
          <a:off x="4716463" y="2060575"/>
          <a:ext cx="3670300" cy="763588"/>
        </p:xfrm>
        <a:graphic>
          <a:graphicData uri="http://schemas.openxmlformats.org/presentationml/2006/ole">
            <mc:AlternateContent xmlns:mc="http://schemas.openxmlformats.org/markup-compatibility/2006">
              <mc:Choice xmlns:v="urn:schemas-microsoft-com:vml" Requires="v">
                <p:oleObj spid="_x0000_s3093" name="" r:id="rId1" imgW="1892300" imgH="393700" progId="Equation.3">
                  <p:embed/>
                </p:oleObj>
              </mc:Choice>
              <mc:Fallback>
                <p:oleObj name="" r:id="rId1" imgW="1892300" imgH="393700" progId="Equation.3">
                  <p:embed/>
                  <p:pic>
                    <p:nvPicPr>
                      <p:cNvPr id="0" name="图片 3092"/>
                      <p:cNvPicPr/>
                      <p:nvPr/>
                    </p:nvPicPr>
                    <p:blipFill>
                      <a:blip r:embed="rId2"/>
                      <a:stretch>
                        <a:fillRect/>
                      </a:stretch>
                    </p:blipFill>
                    <p:spPr>
                      <a:xfrm>
                        <a:off x="4716463" y="2060575"/>
                        <a:ext cx="3670300" cy="763588"/>
                      </a:xfrm>
                      <a:prstGeom prst="rect">
                        <a:avLst/>
                      </a:prstGeom>
                      <a:noFill/>
                      <a:ln w="38100">
                        <a:miter/>
                      </a:ln>
                    </p:spPr>
                  </p:pic>
                </p:oleObj>
              </mc:Fallback>
            </mc:AlternateContent>
          </a:graphicData>
        </a:graphic>
      </p:graphicFrame>
      <p:graphicFrame>
        <p:nvGraphicFramePr>
          <p:cNvPr id="75780" name="内容占位符 93188"/>
          <p:cNvGraphicFramePr>
            <a:graphicFrameLocks noGrp="1" noChangeAspect="1"/>
          </p:cNvGraphicFramePr>
          <p:nvPr>
            <p:ph sz="quarter" idx="4294967295"/>
          </p:nvPr>
        </p:nvGraphicFramePr>
        <p:xfrm>
          <a:off x="5076825" y="3141663"/>
          <a:ext cx="2735263" cy="966787"/>
        </p:xfrm>
        <a:graphic>
          <a:graphicData uri="http://schemas.openxmlformats.org/presentationml/2006/ole">
            <mc:AlternateContent xmlns:mc="http://schemas.openxmlformats.org/markup-compatibility/2006">
              <mc:Choice xmlns:v="urn:schemas-microsoft-com:vml" Requires="v">
                <p:oleObj spid="_x0000_s3096" name="" r:id="rId3" imgW="1275715" imgH="450850" progId="Equation.3">
                  <p:embed/>
                </p:oleObj>
              </mc:Choice>
              <mc:Fallback>
                <p:oleObj name="" r:id="rId3" imgW="1275715" imgH="450850" progId="Equation.3">
                  <p:embed/>
                  <p:pic>
                    <p:nvPicPr>
                      <p:cNvPr id="0" name="图片 3095"/>
                      <p:cNvPicPr/>
                      <p:nvPr/>
                    </p:nvPicPr>
                    <p:blipFill>
                      <a:blip r:embed="rId4"/>
                      <a:stretch>
                        <a:fillRect/>
                      </a:stretch>
                    </p:blipFill>
                    <p:spPr>
                      <a:xfrm>
                        <a:off x="5076825" y="3141663"/>
                        <a:ext cx="2735263" cy="966787"/>
                      </a:xfrm>
                      <a:prstGeom prst="rect">
                        <a:avLst/>
                      </a:prstGeom>
                      <a:noFill/>
                      <a:ln w="38100">
                        <a:miter/>
                      </a:ln>
                    </p:spPr>
                  </p:pic>
                </p:oleObj>
              </mc:Fallback>
            </mc:AlternateContent>
          </a:graphicData>
        </a:graphic>
      </p:graphicFrame>
      <p:sp>
        <p:nvSpPr>
          <p:cNvPr id="75781" name="Line 4"/>
          <p:cNvSpPr/>
          <p:nvPr/>
        </p:nvSpPr>
        <p:spPr>
          <a:xfrm>
            <a:off x="1116013" y="1700213"/>
            <a:ext cx="6840537" cy="0"/>
          </a:xfrm>
          <a:prstGeom prst="line">
            <a:avLst/>
          </a:prstGeom>
          <a:ln w="9525" cap="flat" cmpd="sng">
            <a:solidFill>
              <a:schemeClr val="tx1"/>
            </a:solidFill>
            <a:prstDash val="solid"/>
            <a:round/>
            <a:headEnd type="none" w="med" len="med"/>
            <a:tailEnd type="none" w="med" len="med"/>
          </a:ln>
        </p:spPr>
      </p:sp>
      <p:pic>
        <p:nvPicPr>
          <p:cNvPr id="75782" name="Picture 5"/>
          <p:cNvPicPr>
            <a:picLocks noChangeAspect="1"/>
          </p:cNvPicPr>
          <p:nvPr/>
        </p:nvPicPr>
        <p:blipFill>
          <a:blip r:embed="rId5"/>
          <a:stretch>
            <a:fillRect/>
          </a:stretch>
        </p:blipFill>
        <p:spPr>
          <a:xfrm>
            <a:off x="7667625" y="5013325"/>
            <a:ext cx="779463" cy="1177925"/>
          </a:xfrm>
          <a:prstGeom prst="rect">
            <a:avLst/>
          </a:prstGeom>
          <a:noFill/>
          <a:ln w="9525">
            <a:noFill/>
          </a:ln>
        </p:spPr>
      </p:pic>
      <p:graphicFrame>
        <p:nvGraphicFramePr>
          <p:cNvPr id="75783" name="对象 93191"/>
          <p:cNvGraphicFramePr>
            <a:graphicFrameLocks noChangeAspect="1"/>
          </p:cNvGraphicFramePr>
          <p:nvPr/>
        </p:nvGraphicFramePr>
        <p:xfrm>
          <a:off x="4787900" y="4292600"/>
          <a:ext cx="3006725" cy="823913"/>
        </p:xfrm>
        <a:graphic>
          <a:graphicData uri="http://schemas.openxmlformats.org/presentationml/2006/ole">
            <mc:AlternateContent xmlns:mc="http://schemas.openxmlformats.org/markup-compatibility/2006">
              <mc:Choice xmlns:v="urn:schemas-microsoft-com:vml" Requires="v">
                <p:oleObj spid="_x0000_s3094" name="" r:id="rId6" imgW="1449070" imgH="397510" progId="Equation.3">
                  <p:embed/>
                </p:oleObj>
              </mc:Choice>
              <mc:Fallback>
                <p:oleObj name="" r:id="rId6" imgW="1449070" imgH="397510" progId="Equation.3">
                  <p:embed/>
                  <p:pic>
                    <p:nvPicPr>
                      <p:cNvPr id="0" name="图片 3093"/>
                      <p:cNvPicPr/>
                      <p:nvPr/>
                    </p:nvPicPr>
                    <p:blipFill>
                      <a:blip r:embed="rId7"/>
                      <a:stretch>
                        <a:fillRect/>
                      </a:stretch>
                    </p:blipFill>
                    <p:spPr>
                      <a:xfrm>
                        <a:off x="4787900" y="4292600"/>
                        <a:ext cx="3006725" cy="823913"/>
                      </a:xfrm>
                      <a:prstGeom prst="rect">
                        <a:avLst/>
                      </a:prstGeom>
                      <a:noFill/>
                      <a:ln w="38100">
                        <a:noFill/>
                        <a:miter/>
                      </a:ln>
                    </p:spPr>
                  </p:pic>
                </p:oleObj>
              </mc:Fallback>
            </mc:AlternateContent>
          </a:graphicData>
        </a:graphic>
      </p:graphicFrame>
      <p:graphicFrame>
        <p:nvGraphicFramePr>
          <p:cNvPr id="93193" name="表格 93192"/>
          <p:cNvGraphicFramePr/>
          <p:nvPr/>
        </p:nvGraphicFramePr>
        <p:xfrm>
          <a:off x="900113" y="5300663"/>
          <a:ext cx="3108325" cy="1190625"/>
        </p:xfrm>
        <a:graphic>
          <a:graphicData uri="http://schemas.openxmlformats.org/drawingml/2006/table">
            <a:tbl>
              <a:tblPr/>
              <a:tblGrid>
                <a:gridCol w="1200150"/>
                <a:gridCol w="1908175"/>
              </a:tblGrid>
              <a:tr h="396875">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0" lvl="0" indent="0" eaLnBrk="1" hangingPunct="1">
                        <a:spcBef>
                          <a:spcPct val="20000"/>
                        </a:spcBef>
                        <a:buClr>
                          <a:srgbClr val="333399"/>
                        </a:buClr>
                        <a:buSzPct val="40000"/>
                        <a:buFont typeface="Wingdings" panose="05000000000000000000" pitchFamily="2" charset="2"/>
                        <a:buNone/>
                      </a:pPr>
                      <a:r>
                        <a:rPr lang="zh-CN" altLang="en-US" sz="2000">
                          <a:latin typeface="Times New Roman" panose="02020603050405020304" pitchFamily="18" charset="0"/>
                          <a:ea typeface="华文细黑" pitchFamily="2" charset="-122"/>
                        </a:rPr>
                        <a:t>输入电缆</a:t>
                      </a:r>
                      <a:endParaRPr lang="zh-CN" altLang="en-US" sz="2000">
                        <a:latin typeface="Times New Roman" panose="02020603050405020304" pitchFamily="18" charset="0"/>
                        <a:ea typeface="华文细黑" pitchFamily="2" charset="-122"/>
                      </a:endParaRPr>
                    </a:p>
                  </a:txBody>
                  <a:tcPr marT="45732" marB="45732">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0" lvl="0" indent="0" eaLnBrk="1" hangingPunct="1">
                        <a:spcBef>
                          <a:spcPct val="20000"/>
                        </a:spcBef>
                        <a:buClr>
                          <a:srgbClr val="333399"/>
                        </a:buClr>
                        <a:buSzPct val="40000"/>
                        <a:buFont typeface="Wingdings" panose="05000000000000000000" pitchFamily="2" charset="2"/>
                        <a:buNone/>
                      </a:pPr>
                      <a:r>
                        <a:rPr lang="en-US" altLang="x-none" sz="2000" dirty="0">
                          <a:latin typeface="Times New Roman" panose="02020603050405020304" pitchFamily="18" charset="0"/>
                          <a:ea typeface="华文细黑" pitchFamily="2" charset="-122"/>
                        </a:rPr>
                        <a:t>47/5=10</a:t>
                      </a:r>
                      <a:r>
                        <a:rPr lang="zh-CN" altLang="en-US" sz="2000" dirty="0">
                          <a:latin typeface="Times New Roman" panose="02020603050405020304" pitchFamily="18" charset="0"/>
                          <a:ea typeface="华文细黑" pitchFamily="2" charset="-122"/>
                        </a:rPr>
                        <a:t>平方</a:t>
                      </a:r>
                      <a:endParaRPr lang="zh-CN" altLang="en-US" sz="2000" dirty="0">
                        <a:latin typeface="Times New Roman" panose="02020603050405020304" pitchFamily="18" charset="0"/>
                        <a:ea typeface="华文细黑" pitchFamily="2" charset="-122"/>
                      </a:endParaRPr>
                    </a:p>
                  </a:txBody>
                  <a:tcPr marT="45732" marB="45732">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96875">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0" lvl="0" indent="0" eaLnBrk="1" hangingPunct="1">
                        <a:spcBef>
                          <a:spcPct val="20000"/>
                        </a:spcBef>
                        <a:buClr>
                          <a:srgbClr val="333399"/>
                        </a:buClr>
                        <a:buSzPct val="40000"/>
                        <a:buFont typeface="Wingdings" panose="05000000000000000000" pitchFamily="2" charset="2"/>
                        <a:buNone/>
                      </a:pPr>
                      <a:r>
                        <a:rPr lang="zh-CN" altLang="en-US" sz="2000">
                          <a:latin typeface="Times New Roman" panose="02020603050405020304" pitchFamily="18" charset="0"/>
                          <a:ea typeface="华文细黑" pitchFamily="2" charset="-122"/>
                        </a:rPr>
                        <a:t>输出电缆</a:t>
                      </a:r>
                      <a:endParaRPr lang="zh-CN" altLang="en-US" sz="2000">
                        <a:latin typeface="Times New Roman" panose="02020603050405020304" pitchFamily="18" charset="0"/>
                        <a:ea typeface="华文细黑" pitchFamily="2" charset="-122"/>
                      </a:endParaRPr>
                    </a:p>
                  </a:txBody>
                  <a:tcPr marT="45732" marB="45732">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0" lvl="0" indent="0" eaLnBrk="1" hangingPunct="1">
                        <a:spcBef>
                          <a:spcPct val="20000"/>
                        </a:spcBef>
                        <a:buClr>
                          <a:srgbClr val="333399"/>
                        </a:buClr>
                        <a:buSzPct val="40000"/>
                        <a:buFont typeface="Wingdings" panose="05000000000000000000" pitchFamily="2" charset="2"/>
                        <a:buNone/>
                      </a:pPr>
                      <a:r>
                        <a:rPr lang="en-US" altLang="x-none" sz="2000" dirty="0">
                          <a:latin typeface="Times New Roman" panose="02020603050405020304" pitchFamily="18" charset="0"/>
                          <a:ea typeface="华文细黑" pitchFamily="2" charset="-122"/>
                        </a:rPr>
                        <a:t>45/5=10</a:t>
                      </a:r>
                      <a:r>
                        <a:rPr lang="zh-CN" altLang="en-US" sz="2000" dirty="0">
                          <a:latin typeface="Times New Roman" panose="02020603050405020304" pitchFamily="18" charset="0"/>
                          <a:ea typeface="华文细黑" pitchFamily="2" charset="-122"/>
                        </a:rPr>
                        <a:t>平方</a:t>
                      </a:r>
                      <a:endParaRPr lang="zh-CN" altLang="en-US" sz="2000" dirty="0">
                        <a:latin typeface="Times New Roman" panose="02020603050405020304" pitchFamily="18" charset="0"/>
                        <a:ea typeface="华文细黑" pitchFamily="2" charset="-122"/>
                      </a:endParaRPr>
                    </a:p>
                  </a:txBody>
                  <a:tcPr marT="45732" marB="45732">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96875">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0" lvl="0" indent="0" eaLnBrk="1" hangingPunct="1">
                        <a:spcBef>
                          <a:spcPct val="20000"/>
                        </a:spcBef>
                        <a:buClr>
                          <a:srgbClr val="333399"/>
                        </a:buClr>
                        <a:buSzPct val="40000"/>
                        <a:buFont typeface="Wingdings" panose="05000000000000000000" pitchFamily="2" charset="2"/>
                        <a:buNone/>
                      </a:pPr>
                      <a:r>
                        <a:rPr lang="zh-CN" altLang="en-US" sz="2000">
                          <a:latin typeface="Times New Roman" panose="02020603050405020304" pitchFamily="18" charset="0"/>
                          <a:ea typeface="华文细黑" pitchFamily="2" charset="-122"/>
                        </a:rPr>
                        <a:t>电池电缆</a:t>
                      </a:r>
                      <a:endParaRPr lang="zh-CN" altLang="en-US" sz="2000">
                        <a:latin typeface="Times New Roman" panose="02020603050405020304" pitchFamily="18" charset="0"/>
                        <a:ea typeface="华文细黑" pitchFamily="2" charset="-122"/>
                      </a:endParaRPr>
                    </a:p>
                  </a:txBody>
                  <a:tcPr marT="45732" marB="45732">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0" lvl="0" indent="0" eaLnBrk="1" hangingPunct="1">
                        <a:spcBef>
                          <a:spcPct val="20000"/>
                        </a:spcBef>
                        <a:buClr>
                          <a:srgbClr val="333399"/>
                        </a:buClr>
                        <a:buSzPct val="40000"/>
                        <a:buFont typeface="Wingdings" panose="05000000000000000000" pitchFamily="2" charset="2"/>
                        <a:buNone/>
                      </a:pPr>
                      <a:r>
                        <a:rPr lang="en-US" altLang="x-none" sz="2000" dirty="0">
                          <a:latin typeface="Times New Roman" panose="02020603050405020304" pitchFamily="18" charset="0"/>
                          <a:ea typeface="华文细黑" pitchFamily="2" charset="-122"/>
                        </a:rPr>
                        <a:t>76/3=25</a:t>
                      </a:r>
                      <a:r>
                        <a:rPr lang="zh-CN" altLang="en-US" sz="2000" dirty="0">
                          <a:latin typeface="Times New Roman" panose="02020603050405020304" pitchFamily="18" charset="0"/>
                          <a:ea typeface="华文细黑" pitchFamily="2" charset="-122"/>
                        </a:rPr>
                        <a:t>平方</a:t>
                      </a:r>
                      <a:endParaRPr lang="zh-CN" altLang="en-US" sz="2000" dirty="0">
                        <a:latin typeface="Times New Roman" panose="02020603050405020304" pitchFamily="18" charset="0"/>
                        <a:ea typeface="华文细黑" pitchFamily="2" charset="-122"/>
                      </a:endParaRPr>
                    </a:p>
                  </a:txBody>
                  <a:tcPr marT="45732" marB="45732">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6801" name="Rectangle 2"/>
          <p:cNvSpPr>
            <a:spLocks noGrp="1"/>
          </p:cNvSpPr>
          <p:nvPr>
            <p:ph type="title" idx="4294967295"/>
          </p:nvPr>
        </p:nvSpPr>
        <p:spPr>
          <a:xfrm>
            <a:off x="685800" y="609600"/>
            <a:ext cx="7772400" cy="1143000"/>
          </a:xfrm>
        </p:spPr>
        <p:txBody>
          <a:bodyPr wrap="square" lIns="91440" tIns="45720" rIns="91440" bIns="45720" anchor="ctr" anchorCtr="0"/>
          <a:p>
            <a:pPr algn="l" eaLnBrk="1" hangingPunct="1"/>
            <a:r>
              <a:rPr lang="zh-CN" altLang="en-US" sz="3600" dirty="0"/>
              <a:t>例</a:t>
            </a:r>
            <a:endParaRPr lang="zh-CN" altLang="en-US" sz="3600" dirty="0"/>
          </a:p>
        </p:txBody>
      </p:sp>
      <p:sp>
        <p:nvSpPr>
          <p:cNvPr id="76802" name="Rectangle 3"/>
          <p:cNvSpPr>
            <a:spLocks noGrp="1"/>
          </p:cNvSpPr>
          <p:nvPr>
            <p:ph type="body" sz="half" idx="4294967295"/>
          </p:nvPr>
        </p:nvSpPr>
        <p:spPr>
          <a:xfrm>
            <a:off x="685800" y="1981200"/>
            <a:ext cx="3810000" cy="4114800"/>
          </a:xfrm>
        </p:spPr>
        <p:txBody>
          <a:bodyPr wrap="square" lIns="91440" tIns="45720" rIns="91440" bIns="45720" anchor="t" anchorCtr="0"/>
          <a:lstStyle>
            <a:lvl1pPr lvl="0">
              <a:buClrTx/>
              <a:buSzTx/>
              <a:buFont typeface="Verdana" panose="020B0604030504040204" pitchFamily="34" charset="0"/>
              <a:defRPr sz="2800"/>
            </a:lvl1pPr>
            <a:lvl2pPr lvl="1">
              <a:buClrTx/>
              <a:buSzTx/>
              <a:buFont typeface="Verdana" panose="020B0604030504040204" pitchFamily="34" charset="0"/>
              <a:defRPr sz="2400"/>
            </a:lvl2pPr>
            <a:lvl3pPr lvl="2">
              <a:buClrTx/>
              <a:buSzTx/>
              <a:buFont typeface="Verdana" panose="020B0604030504040204" pitchFamily="34" charset="0"/>
              <a:defRPr sz="2000"/>
            </a:lvl3pPr>
            <a:lvl4pPr lvl="3">
              <a:buClrTx/>
              <a:buSzTx/>
              <a:buFont typeface="Verdana" panose="020B0604030504040204" pitchFamily="34" charset="0"/>
              <a:defRPr sz="1800"/>
            </a:lvl4pPr>
            <a:lvl5pPr lvl="4">
              <a:buClrTx/>
              <a:buSzTx/>
              <a:buFont typeface="Verdana" panose="020B0604030504040204" pitchFamily="34" charset="0"/>
              <a:defRPr sz="1800"/>
            </a:lvl5pPr>
          </a:lstStyle>
          <a:p>
            <a:pPr lvl="0" indent="-354330" eaLnBrk="1" hangingPunct="1">
              <a:buClrTx/>
              <a:buSzTx/>
            </a:pPr>
            <a:r>
              <a:rPr lang="zh-CN" altLang="en-US" sz="1800" dirty="0">
                <a:latin typeface="微软雅黑" panose="020B0503020204020204" charset="-122"/>
                <a:ea typeface="微软雅黑" panose="020B0503020204020204" charset="-122"/>
              </a:rPr>
              <a:t>问：</a:t>
            </a:r>
            <a:r>
              <a:rPr lang="en-US" altLang="zh-CN" sz="1800" dirty="0">
                <a:latin typeface="微软雅黑" panose="020B0503020204020204" charset="-122"/>
                <a:ea typeface="微软雅黑" panose="020B0503020204020204" charset="-122"/>
              </a:rPr>
              <a:t>30kVA UPS </a:t>
            </a:r>
            <a:r>
              <a:rPr lang="zh-CN" altLang="en-US" sz="1800" dirty="0">
                <a:latin typeface="微软雅黑" panose="020B0503020204020204" charset="-122"/>
                <a:ea typeface="微软雅黑" panose="020B0503020204020204" charset="-122"/>
              </a:rPr>
              <a:t>三进单出 </a:t>
            </a:r>
            <a:r>
              <a:rPr lang="en-US" altLang="zh-CN" sz="1800" i="1" dirty="0">
                <a:latin typeface="微软雅黑" panose="020B0503020204020204" charset="-122"/>
                <a:ea typeface="微软雅黑" panose="020B0503020204020204" charset="-122"/>
              </a:rPr>
              <a:t>F</a:t>
            </a:r>
            <a:r>
              <a:rPr lang="en-US" altLang="zh-CN" sz="1800" dirty="0">
                <a:latin typeface="微软雅黑" panose="020B0503020204020204" charset="-122"/>
                <a:ea typeface="微软雅黑" panose="020B0503020204020204" charset="-122"/>
              </a:rPr>
              <a:t>=0.8</a:t>
            </a:r>
            <a:r>
              <a:rPr lang="zh-CN" altLang="en-US" sz="1800" dirty="0">
                <a:latin typeface="微软雅黑" panose="020B0503020204020204" charset="-122"/>
                <a:ea typeface="微软雅黑" panose="020B0503020204020204" charset="-122"/>
              </a:rPr>
              <a:t>，逆变效率</a:t>
            </a:r>
            <a:r>
              <a:rPr lang="en-US" altLang="zh-CN" sz="1800" dirty="0">
                <a:latin typeface="微软雅黑" panose="020B0503020204020204" charset="-122"/>
                <a:ea typeface="微软雅黑" panose="020B0503020204020204" charset="-122"/>
              </a:rPr>
              <a:t>=0.94,</a:t>
            </a:r>
            <a:r>
              <a:rPr lang="zh-CN" altLang="en-US" sz="1800" dirty="0">
                <a:latin typeface="微软雅黑" panose="020B0503020204020204" charset="-122"/>
                <a:ea typeface="微软雅黑" panose="020B0503020204020204" charset="-122"/>
              </a:rPr>
              <a:t>整机效率</a:t>
            </a:r>
            <a:r>
              <a:rPr lang="en-US" altLang="zh-CN" sz="1800" dirty="0">
                <a:latin typeface="微软雅黑" panose="020B0503020204020204" charset="-122"/>
                <a:ea typeface="微软雅黑" panose="020B0503020204020204" charset="-122"/>
              </a:rPr>
              <a:t>=0.9,</a:t>
            </a:r>
            <a:r>
              <a:rPr lang="zh-CN" altLang="en-US" sz="1800" dirty="0">
                <a:latin typeface="微软雅黑" panose="020B0503020204020204" charset="-122"/>
                <a:ea typeface="微软雅黑" panose="020B0503020204020204" charset="-122"/>
              </a:rPr>
              <a:t>输入功率因数</a:t>
            </a:r>
            <a:r>
              <a:rPr lang="en-US" altLang="zh-CN" sz="1800" dirty="0">
                <a:latin typeface="微软雅黑" panose="020B0503020204020204" charset="-122"/>
                <a:ea typeface="微软雅黑" panose="020B0503020204020204" charset="-122"/>
              </a:rPr>
              <a:t>=0.85,UPS</a:t>
            </a:r>
            <a:r>
              <a:rPr lang="zh-CN" altLang="en-US" sz="1800" dirty="0">
                <a:latin typeface="微软雅黑" panose="020B0503020204020204" charset="-122"/>
                <a:ea typeface="微软雅黑" panose="020B0503020204020204" charset="-122"/>
              </a:rPr>
              <a:t>电池节数：</a:t>
            </a:r>
            <a:r>
              <a:rPr lang="en-US" altLang="zh-CN" sz="1800" dirty="0">
                <a:latin typeface="微软雅黑" panose="020B0503020204020204" charset="-122"/>
                <a:ea typeface="微软雅黑" panose="020B0503020204020204" charset="-122"/>
              </a:rPr>
              <a:t>32</a:t>
            </a:r>
            <a:r>
              <a:rPr lang="zh-CN" altLang="en-US" sz="1800" dirty="0">
                <a:latin typeface="微软雅黑" panose="020B0503020204020204" charset="-122"/>
                <a:ea typeface="微软雅黑" panose="020B0503020204020204" charset="-122"/>
                <a:sym typeface="Symbol" panose="05050102010706020507" pitchFamily="18" charset="2"/>
              </a:rPr>
              <a:t>节</a:t>
            </a:r>
            <a:r>
              <a:rPr lang="zh-CN" altLang="en-US" sz="1800" dirty="0">
                <a:latin typeface="微软雅黑" panose="020B0503020204020204" charset="-122"/>
                <a:ea typeface="微软雅黑" panose="020B0503020204020204" charset="-122"/>
              </a:rPr>
              <a:t>，请问配电线缆应选多大？</a:t>
            </a:r>
            <a:endParaRPr lang="zh-CN" altLang="en-US" sz="1800" dirty="0">
              <a:latin typeface="微软雅黑" panose="020B0503020204020204" charset="-122"/>
              <a:ea typeface="微软雅黑" panose="020B0503020204020204" charset="-122"/>
            </a:endParaRPr>
          </a:p>
        </p:txBody>
      </p:sp>
      <p:graphicFrame>
        <p:nvGraphicFramePr>
          <p:cNvPr id="76803" name="内容占位符 94211"/>
          <p:cNvGraphicFramePr>
            <a:graphicFrameLocks noGrp="1" noChangeAspect="1"/>
          </p:cNvGraphicFramePr>
          <p:nvPr>
            <p:ph sz="quarter" idx="4294967295"/>
          </p:nvPr>
        </p:nvGraphicFramePr>
        <p:xfrm>
          <a:off x="4716463" y="2060575"/>
          <a:ext cx="3670300" cy="763588"/>
        </p:xfrm>
        <a:graphic>
          <a:graphicData uri="http://schemas.openxmlformats.org/presentationml/2006/ole">
            <mc:AlternateContent xmlns:mc="http://schemas.openxmlformats.org/markup-compatibility/2006">
              <mc:Choice xmlns:v="urn:schemas-microsoft-com:vml" Requires="v">
                <p:oleObj spid="_x0000_s3092" name="" r:id="rId1" imgW="1892300" imgH="393700" progId="Equation.3">
                  <p:embed/>
                </p:oleObj>
              </mc:Choice>
              <mc:Fallback>
                <p:oleObj name="" r:id="rId1" imgW="1892300" imgH="393700" progId="Equation.3">
                  <p:embed/>
                  <p:pic>
                    <p:nvPicPr>
                      <p:cNvPr id="0" name="图片 3091"/>
                      <p:cNvPicPr/>
                      <p:nvPr/>
                    </p:nvPicPr>
                    <p:blipFill>
                      <a:blip r:embed="rId2"/>
                      <a:stretch>
                        <a:fillRect/>
                      </a:stretch>
                    </p:blipFill>
                    <p:spPr>
                      <a:xfrm>
                        <a:off x="4716463" y="2060575"/>
                        <a:ext cx="3670300" cy="763588"/>
                      </a:xfrm>
                      <a:prstGeom prst="rect">
                        <a:avLst/>
                      </a:prstGeom>
                      <a:noFill/>
                      <a:ln w="38100">
                        <a:miter/>
                      </a:ln>
                    </p:spPr>
                  </p:pic>
                </p:oleObj>
              </mc:Fallback>
            </mc:AlternateContent>
          </a:graphicData>
        </a:graphic>
      </p:graphicFrame>
      <p:graphicFrame>
        <p:nvGraphicFramePr>
          <p:cNvPr id="76804" name="内容占位符 94212"/>
          <p:cNvGraphicFramePr>
            <a:graphicFrameLocks noGrp="1" noChangeAspect="1"/>
          </p:cNvGraphicFramePr>
          <p:nvPr>
            <p:ph sz="quarter" idx="4294967295"/>
          </p:nvPr>
        </p:nvGraphicFramePr>
        <p:xfrm>
          <a:off x="5227638" y="3141663"/>
          <a:ext cx="2435225" cy="968375"/>
        </p:xfrm>
        <a:graphic>
          <a:graphicData uri="http://schemas.openxmlformats.org/presentationml/2006/ole">
            <mc:AlternateContent xmlns:mc="http://schemas.openxmlformats.org/markup-compatibility/2006">
              <mc:Choice xmlns:v="urn:schemas-microsoft-com:vml" Requires="v">
                <p:oleObj spid="_x0000_s3095" name="" r:id="rId3" imgW="1134110" imgH="450850" progId="Equation.3">
                  <p:embed/>
                </p:oleObj>
              </mc:Choice>
              <mc:Fallback>
                <p:oleObj name="" r:id="rId3" imgW="1134110" imgH="450850" progId="Equation.3">
                  <p:embed/>
                  <p:pic>
                    <p:nvPicPr>
                      <p:cNvPr id="0" name="图片 3094"/>
                      <p:cNvPicPr/>
                      <p:nvPr/>
                    </p:nvPicPr>
                    <p:blipFill>
                      <a:blip r:embed="rId4"/>
                      <a:stretch>
                        <a:fillRect/>
                      </a:stretch>
                    </p:blipFill>
                    <p:spPr>
                      <a:xfrm>
                        <a:off x="5227638" y="3141663"/>
                        <a:ext cx="2435225" cy="968375"/>
                      </a:xfrm>
                      <a:prstGeom prst="rect">
                        <a:avLst/>
                      </a:prstGeom>
                      <a:noFill/>
                      <a:ln w="38100">
                        <a:miter/>
                      </a:ln>
                    </p:spPr>
                  </p:pic>
                </p:oleObj>
              </mc:Fallback>
            </mc:AlternateContent>
          </a:graphicData>
        </a:graphic>
      </p:graphicFrame>
      <p:sp>
        <p:nvSpPr>
          <p:cNvPr id="76805" name="Line 5"/>
          <p:cNvSpPr/>
          <p:nvPr/>
        </p:nvSpPr>
        <p:spPr>
          <a:xfrm>
            <a:off x="1116013" y="1700213"/>
            <a:ext cx="6840537" cy="0"/>
          </a:xfrm>
          <a:prstGeom prst="line">
            <a:avLst/>
          </a:prstGeom>
          <a:ln w="9525" cap="flat" cmpd="sng">
            <a:solidFill>
              <a:schemeClr val="tx1"/>
            </a:solidFill>
            <a:prstDash val="solid"/>
            <a:round/>
            <a:headEnd type="none" w="med" len="med"/>
            <a:tailEnd type="none" w="med" len="med"/>
          </a:ln>
        </p:spPr>
      </p:sp>
      <p:pic>
        <p:nvPicPr>
          <p:cNvPr id="76806" name="Picture 6"/>
          <p:cNvPicPr>
            <a:picLocks noChangeAspect="1"/>
          </p:cNvPicPr>
          <p:nvPr/>
        </p:nvPicPr>
        <p:blipFill>
          <a:blip r:embed="rId5"/>
          <a:stretch>
            <a:fillRect/>
          </a:stretch>
        </p:blipFill>
        <p:spPr>
          <a:xfrm>
            <a:off x="7667625" y="5013325"/>
            <a:ext cx="779463" cy="1177925"/>
          </a:xfrm>
          <a:prstGeom prst="rect">
            <a:avLst/>
          </a:prstGeom>
          <a:noFill/>
          <a:ln w="9525">
            <a:noFill/>
          </a:ln>
        </p:spPr>
      </p:pic>
      <p:graphicFrame>
        <p:nvGraphicFramePr>
          <p:cNvPr id="76807" name="对象 94215"/>
          <p:cNvGraphicFramePr>
            <a:graphicFrameLocks noChangeAspect="1"/>
          </p:cNvGraphicFramePr>
          <p:nvPr/>
        </p:nvGraphicFramePr>
        <p:xfrm>
          <a:off x="4787900" y="4292600"/>
          <a:ext cx="3006725" cy="823913"/>
        </p:xfrm>
        <a:graphic>
          <a:graphicData uri="http://schemas.openxmlformats.org/presentationml/2006/ole">
            <mc:AlternateContent xmlns:mc="http://schemas.openxmlformats.org/markup-compatibility/2006">
              <mc:Choice xmlns:v="urn:schemas-microsoft-com:vml" Requires="v">
                <p:oleObj spid="_x0000_s3091" name="" r:id="rId6" imgW="1449070" imgH="397510" progId="Equation.3">
                  <p:embed/>
                </p:oleObj>
              </mc:Choice>
              <mc:Fallback>
                <p:oleObj name="" r:id="rId6" imgW="1449070" imgH="397510" progId="Equation.3">
                  <p:embed/>
                  <p:pic>
                    <p:nvPicPr>
                      <p:cNvPr id="0" name="图片 3090"/>
                      <p:cNvPicPr/>
                      <p:nvPr/>
                    </p:nvPicPr>
                    <p:blipFill>
                      <a:blip r:embed="rId7"/>
                      <a:stretch>
                        <a:fillRect/>
                      </a:stretch>
                    </p:blipFill>
                    <p:spPr>
                      <a:xfrm>
                        <a:off x="4787900" y="4292600"/>
                        <a:ext cx="3006725" cy="823913"/>
                      </a:xfrm>
                      <a:prstGeom prst="rect">
                        <a:avLst/>
                      </a:prstGeom>
                      <a:noFill/>
                      <a:ln w="38100">
                        <a:noFill/>
                        <a:miter/>
                      </a:ln>
                    </p:spPr>
                  </p:pic>
                </p:oleObj>
              </mc:Fallback>
            </mc:AlternateContent>
          </a:graphicData>
        </a:graphic>
      </p:graphicFrame>
      <p:graphicFrame>
        <p:nvGraphicFramePr>
          <p:cNvPr id="94217" name="表格 94216"/>
          <p:cNvGraphicFramePr/>
          <p:nvPr/>
        </p:nvGraphicFramePr>
        <p:xfrm>
          <a:off x="539750" y="5229225"/>
          <a:ext cx="4175125" cy="1495425"/>
        </p:xfrm>
        <a:graphic>
          <a:graphicData uri="http://schemas.openxmlformats.org/drawingml/2006/table">
            <a:tbl>
              <a:tblPr/>
              <a:tblGrid>
                <a:gridCol w="1347788"/>
                <a:gridCol w="2827337"/>
              </a:tblGrid>
              <a:tr h="701675">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0" lvl="0" indent="0" eaLnBrk="1" hangingPunct="1">
                        <a:spcBef>
                          <a:spcPct val="20000"/>
                        </a:spcBef>
                        <a:buClr>
                          <a:srgbClr val="333399"/>
                        </a:buClr>
                        <a:buSzPct val="40000"/>
                        <a:buFont typeface="Wingdings" panose="05000000000000000000" pitchFamily="2" charset="2"/>
                        <a:buNone/>
                      </a:pPr>
                      <a:r>
                        <a:rPr lang="zh-CN" altLang="en-US" sz="2000">
                          <a:latin typeface="Times New Roman" panose="02020603050405020304" pitchFamily="18" charset="0"/>
                          <a:ea typeface="华文细黑" pitchFamily="2" charset="-122"/>
                        </a:rPr>
                        <a:t>输入电缆</a:t>
                      </a:r>
                      <a:endParaRPr lang="zh-CN" altLang="en-US" sz="2000">
                        <a:latin typeface="Times New Roman" panose="02020603050405020304" pitchFamily="18" charset="0"/>
                        <a:ea typeface="华文细黑" pitchFamily="2" charset="-122"/>
                      </a:endParaRPr>
                    </a:p>
                  </a:txBody>
                  <a:tcPr marT="45730" marB="4573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0" lvl="0" indent="0" eaLnBrk="1" hangingPunct="1">
                        <a:spcBef>
                          <a:spcPct val="20000"/>
                        </a:spcBef>
                        <a:buClr>
                          <a:srgbClr val="333399"/>
                        </a:buClr>
                        <a:buSzPct val="40000"/>
                        <a:buFont typeface="Wingdings" panose="05000000000000000000" pitchFamily="2" charset="2"/>
                        <a:buNone/>
                      </a:pPr>
                      <a:r>
                        <a:rPr lang="en-US" altLang="x-none" sz="2000" dirty="0">
                          <a:latin typeface="Times New Roman" panose="02020603050405020304" pitchFamily="18" charset="0"/>
                          <a:ea typeface="华文细黑" pitchFamily="2" charset="-122"/>
                        </a:rPr>
                        <a:t>47/5=10</a:t>
                      </a:r>
                      <a:r>
                        <a:rPr lang="zh-CN" altLang="en-US" sz="2000" dirty="0">
                          <a:latin typeface="Times New Roman" panose="02020603050405020304" pitchFamily="18" charset="0"/>
                          <a:ea typeface="华文细黑" pitchFamily="2" charset="-122"/>
                        </a:rPr>
                        <a:t>平方</a:t>
                      </a:r>
                      <a:r>
                        <a:rPr lang="en-US" altLang="x-none" sz="2000" dirty="0">
                          <a:latin typeface="Times New Roman" panose="02020603050405020304" pitchFamily="18" charset="0"/>
                          <a:ea typeface="华文细黑" pitchFamily="2" charset="-122"/>
                        </a:rPr>
                        <a:t>(</a:t>
                      </a:r>
                      <a:r>
                        <a:rPr lang="zh-CN" altLang="en-US" sz="2000" dirty="0">
                          <a:latin typeface="Times New Roman" panose="02020603050405020304" pitchFamily="18" charset="0"/>
                          <a:ea typeface="华文细黑" pitchFamily="2" charset="-122"/>
                        </a:rPr>
                        <a:t>其中</a:t>
                      </a:r>
                      <a:r>
                        <a:rPr lang="en-US" altLang="x-none" sz="2000" dirty="0">
                          <a:latin typeface="Times New Roman" panose="02020603050405020304" pitchFamily="18" charset="0"/>
                          <a:ea typeface="华文细黑" pitchFamily="2" charset="-122"/>
                        </a:rPr>
                        <a:t>A</a:t>
                      </a:r>
                      <a:r>
                        <a:rPr lang="zh-CN" altLang="en-US" sz="2000" dirty="0">
                          <a:latin typeface="Times New Roman" panose="02020603050405020304" pitchFamily="18" charset="0"/>
                          <a:ea typeface="华文细黑" pitchFamily="2" charset="-122"/>
                        </a:rPr>
                        <a:t>项与零线，需要</a:t>
                      </a:r>
                      <a:r>
                        <a:rPr lang="en-US" altLang="x-none" sz="2000" dirty="0">
                          <a:latin typeface="Times New Roman" panose="02020603050405020304" pitchFamily="18" charset="0"/>
                          <a:ea typeface="华文细黑" pitchFamily="2" charset="-122"/>
                        </a:rPr>
                        <a:t>35</a:t>
                      </a:r>
                      <a:r>
                        <a:rPr lang="zh-CN" altLang="en-US" sz="2000" dirty="0">
                          <a:latin typeface="Times New Roman" panose="02020603050405020304" pitchFamily="18" charset="0"/>
                          <a:ea typeface="华文细黑" pitchFamily="2" charset="-122"/>
                        </a:rPr>
                        <a:t>平米</a:t>
                      </a:r>
                      <a:r>
                        <a:rPr lang="en-US" altLang="x-none" sz="2000" dirty="0">
                          <a:latin typeface="Times New Roman" panose="02020603050405020304" pitchFamily="18" charset="0"/>
                          <a:ea typeface="华文细黑" pitchFamily="2" charset="-122"/>
                        </a:rPr>
                        <a:t>)</a:t>
                      </a:r>
                      <a:endParaRPr lang="en-US" altLang="x-none" sz="2000" dirty="0">
                        <a:latin typeface="Times New Roman" panose="02020603050405020304" pitchFamily="18" charset="0"/>
                        <a:ea typeface="华文细黑" pitchFamily="2" charset="-122"/>
                      </a:endParaRPr>
                    </a:p>
                  </a:txBody>
                  <a:tcPr marT="45730" marB="4573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96875">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0" lvl="0" indent="0" eaLnBrk="1" hangingPunct="1">
                        <a:spcBef>
                          <a:spcPct val="20000"/>
                        </a:spcBef>
                        <a:buClr>
                          <a:srgbClr val="333399"/>
                        </a:buClr>
                        <a:buSzPct val="40000"/>
                        <a:buFont typeface="Wingdings" panose="05000000000000000000" pitchFamily="2" charset="2"/>
                        <a:buNone/>
                      </a:pPr>
                      <a:r>
                        <a:rPr lang="zh-CN" altLang="en-US" sz="2000">
                          <a:latin typeface="Times New Roman" panose="02020603050405020304" pitchFamily="18" charset="0"/>
                          <a:ea typeface="华文细黑" pitchFamily="2" charset="-122"/>
                        </a:rPr>
                        <a:t>输出电缆</a:t>
                      </a:r>
                      <a:endParaRPr lang="zh-CN" altLang="en-US" sz="2000">
                        <a:latin typeface="Times New Roman" panose="02020603050405020304" pitchFamily="18" charset="0"/>
                        <a:ea typeface="华文细黑" pitchFamily="2" charset="-122"/>
                      </a:endParaRPr>
                    </a:p>
                  </a:txBody>
                  <a:tcPr marT="45730" marB="4573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0" lvl="0" indent="0" eaLnBrk="1" hangingPunct="1">
                        <a:spcBef>
                          <a:spcPct val="20000"/>
                        </a:spcBef>
                        <a:buClr>
                          <a:srgbClr val="333399"/>
                        </a:buClr>
                        <a:buSzPct val="40000"/>
                        <a:buFont typeface="Wingdings" panose="05000000000000000000" pitchFamily="2" charset="2"/>
                        <a:buNone/>
                      </a:pPr>
                      <a:r>
                        <a:rPr lang="en-US" altLang="x-none" sz="2000" dirty="0">
                          <a:latin typeface="Times New Roman" panose="02020603050405020304" pitchFamily="18" charset="0"/>
                          <a:ea typeface="华文细黑" pitchFamily="2" charset="-122"/>
                        </a:rPr>
                        <a:t>136/5=35</a:t>
                      </a:r>
                      <a:r>
                        <a:rPr lang="zh-CN" altLang="en-US" sz="2000" dirty="0">
                          <a:latin typeface="Times New Roman" panose="02020603050405020304" pitchFamily="18" charset="0"/>
                          <a:ea typeface="华文细黑" pitchFamily="2" charset="-122"/>
                        </a:rPr>
                        <a:t>平方</a:t>
                      </a:r>
                      <a:endParaRPr lang="zh-CN" altLang="en-US" sz="2000" dirty="0">
                        <a:latin typeface="Times New Roman" panose="02020603050405020304" pitchFamily="18" charset="0"/>
                        <a:ea typeface="华文细黑" pitchFamily="2" charset="-122"/>
                      </a:endParaRPr>
                    </a:p>
                  </a:txBody>
                  <a:tcPr marT="45730" marB="4573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96875">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0" lvl="0" indent="0" eaLnBrk="1" hangingPunct="1">
                        <a:spcBef>
                          <a:spcPct val="20000"/>
                        </a:spcBef>
                        <a:buClr>
                          <a:srgbClr val="333399"/>
                        </a:buClr>
                        <a:buSzPct val="40000"/>
                        <a:buFont typeface="Wingdings" panose="05000000000000000000" pitchFamily="2" charset="2"/>
                        <a:buNone/>
                      </a:pPr>
                      <a:r>
                        <a:rPr lang="zh-CN" altLang="en-US" sz="2000">
                          <a:latin typeface="Times New Roman" panose="02020603050405020304" pitchFamily="18" charset="0"/>
                          <a:ea typeface="华文细黑" pitchFamily="2" charset="-122"/>
                        </a:rPr>
                        <a:t>电池电缆</a:t>
                      </a:r>
                      <a:endParaRPr lang="zh-CN" altLang="en-US" sz="2000">
                        <a:latin typeface="Times New Roman" panose="02020603050405020304" pitchFamily="18" charset="0"/>
                        <a:ea typeface="华文细黑" pitchFamily="2" charset="-122"/>
                      </a:endParaRPr>
                    </a:p>
                  </a:txBody>
                  <a:tcPr marT="45730" marB="4573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54330" lvl="0" indent="-354330" algn="l" defTabSz="914400" eaLnBrk="0" fontAlgn="base" latinLnBrk="0" hangingPunct="0">
                        <a:spcBef>
                          <a:spcPct val="20000"/>
                        </a:spcBef>
                        <a:spcAft>
                          <a:spcPct val="0"/>
                        </a:spcAft>
                        <a:buFont typeface="Verdana" panose="020B0604030504040204" pitchFamily="34" charset="0"/>
                        <a:buAutoNum type="arabicPeriod"/>
                        <a:defRPr sz="1800" b="0" i="0" u="none" kern="1200" baseline="0">
                          <a:solidFill>
                            <a:schemeClr val="tx1"/>
                          </a:solidFill>
                          <a:latin typeface="Verdana" panose="020B0604030504040204" pitchFamily="34" charset="0"/>
                          <a:ea typeface="微软雅黑" panose="020B0503020204020204" charset="-122"/>
                        </a:defRPr>
                      </a:lvl1pPr>
                      <a:lvl2pPr lvl="1" algn="l">
                        <a:buAutoNum type="arabicPeriod"/>
                        <a:defRPr sz="1800" kern="1200"/>
                      </a:lvl2pPr>
                      <a:lvl3pPr lvl="2" algn="l">
                        <a:buAutoNum type="arabicPeriod"/>
                        <a:defRPr sz="1800" kern="1200"/>
                      </a:lvl3pPr>
                      <a:lvl4pPr lvl="3" algn="l">
                        <a:buAutoNum type="arabicPeriod"/>
                        <a:defRPr sz="1800" kern="1200"/>
                      </a:lvl4pPr>
                      <a:lvl5pPr lvl="4" algn="l">
                        <a:buAutoNum type="arabicPeriod"/>
                        <a:defRPr sz="1800" kern="1200"/>
                      </a:lvl5pPr>
                    </a:lstStyle>
                    <a:p>
                      <a:pPr marL="0" lvl="0" indent="0" eaLnBrk="1" hangingPunct="1">
                        <a:spcBef>
                          <a:spcPct val="20000"/>
                        </a:spcBef>
                        <a:buClr>
                          <a:srgbClr val="333399"/>
                        </a:buClr>
                        <a:buSzPct val="40000"/>
                        <a:buFont typeface="Wingdings" panose="05000000000000000000" pitchFamily="2" charset="2"/>
                        <a:buNone/>
                      </a:pPr>
                      <a:r>
                        <a:rPr lang="en-US" altLang="x-none" sz="2000" dirty="0">
                          <a:latin typeface="Times New Roman" panose="02020603050405020304" pitchFamily="18" charset="0"/>
                          <a:ea typeface="华文细黑" pitchFamily="2" charset="-122"/>
                        </a:rPr>
                        <a:t>76/3=25</a:t>
                      </a:r>
                      <a:r>
                        <a:rPr lang="zh-CN" altLang="en-US" sz="2000" dirty="0">
                          <a:latin typeface="Times New Roman" panose="02020603050405020304" pitchFamily="18" charset="0"/>
                          <a:ea typeface="华文细黑" pitchFamily="2" charset="-122"/>
                        </a:rPr>
                        <a:t>平方</a:t>
                      </a:r>
                      <a:endParaRPr lang="zh-CN" altLang="en-US" sz="2000" dirty="0">
                        <a:latin typeface="Times New Roman" panose="02020603050405020304" pitchFamily="18" charset="0"/>
                        <a:ea typeface="华文细黑" pitchFamily="2" charset="-122"/>
                      </a:endParaRPr>
                    </a:p>
                  </a:txBody>
                  <a:tcPr marT="45730" marB="4573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7825" name="标题 1"/>
          <p:cNvSpPr>
            <a:spLocks noGrp="1"/>
          </p:cNvSpPr>
          <p:nvPr>
            <p:ph type="title"/>
          </p:nvPr>
        </p:nvSpPr>
        <p:spPr/>
        <p:txBody>
          <a:bodyPr wrap="square" lIns="91440" tIns="45720" rIns="91440" bIns="45720" anchor="ctr" anchorCtr="0"/>
          <a:p>
            <a:endParaRPr lang="zh-CN" altLang="en-US" dirty="0"/>
          </a:p>
        </p:txBody>
      </p:sp>
      <p:sp>
        <p:nvSpPr>
          <p:cNvPr id="77826" name="内容占位符 2"/>
          <p:cNvSpPr>
            <a:spLocks noGrp="1"/>
          </p:cNvSpPr>
          <p:nvPr>
            <p:ph idx="1"/>
          </p:nvPr>
        </p:nvSpPr>
        <p:spPr/>
        <p:txBody>
          <a:bodyPr wrap="square" lIns="91440" tIns="45720" rIns="91440" bIns="45720" anchor="t" anchorCtr="0"/>
          <a:p>
            <a:pPr marL="0" indent="0">
              <a:buNone/>
            </a:pPr>
            <a:r>
              <a:rPr lang="zh-CN" altLang="en-US" b="1" dirty="0">
                <a:latin typeface="宋体" panose="02010600030101010101" pitchFamily="2" charset="-122"/>
                <a:sym typeface="宋体" panose="02010600030101010101" pitchFamily="2" charset="-122"/>
              </a:rPr>
              <a:t>注意：</a:t>
            </a:r>
            <a:endParaRPr lang="zh-CN" altLang="en-US" b="1" dirty="0">
              <a:latin typeface="宋体" panose="02010600030101010101" pitchFamily="2" charset="-122"/>
            </a:endParaRPr>
          </a:p>
          <a:p>
            <a:pPr marL="0" indent="0">
              <a:buFont typeface="Wingdings" panose="05000000000000000000" pitchFamily="2" charset="2"/>
              <a:buChar char="v"/>
            </a:pPr>
            <a:r>
              <a:rPr lang="zh-CN" altLang="en-US" dirty="0">
                <a:latin typeface="宋体" panose="02010600030101010101" pitchFamily="2" charset="-122"/>
                <a:sym typeface="宋体" panose="02010600030101010101" pitchFamily="2" charset="-122"/>
              </a:rPr>
              <a:t>对于配线长度大于</a:t>
            </a:r>
            <a:r>
              <a:rPr lang="en-US" altLang="zh-CN" dirty="0">
                <a:latin typeface="宋体" panose="02010600030101010101" pitchFamily="2" charset="-122"/>
                <a:sym typeface="宋体" panose="02010600030101010101" pitchFamily="2" charset="-122"/>
              </a:rPr>
              <a:t>10</a:t>
            </a:r>
            <a:r>
              <a:rPr lang="zh-CN" altLang="en-US" dirty="0">
                <a:latin typeface="宋体" panose="02010600030101010101" pitchFamily="2" charset="-122"/>
                <a:sym typeface="宋体" panose="02010600030101010101" pitchFamily="2" charset="-122"/>
              </a:rPr>
              <a:t>米以上的，请将线径放大</a:t>
            </a:r>
            <a:r>
              <a:rPr lang="en-US" altLang="zh-CN" dirty="0">
                <a:latin typeface="宋体" panose="02010600030101010101" pitchFamily="2" charset="-122"/>
                <a:sym typeface="宋体" panose="02010600030101010101" pitchFamily="2" charset="-122"/>
              </a:rPr>
              <a:t>1.5-3</a:t>
            </a:r>
            <a:r>
              <a:rPr lang="zh-CN" altLang="en-US" dirty="0">
                <a:latin typeface="宋体" panose="02010600030101010101" pitchFamily="2" charset="-122"/>
                <a:sym typeface="宋体" panose="02010600030101010101" pitchFamily="2" charset="-122"/>
              </a:rPr>
              <a:t>倍。</a:t>
            </a:r>
            <a:endParaRPr lang="zh-CN" altLang="en-US" dirty="0">
              <a:latin typeface="宋体" panose="02010600030101010101" pitchFamily="2" charset="-122"/>
            </a:endParaRPr>
          </a:p>
          <a:p>
            <a:pPr marL="0" indent="0">
              <a:buNone/>
            </a:pPr>
            <a:r>
              <a:rPr lang="zh-CN" altLang="en-US" dirty="0">
                <a:latin typeface="宋体" panose="02010600030101010101" pitchFamily="2" charset="-122"/>
                <a:sym typeface="宋体" panose="02010600030101010101" pitchFamily="2" charset="-122"/>
              </a:rPr>
              <a:t>交流电力线径选择：</a:t>
            </a:r>
            <a:endParaRPr lang="zh-CN" altLang="en-US" dirty="0">
              <a:latin typeface="宋体" panose="02010600030101010101" pitchFamily="2" charset="-122"/>
              <a:sym typeface="宋体" panose="02010600030101010101" pitchFamily="2" charset="-122"/>
            </a:endParaRPr>
          </a:p>
          <a:p>
            <a:pPr marL="0" indent="0">
              <a:buNone/>
            </a:pPr>
            <a:r>
              <a:rPr lang="en-US" altLang="zh-CN" dirty="0">
                <a:latin typeface="宋体" panose="02010600030101010101" pitchFamily="2" charset="-122"/>
                <a:sym typeface="宋体" panose="02010600030101010101" pitchFamily="2" charset="-122"/>
              </a:rPr>
              <a:t>1.</a:t>
            </a:r>
            <a:r>
              <a:rPr lang="zh-CN" altLang="en-US" dirty="0">
                <a:latin typeface="宋体" panose="02010600030101010101" pitchFamily="2" charset="-122"/>
                <a:sym typeface="宋体" panose="02010600030101010101" pitchFamily="2" charset="-122"/>
              </a:rPr>
              <a:t>按允许发热温升选择导线面积，导线自身存在阻抗，通过电流发热，电流越大，热量越大。</a:t>
            </a:r>
            <a:endParaRPr lang="zh-CN" altLang="en-US" dirty="0">
              <a:latin typeface="宋体" panose="02010600030101010101" pitchFamily="2" charset="-122"/>
              <a:sym typeface="宋体" panose="02010600030101010101" pitchFamily="2" charset="-122"/>
            </a:endParaRPr>
          </a:p>
          <a:p>
            <a:pPr marL="0" indent="0">
              <a:buNone/>
            </a:pPr>
            <a:r>
              <a:rPr lang="en-US" altLang="zh-CN" dirty="0">
                <a:latin typeface="宋体" panose="02010600030101010101" pitchFamily="2" charset="-122"/>
                <a:sym typeface="宋体" panose="02010600030101010101" pitchFamily="2" charset="-122"/>
              </a:rPr>
              <a:t>2.</a:t>
            </a:r>
            <a:r>
              <a:rPr lang="zh-CN" altLang="en-US" dirty="0">
                <a:latin typeface="宋体" panose="02010600030101010101" pitchFamily="2" charset="-122"/>
                <a:sym typeface="宋体" panose="02010600030101010101" pitchFamily="2" charset="-122"/>
              </a:rPr>
              <a:t>按允许电压损失标准</a:t>
            </a:r>
            <a:endParaRPr lang="zh-CN" altLang="en-US" dirty="0">
              <a:latin typeface="宋体" panose="02010600030101010101" pitchFamily="2" charset="-122"/>
              <a:sym typeface="宋体" panose="02010600030101010101" pitchFamily="2" charset="-122"/>
            </a:endParaRPr>
          </a:p>
          <a:p>
            <a:pPr marL="0" indent="0">
              <a:buNone/>
            </a:pPr>
            <a:r>
              <a:rPr lang="zh-CN" altLang="en-US" dirty="0">
                <a:latin typeface="宋体" panose="02010600030101010101" pitchFamily="2" charset="-122"/>
                <a:sym typeface="宋体" panose="02010600030101010101" pitchFamily="2" charset="-122"/>
              </a:rPr>
              <a:t>始端电压和终端电压的</a:t>
            </a:r>
            <a:endParaRPr lang="zh-CN" altLang="en-US" dirty="0">
              <a:latin typeface="宋体" panose="02010600030101010101" pitchFamily="2" charset="-122"/>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8849" name="Rectangle 2"/>
          <p:cNvSpPr/>
          <p:nvPr/>
        </p:nvSpPr>
        <p:spPr>
          <a:xfrm>
            <a:off x="1763713" y="2420938"/>
            <a:ext cx="5761037" cy="1512887"/>
          </a:xfrm>
          <a:prstGeom prst="rect">
            <a:avLst/>
          </a:prstGeom>
          <a:noFill/>
          <a:ln w="9525">
            <a:noFill/>
          </a:ln>
        </p:spPr>
        <p:txBody>
          <a:bodyPr anchor="t" anchorCtr="0"/>
          <a:p>
            <a:pPr marL="457200" indent="-457200" eaLnBrk="0" hangingPunct="0">
              <a:lnSpc>
                <a:spcPct val="80000"/>
              </a:lnSpc>
              <a:spcBef>
                <a:spcPct val="50000"/>
              </a:spcBef>
            </a:pPr>
            <a:r>
              <a:rPr lang="en-US" altLang="zh-CN" sz="4000" b="1" dirty="0">
                <a:latin typeface="宋体" panose="02010600030101010101" pitchFamily="2" charset="-122"/>
                <a:ea typeface="宋体" panose="02010600030101010101" pitchFamily="2" charset="-122"/>
              </a:rPr>
              <a:t>UPS\</a:t>
            </a:r>
            <a:r>
              <a:rPr lang="zh-CN" altLang="en-US" sz="4000" b="1" dirty="0">
                <a:latin typeface="宋体" panose="02010600030101010101" pitchFamily="2" charset="-122"/>
                <a:ea typeface="宋体" panose="02010600030101010101" pitchFamily="2" charset="-122"/>
              </a:rPr>
              <a:t>电池安装注意事项</a:t>
            </a:r>
            <a:endParaRPr lang="zh-CN" altLang="en-US" sz="4000" b="1" dirty="0">
              <a:latin typeface="宋体" panose="02010600030101010101" pitchFamily="2" charset="-122"/>
              <a:ea typeface="宋体" panose="02010600030101010101" pitchFamily="2" charset="-122"/>
            </a:endParaRPr>
          </a:p>
          <a:p>
            <a:pPr marL="457200" indent="-457200" eaLnBrk="0" hangingPunct="0">
              <a:lnSpc>
                <a:spcPct val="80000"/>
              </a:lnSpc>
              <a:spcBef>
                <a:spcPct val="50000"/>
              </a:spcBef>
              <a:buSzPct val="115000"/>
              <a:buFont typeface="Wingdings" panose="05000000000000000000" pitchFamily="2" charset="2"/>
              <a:buChar char="F"/>
            </a:pPr>
            <a:r>
              <a:rPr lang="zh-CN" altLang="en-US" sz="3200" b="1" dirty="0">
                <a:latin typeface="Times New Roman" panose="02020603050405020304" pitchFamily="18" charset="0"/>
                <a:ea typeface="宋体" panose="02010600030101010101" pitchFamily="2" charset="-122"/>
              </a:rPr>
              <a:t> </a:t>
            </a:r>
            <a:r>
              <a:rPr lang="en-US" altLang="zh-CN" sz="3200" b="1" dirty="0">
                <a:latin typeface="Times New Roman" panose="02020603050405020304" pitchFamily="18" charset="0"/>
                <a:ea typeface="宋体" panose="02010600030101010101" pitchFamily="2" charset="-122"/>
              </a:rPr>
              <a:t>UPS</a:t>
            </a:r>
            <a:r>
              <a:rPr lang="zh-CN" altLang="en-US" sz="3200" b="1" dirty="0">
                <a:latin typeface="Times New Roman" panose="02020603050405020304" pitchFamily="18" charset="0"/>
                <a:ea typeface="宋体" panose="02010600030101010101" pitchFamily="2" charset="-122"/>
              </a:rPr>
              <a:t>安装注意事项</a:t>
            </a:r>
            <a:endParaRPr lang="zh-CN" altLang="en-US" sz="3200" b="1" dirty="0">
              <a:latin typeface="Times New Roman" panose="02020603050405020304" pitchFamily="18" charset="0"/>
              <a:ea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10241" name="灯片编号占位符 3"/>
          <p:cNvSpPr txBox="1">
            <a:spLocks noGrp="1"/>
          </p:cNvSpPr>
          <p:nvPr>
            <p:ph type="sldNum" sz="quarter"/>
          </p:nvPr>
        </p:nvSpPr>
        <p:spPr>
          <a:xfrm>
            <a:off x="5222875" y="6538913"/>
            <a:ext cx="1301750" cy="285750"/>
          </a:xfrm>
          <a:prstGeom prst="rect">
            <a:avLst/>
          </a:prstGeom>
          <a:noFill/>
          <a:ln w="9525">
            <a:noFill/>
          </a:ln>
        </p:spPr>
        <p:txBody>
          <a:bodyPr anchor="t" anchorCtr="0"/>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eaLnBrk="0" hangingPunct="0"/>
            <a:r>
              <a:rPr lang="en-US" altLang="zh-CN" sz="1500" dirty="0">
                <a:latin typeface="Arial" panose="020B0604020202020204" pitchFamily="34" charset="0"/>
              </a:rPr>
              <a:t>Page</a:t>
            </a:r>
            <a:fld id="{9A0DB2DC-4C9A-4742-B13C-FB6460FD3503}" type="slidenum">
              <a:rPr lang="en-US" altLang="zh-CN" sz="1500" dirty="0">
                <a:latin typeface="Arial" panose="020B0604020202020204" pitchFamily="34" charset="0"/>
              </a:rPr>
            </a:fld>
            <a:endParaRPr lang="en-US" altLang="zh-CN" sz="1500" dirty="0">
              <a:latin typeface="Arial" panose="020B0604020202020204" pitchFamily="34" charset="0"/>
            </a:endParaRPr>
          </a:p>
        </p:txBody>
      </p:sp>
      <p:sp>
        <p:nvSpPr>
          <p:cNvPr id="10242" name="内容占位符 2"/>
          <p:cNvSpPr>
            <a:spLocks noGrp="1"/>
          </p:cNvSpPr>
          <p:nvPr>
            <p:ph idx="1"/>
          </p:nvPr>
        </p:nvSpPr>
        <p:spPr>
          <a:xfrm>
            <a:off x="500063" y="1146175"/>
            <a:ext cx="6848475" cy="2468563"/>
          </a:xfrm>
        </p:spPr>
        <p:txBody>
          <a:bodyPr wrap="square" lIns="91440" tIns="45720" rIns="91440" bIns="45720" anchor="t" anchorCtr="0"/>
          <a:p>
            <a:pPr marL="0" indent="0">
              <a:buNone/>
            </a:pPr>
            <a:r>
              <a:rPr lang="zh-CN" altLang="en-US" dirty="0">
                <a:latin typeface="华文细黑" pitchFamily="2" charset="-122"/>
                <a:ea typeface="华文细黑" pitchFamily="2" charset="-122"/>
              </a:rPr>
              <a:t>电源的中断、电压的波动、瞬态尖峰、电压浪涌、高压脉冲</a:t>
            </a:r>
            <a:endParaRPr lang="en-US" altLang="zh-CN" dirty="0">
              <a:latin typeface="华文细黑" pitchFamily="2" charset="-122"/>
              <a:ea typeface="华文细黑" pitchFamily="2" charset="-122"/>
            </a:endParaRPr>
          </a:p>
          <a:p>
            <a:pPr marL="0" indent="0">
              <a:buNone/>
            </a:pPr>
            <a:r>
              <a:rPr lang="en-US" altLang="zh-CN" dirty="0">
                <a:latin typeface="华文细黑" pitchFamily="2" charset="-122"/>
                <a:ea typeface="华文细黑" pitchFamily="2" charset="-122"/>
              </a:rPr>
              <a:t>——</a:t>
            </a:r>
            <a:r>
              <a:rPr lang="zh-CN" altLang="en-US" dirty="0">
                <a:latin typeface="华文细黑" pitchFamily="2" charset="-122"/>
                <a:ea typeface="华文细黑" pitchFamily="2" charset="-122"/>
              </a:rPr>
              <a:t>造成服务器、路由器、磁盘阵列等设备损坏</a:t>
            </a:r>
            <a:endParaRPr lang="en-US" altLang="zh-CN" dirty="0">
              <a:latin typeface="华文细黑" pitchFamily="2" charset="-122"/>
              <a:ea typeface="华文细黑" pitchFamily="2" charset="-122"/>
            </a:endParaRPr>
          </a:p>
          <a:p>
            <a:pPr marL="0" indent="0">
              <a:buNone/>
            </a:pPr>
            <a:endParaRPr lang="en-US" altLang="zh-CN" dirty="0">
              <a:latin typeface="华文细黑" pitchFamily="2" charset="-122"/>
              <a:ea typeface="华文细黑" pitchFamily="2" charset="-122"/>
            </a:endParaRPr>
          </a:p>
          <a:p>
            <a:pPr marL="0" indent="0">
              <a:buNone/>
            </a:pPr>
            <a:r>
              <a:rPr lang="zh-CN" altLang="en-US" dirty="0">
                <a:latin typeface="华文细黑" pitchFamily="2" charset="-122"/>
                <a:ea typeface="华文细黑" pitchFamily="2" charset="-122"/>
              </a:rPr>
              <a:t>波形失真、高频干扰、频率漂移</a:t>
            </a:r>
            <a:endParaRPr lang="en-US" altLang="zh-CN" dirty="0">
              <a:latin typeface="华文细黑" pitchFamily="2" charset="-122"/>
              <a:ea typeface="华文细黑" pitchFamily="2" charset="-122"/>
            </a:endParaRPr>
          </a:p>
          <a:p>
            <a:pPr marL="0" indent="0">
              <a:buNone/>
            </a:pPr>
            <a:r>
              <a:rPr lang="en-US" altLang="zh-CN" dirty="0">
                <a:latin typeface="华文细黑" pitchFamily="2" charset="-122"/>
                <a:ea typeface="华文细黑" pitchFamily="2" charset="-122"/>
              </a:rPr>
              <a:t>——</a:t>
            </a:r>
            <a:r>
              <a:rPr lang="zh-CN" altLang="en-US" dirty="0">
                <a:latin typeface="华文细黑" pitchFamily="2" charset="-122"/>
                <a:ea typeface="华文细黑" pitchFamily="2" charset="-122"/>
              </a:rPr>
              <a:t>造成网络传输误码率大增，数据传输速率低下</a:t>
            </a:r>
            <a:endParaRPr lang="en-US" altLang="zh-CN" dirty="0">
              <a:latin typeface="华文细黑" pitchFamily="2" charset="-122"/>
              <a:ea typeface="华文细黑" pitchFamily="2" charset="-122"/>
            </a:endParaRPr>
          </a:p>
          <a:p>
            <a:pPr marL="0" indent="0">
              <a:buNone/>
            </a:pPr>
            <a:endParaRPr lang="en-US" altLang="zh-CN" dirty="0"/>
          </a:p>
        </p:txBody>
      </p:sp>
      <p:pic>
        <p:nvPicPr>
          <p:cNvPr id="8" name="Picture 3"/>
          <p:cNvPicPr>
            <a:picLocks noChangeAspect="1"/>
          </p:cNvPicPr>
          <p:nvPr/>
        </p:nvPicPr>
        <p:blipFill>
          <a:blip r:embed="rId1"/>
          <a:stretch>
            <a:fillRect/>
          </a:stretch>
        </p:blipFill>
        <p:spPr>
          <a:xfrm>
            <a:off x="4933950" y="3635375"/>
            <a:ext cx="658813" cy="690563"/>
          </a:xfrm>
          <a:prstGeom prst="rect">
            <a:avLst/>
          </a:prstGeom>
          <a:noFill/>
          <a:ln w="9525">
            <a:noFill/>
          </a:ln>
        </p:spPr>
      </p:pic>
      <p:grpSp>
        <p:nvGrpSpPr>
          <p:cNvPr id="2" name="组合 97"/>
          <p:cNvGrpSpPr/>
          <p:nvPr/>
        </p:nvGrpSpPr>
        <p:grpSpPr>
          <a:xfrm>
            <a:off x="4032250" y="3846513"/>
            <a:ext cx="704850" cy="581025"/>
            <a:chOff x="6363988" y="5486400"/>
            <a:chExt cx="824052" cy="677103"/>
          </a:xfrm>
        </p:grpSpPr>
        <p:sp>
          <p:nvSpPr>
            <p:cNvPr id="10" name="Freeform 2050"/>
            <p:cNvSpPr/>
            <p:nvPr/>
          </p:nvSpPr>
          <p:spPr bwMode="auto">
            <a:xfrm>
              <a:off x="6440083" y="5486400"/>
              <a:ext cx="647734" cy="353351"/>
            </a:xfrm>
            <a:custGeom>
              <a:avLst/>
              <a:gdLst>
                <a:gd name="T0" fmla="*/ 2147483647 w 1209"/>
                <a:gd name="T1" fmla="*/ 2147483647 h 750"/>
                <a:gd name="T2" fmla="*/ 2147483647 w 1209"/>
                <a:gd name="T3" fmla="*/ 2147483647 h 750"/>
                <a:gd name="T4" fmla="*/ 2147483647 w 1209"/>
                <a:gd name="T5" fmla="*/ 2147483647 h 750"/>
                <a:gd name="T6" fmla="*/ 2147483647 w 1209"/>
                <a:gd name="T7" fmla="*/ 2147483647 h 750"/>
                <a:gd name="T8" fmla="*/ 2147483647 w 1209"/>
                <a:gd name="T9" fmla="*/ 2147483647 h 750"/>
                <a:gd name="T10" fmla="*/ 2147483647 w 1209"/>
                <a:gd name="T11" fmla="*/ 2147483647 h 750"/>
                <a:gd name="T12" fmla="*/ 2147483647 w 1209"/>
                <a:gd name="T13" fmla="*/ 2147483647 h 750"/>
                <a:gd name="T14" fmla="*/ 2147483647 w 1209"/>
                <a:gd name="T15" fmla="*/ 2147483647 h 750"/>
                <a:gd name="T16" fmla="*/ 2147483647 w 1209"/>
                <a:gd name="T17" fmla="*/ 2147483647 h 750"/>
                <a:gd name="T18" fmla="*/ 2147483647 w 1209"/>
                <a:gd name="T19" fmla="*/ 2147483647 h 750"/>
                <a:gd name="T20" fmla="*/ 2147483647 w 1209"/>
                <a:gd name="T21" fmla="*/ 2147483647 h 750"/>
                <a:gd name="T22" fmla="*/ 2147483647 w 1209"/>
                <a:gd name="T23" fmla="*/ 2147483647 h 750"/>
                <a:gd name="T24" fmla="*/ 2147483647 w 1209"/>
                <a:gd name="T25" fmla="*/ 2147483647 h 750"/>
                <a:gd name="T26" fmla="*/ 2147483647 w 1209"/>
                <a:gd name="T27" fmla="*/ 2147483647 h 750"/>
                <a:gd name="T28" fmla="*/ 2147483647 w 1209"/>
                <a:gd name="T29" fmla="*/ 2147483647 h 750"/>
                <a:gd name="T30" fmla="*/ 2147483647 w 1209"/>
                <a:gd name="T31" fmla="*/ 2147483647 h 750"/>
                <a:gd name="T32" fmla="*/ 2147483647 w 1209"/>
                <a:gd name="T33" fmla="*/ 2147483647 h 750"/>
                <a:gd name="T34" fmla="*/ 2147483647 w 1209"/>
                <a:gd name="T35" fmla="*/ 2147483647 h 750"/>
                <a:gd name="T36" fmla="*/ 2147483647 w 1209"/>
                <a:gd name="T37" fmla="*/ 2147483647 h 750"/>
                <a:gd name="T38" fmla="*/ 2147483647 w 1209"/>
                <a:gd name="T39" fmla="*/ 2147483647 h 750"/>
                <a:gd name="T40" fmla="*/ 2147483647 w 1209"/>
                <a:gd name="T41" fmla="*/ 2147483647 h 750"/>
                <a:gd name="T42" fmla="*/ 2147483647 w 1209"/>
                <a:gd name="T43" fmla="*/ 2147483647 h 750"/>
                <a:gd name="T44" fmla="*/ 2147483647 w 1209"/>
                <a:gd name="T45" fmla="*/ 2147483647 h 750"/>
                <a:gd name="T46" fmla="*/ 2147483647 w 1209"/>
                <a:gd name="T47" fmla="*/ 2147483647 h 750"/>
                <a:gd name="T48" fmla="*/ 2147483647 w 1209"/>
                <a:gd name="T49" fmla="*/ 2147483647 h 750"/>
                <a:gd name="T50" fmla="*/ 2147483647 w 1209"/>
                <a:gd name="T51" fmla="*/ 2147483647 h 750"/>
                <a:gd name="T52" fmla="*/ 2147483647 w 1209"/>
                <a:gd name="T53" fmla="*/ 2147483647 h 750"/>
                <a:gd name="T54" fmla="*/ 2147483647 w 1209"/>
                <a:gd name="T55" fmla="*/ 2147483647 h 750"/>
                <a:gd name="T56" fmla="*/ 2147483647 w 1209"/>
                <a:gd name="T57" fmla="*/ 2147483647 h 750"/>
                <a:gd name="T58" fmla="*/ 2147483647 w 1209"/>
                <a:gd name="T59" fmla="*/ 2147483647 h 750"/>
                <a:gd name="T60" fmla="*/ 2147483647 w 1209"/>
                <a:gd name="T61" fmla="*/ 2147483647 h 750"/>
                <a:gd name="T62" fmla="*/ 2147483647 w 1209"/>
                <a:gd name="T63" fmla="*/ 2147483647 h 750"/>
                <a:gd name="T64" fmla="*/ 2147483647 w 1209"/>
                <a:gd name="T65" fmla="*/ 2147483647 h 750"/>
                <a:gd name="T66" fmla="*/ 2147483647 w 1209"/>
                <a:gd name="T67" fmla="*/ 2147483647 h 750"/>
                <a:gd name="T68" fmla="*/ 2147483647 w 1209"/>
                <a:gd name="T69" fmla="*/ 2147483647 h 750"/>
                <a:gd name="T70" fmla="*/ 2147483647 w 1209"/>
                <a:gd name="T71" fmla="*/ 2147483647 h 750"/>
                <a:gd name="T72" fmla="*/ 2147483647 w 1209"/>
                <a:gd name="T73" fmla="*/ 2147483647 h 750"/>
                <a:gd name="T74" fmla="*/ 2147483647 w 1209"/>
                <a:gd name="T75" fmla="*/ 2147483647 h 750"/>
                <a:gd name="T76" fmla="*/ 2147483647 w 1209"/>
                <a:gd name="T77" fmla="*/ 2147483647 h 750"/>
                <a:gd name="T78" fmla="*/ 2147483647 w 1209"/>
                <a:gd name="T79" fmla="*/ 2147483647 h 750"/>
                <a:gd name="T80" fmla="*/ 2147483647 w 1209"/>
                <a:gd name="T81" fmla="*/ 2147483647 h 750"/>
                <a:gd name="T82" fmla="*/ 2147483647 w 1209"/>
                <a:gd name="T83" fmla="*/ 2147483647 h 750"/>
                <a:gd name="T84" fmla="*/ 2147483647 w 1209"/>
                <a:gd name="T85" fmla="*/ 2147483647 h 750"/>
                <a:gd name="T86" fmla="*/ 2147483647 w 1209"/>
                <a:gd name="T87" fmla="*/ 2147483647 h 750"/>
                <a:gd name="T88" fmla="*/ 2147483647 w 1209"/>
                <a:gd name="T89" fmla="*/ 2147483647 h 750"/>
                <a:gd name="T90" fmla="*/ 2147483647 w 1209"/>
                <a:gd name="T91" fmla="*/ 2147483647 h 750"/>
                <a:gd name="T92" fmla="*/ 2147483647 w 1209"/>
                <a:gd name="T93" fmla="*/ 2147483647 h 750"/>
                <a:gd name="T94" fmla="*/ 2147483647 w 1209"/>
                <a:gd name="T95" fmla="*/ 2147483647 h 750"/>
                <a:gd name="T96" fmla="*/ 2147483647 w 1209"/>
                <a:gd name="T97" fmla="*/ 2147483647 h 750"/>
                <a:gd name="T98" fmla="*/ 2147483647 w 1209"/>
                <a:gd name="T99" fmla="*/ 2147483647 h 750"/>
                <a:gd name="T100" fmla="*/ 2147483647 w 1209"/>
                <a:gd name="T101" fmla="*/ 2147483647 h 750"/>
                <a:gd name="T102" fmla="*/ 2147483647 w 1209"/>
                <a:gd name="T103" fmla="*/ 2147483647 h 750"/>
                <a:gd name="T104" fmla="*/ 2147483647 w 1209"/>
                <a:gd name="T105" fmla="*/ 2147483647 h 750"/>
                <a:gd name="T106" fmla="*/ 2147483647 w 1209"/>
                <a:gd name="T107" fmla="*/ 2147483647 h 750"/>
                <a:gd name="T108" fmla="*/ 2147483647 w 1209"/>
                <a:gd name="T109" fmla="*/ 2147483647 h 750"/>
                <a:gd name="T110" fmla="*/ 2147483647 w 1209"/>
                <a:gd name="T111" fmla="*/ 2147483647 h 750"/>
                <a:gd name="T112" fmla="*/ 2147483647 w 1209"/>
                <a:gd name="T113" fmla="*/ 2147483647 h 750"/>
                <a:gd name="T114" fmla="*/ 2147483647 w 1209"/>
                <a:gd name="T115" fmla="*/ 2147483647 h 75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09"/>
                <a:gd name="T175" fmla="*/ 0 h 750"/>
                <a:gd name="T176" fmla="*/ 1209 w 1209"/>
                <a:gd name="T177" fmla="*/ 750 h 75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09" h="750">
                  <a:moveTo>
                    <a:pt x="0" y="743"/>
                  </a:moveTo>
                  <a:lnTo>
                    <a:pt x="1" y="749"/>
                  </a:lnTo>
                  <a:lnTo>
                    <a:pt x="9" y="748"/>
                  </a:lnTo>
                  <a:lnTo>
                    <a:pt x="18" y="745"/>
                  </a:lnTo>
                  <a:lnTo>
                    <a:pt x="26" y="741"/>
                  </a:lnTo>
                  <a:lnTo>
                    <a:pt x="35" y="735"/>
                  </a:lnTo>
                  <a:lnTo>
                    <a:pt x="44" y="728"/>
                  </a:lnTo>
                  <a:lnTo>
                    <a:pt x="53" y="719"/>
                  </a:lnTo>
                  <a:lnTo>
                    <a:pt x="71" y="696"/>
                  </a:lnTo>
                  <a:lnTo>
                    <a:pt x="88" y="668"/>
                  </a:lnTo>
                  <a:lnTo>
                    <a:pt x="105" y="632"/>
                  </a:lnTo>
                  <a:lnTo>
                    <a:pt x="122" y="591"/>
                  </a:lnTo>
                  <a:lnTo>
                    <a:pt x="138" y="543"/>
                  </a:lnTo>
                  <a:lnTo>
                    <a:pt x="138" y="271"/>
                  </a:lnTo>
                  <a:lnTo>
                    <a:pt x="138" y="88"/>
                  </a:lnTo>
                  <a:lnTo>
                    <a:pt x="138" y="27"/>
                  </a:lnTo>
                  <a:lnTo>
                    <a:pt x="138" y="9"/>
                  </a:lnTo>
                  <a:lnTo>
                    <a:pt x="138" y="5"/>
                  </a:lnTo>
                  <a:lnTo>
                    <a:pt x="138" y="2"/>
                  </a:lnTo>
                  <a:lnTo>
                    <a:pt x="139" y="1"/>
                  </a:lnTo>
                  <a:lnTo>
                    <a:pt x="132" y="1"/>
                  </a:lnTo>
                  <a:lnTo>
                    <a:pt x="131" y="271"/>
                  </a:lnTo>
                  <a:lnTo>
                    <a:pt x="130" y="459"/>
                  </a:lnTo>
                  <a:lnTo>
                    <a:pt x="130" y="521"/>
                  </a:lnTo>
                  <a:lnTo>
                    <a:pt x="130" y="538"/>
                  </a:lnTo>
                  <a:lnTo>
                    <a:pt x="130" y="543"/>
                  </a:lnTo>
                  <a:lnTo>
                    <a:pt x="130" y="544"/>
                  </a:lnTo>
                  <a:lnTo>
                    <a:pt x="137" y="545"/>
                  </a:lnTo>
                  <a:lnTo>
                    <a:pt x="138" y="543"/>
                  </a:lnTo>
                  <a:lnTo>
                    <a:pt x="154" y="503"/>
                  </a:lnTo>
                  <a:lnTo>
                    <a:pt x="170" y="468"/>
                  </a:lnTo>
                  <a:lnTo>
                    <a:pt x="187" y="437"/>
                  </a:lnTo>
                  <a:lnTo>
                    <a:pt x="203" y="412"/>
                  </a:lnTo>
                  <a:lnTo>
                    <a:pt x="220" y="392"/>
                  </a:lnTo>
                  <a:lnTo>
                    <a:pt x="236" y="378"/>
                  </a:lnTo>
                  <a:lnTo>
                    <a:pt x="244" y="372"/>
                  </a:lnTo>
                  <a:lnTo>
                    <a:pt x="252" y="368"/>
                  </a:lnTo>
                  <a:lnTo>
                    <a:pt x="260" y="365"/>
                  </a:lnTo>
                  <a:lnTo>
                    <a:pt x="268" y="365"/>
                  </a:lnTo>
                  <a:lnTo>
                    <a:pt x="276" y="365"/>
                  </a:lnTo>
                  <a:lnTo>
                    <a:pt x="284" y="365"/>
                  </a:lnTo>
                  <a:lnTo>
                    <a:pt x="291" y="368"/>
                  </a:lnTo>
                  <a:lnTo>
                    <a:pt x="299" y="372"/>
                  </a:lnTo>
                  <a:lnTo>
                    <a:pt x="308" y="378"/>
                  </a:lnTo>
                  <a:lnTo>
                    <a:pt x="315" y="385"/>
                  </a:lnTo>
                  <a:lnTo>
                    <a:pt x="324" y="394"/>
                  </a:lnTo>
                  <a:lnTo>
                    <a:pt x="332" y="404"/>
                  </a:lnTo>
                  <a:lnTo>
                    <a:pt x="348" y="429"/>
                  </a:lnTo>
                  <a:lnTo>
                    <a:pt x="366" y="461"/>
                  </a:lnTo>
                  <a:lnTo>
                    <a:pt x="382" y="498"/>
                  </a:lnTo>
                  <a:lnTo>
                    <a:pt x="399" y="543"/>
                  </a:lnTo>
                  <a:lnTo>
                    <a:pt x="417" y="591"/>
                  </a:lnTo>
                  <a:lnTo>
                    <a:pt x="434" y="632"/>
                  </a:lnTo>
                  <a:lnTo>
                    <a:pt x="451" y="668"/>
                  </a:lnTo>
                  <a:lnTo>
                    <a:pt x="469" y="696"/>
                  </a:lnTo>
                  <a:lnTo>
                    <a:pt x="486" y="719"/>
                  </a:lnTo>
                  <a:lnTo>
                    <a:pt x="495" y="728"/>
                  </a:lnTo>
                  <a:lnTo>
                    <a:pt x="505" y="735"/>
                  </a:lnTo>
                  <a:lnTo>
                    <a:pt x="513" y="741"/>
                  </a:lnTo>
                  <a:lnTo>
                    <a:pt x="523" y="745"/>
                  </a:lnTo>
                  <a:lnTo>
                    <a:pt x="531" y="748"/>
                  </a:lnTo>
                  <a:lnTo>
                    <a:pt x="541" y="749"/>
                  </a:lnTo>
                  <a:lnTo>
                    <a:pt x="550" y="748"/>
                  </a:lnTo>
                  <a:lnTo>
                    <a:pt x="559" y="745"/>
                  </a:lnTo>
                  <a:lnTo>
                    <a:pt x="568" y="741"/>
                  </a:lnTo>
                  <a:lnTo>
                    <a:pt x="577" y="735"/>
                  </a:lnTo>
                  <a:lnTo>
                    <a:pt x="594" y="719"/>
                  </a:lnTo>
                  <a:lnTo>
                    <a:pt x="610" y="696"/>
                  </a:lnTo>
                  <a:lnTo>
                    <a:pt x="626" y="668"/>
                  </a:lnTo>
                  <a:lnTo>
                    <a:pt x="642" y="632"/>
                  </a:lnTo>
                  <a:lnTo>
                    <a:pt x="657" y="591"/>
                  </a:lnTo>
                  <a:lnTo>
                    <a:pt x="673" y="543"/>
                  </a:lnTo>
                  <a:lnTo>
                    <a:pt x="690" y="495"/>
                  </a:lnTo>
                  <a:lnTo>
                    <a:pt x="708" y="454"/>
                  </a:lnTo>
                  <a:lnTo>
                    <a:pt x="724" y="419"/>
                  </a:lnTo>
                  <a:lnTo>
                    <a:pt x="741" y="391"/>
                  </a:lnTo>
                  <a:lnTo>
                    <a:pt x="757" y="369"/>
                  </a:lnTo>
                  <a:lnTo>
                    <a:pt x="773" y="354"/>
                  </a:lnTo>
                  <a:lnTo>
                    <a:pt x="781" y="348"/>
                  </a:lnTo>
                  <a:lnTo>
                    <a:pt x="789" y="345"/>
                  </a:lnTo>
                  <a:lnTo>
                    <a:pt x="797" y="342"/>
                  </a:lnTo>
                  <a:lnTo>
                    <a:pt x="803" y="342"/>
                  </a:lnTo>
                  <a:lnTo>
                    <a:pt x="811" y="342"/>
                  </a:lnTo>
                  <a:lnTo>
                    <a:pt x="819" y="345"/>
                  </a:lnTo>
                  <a:lnTo>
                    <a:pt x="826" y="348"/>
                  </a:lnTo>
                  <a:lnTo>
                    <a:pt x="834" y="354"/>
                  </a:lnTo>
                  <a:lnTo>
                    <a:pt x="842" y="361"/>
                  </a:lnTo>
                  <a:lnTo>
                    <a:pt x="850" y="369"/>
                  </a:lnTo>
                  <a:lnTo>
                    <a:pt x="866" y="391"/>
                  </a:lnTo>
                  <a:lnTo>
                    <a:pt x="883" y="419"/>
                  </a:lnTo>
                  <a:lnTo>
                    <a:pt x="899" y="454"/>
                  </a:lnTo>
                  <a:lnTo>
                    <a:pt x="917" y="495"/>
                  </a:lnTo>
                  <a:lnTo>
                    <a:pt x="934" y="543"/>
                  </a:lnTo>
                  <a:lnTo>
                    <a:pt x="952" y="591"/>
                  </a:lnTo>
                  <a:lnTo>
                    <a:pt x="969" y="632"/>
                  </a:lnTo>
                  <a:lnTo>
                    <a:pt x="986" y="668"/>
                  </a:lnTo>
                  <a:lnTo>
                    <a:pt x="1002" y="696"/>
                  </a:lnTo>
                  <a:lnTo>
                    <a:pt x="1019" y="719"/>
                  </a:lnTo>
                  <a:lnTo>
                    <a:pt x="1036" y="735"/>
                  </a:lnTo>
                  <a:lnTo>
                    <a:pt x="1045" y="741"/>
                  </a:lnTo>
                  <a:lnTo>
                    <a:pt x="1054" y="745"/>
                  </a:lnTo>
                  <a:lnTo>
                    <a:pt x="1062" y="748"/>
                  </a:lnTo>
                  <a:lnTo>
                    <a:pt x="1071" y="749"/>
                  </a:lnTo>
                  <a:lnTo>
                    <a:pt x="1081" y="748"/>
                  </a:lnTo>
                  <a:lnTo>
                    <a:pt x="1089" y="745"/>
                  </a:lnTo>
                  <a:lnTo>
                    <a:pt x="1098" y="741"/>
                  </a:lnTo>
                  <a:lnTo>
                    <a:pt x="1107" y="735"/>
                  </a:lnTo>
                  <a:lnTo>
                    <a:pt x="1123" y="719"/>
                  </a:lnTo>
                  <a:lnTo>
                    <a:pt x="1140" y="696"/>
                  </a:lnTo>
                  <a:lnTo>
                    <a:pt x="1157" y="668"/>
                  </a:lnTo>
                  <a:lnTo>
                    <a:pt x="1174" y="632"/>
                  </a:lnTo>
                  <a:lnTo>
                    <a:pt x="1191" y="591"/>
                  </a:lnTo>
                  <a:lnTo>
                    <a:pt x="1208" y="543"/>
                  </a:lnTo>
                  <a:lnTo>
                    <a:pt x="1202" y="542"/>
                  </a:lnTo>
                  <a:lnTo>
                    <a:pt x="1184" y="589"/>
                  </a:lnTo>
                  <a:lnTo>
                    <a:pt x="1167" y="630"/>
                  </a:lnTo>
                  <a:lnTo>
                    <a:pt x="1151" y="665"/>
                  </a:lnTo>
                  <a:lnTo>
                    <a:pt x="1134" y="693"/>
                  </a:lnTo>
                  <a:lnTo>
                    <a:pt x="1118" y="716"/>
                  </a:lnTo>
                  <a:lnTo>
                    <a:pt x="1102" y="731"/>
                  </a:lnTo>
                  <a:lnTo>
                    <a:pt x="1094" y="736"/>
                  </a:lnTo>
                  <a:lnTo>
                    <a:pt x="1086" y="740"/>
                  </a:lnTo>
                  <a:lnTo>
                    <a:pt x="1079" y="742"/>
                  </a:lnTo>
                  <a:lnTo>
                    <a:pt x="1071" y="743"/>
                  </a:lnTo>
                  <a:lnTo>
                    <a:pt x="1064" y="742"/>
                  </a:lnTo>
                  <a:lnTo>
                    <a:pt x="1056" y="740"/>
                  </a:lnTo>
                  <a:lnTo>
                    <a:pt x="1049" y="736"/>
                  </a:lnTo>
                  <a:lnTo>
                    <a:pt x="1041" y="731"/>
                  </a:lnTo>
                  <a:lnTo>
                    <a:pt x="1025" y="716"/>
                  </a:lnTo>
                  <a:lnTo>
                    <a:pt x="1009" y="693"/>
                  </a:lnTo>
                  <a:lnTo>
                    <a:pt x="992" y="665"/>
                  </a:lnTo>
                  <a:lnTo>
                    <a:pt x="975" y="630"/>
                  </a:lnTo>
                  <a:lnTo>
                    <a:pt x="958" y="589"/>
                  </a:lnTo>
                  <a:lnTo>
                    <a:pt x="941" y="542"/>
                  </a:lnTo>
                  <a:lnTo>
                    <a:pt x="923" y="494"/>
                  </a:lnTo>
                  <a:lnTo>
                    <a:pt x="906" y="452"/>
                  </a:lnTo>
                  <a:lnTo>
                    <a:pt x="889" y="417"/>
                  </a:lnTo>
                  <a:lnTo>
                    <a:pt x="873" y="388"/>
                  </a:lnTo>
                  <a:lnTo>
                    <a:pt x="855" y="366"/>
                  </a:lnTo>
                  <a:lnTo>
                    <a:pt x="847" y="357"/>
                  </a:lnTo>
                  <a:lnTo>
                    <a:pt x="839" y="349"/>
                  </a:lnTo>
                  <a:lnTo>
                    <a:pt x="830" y="344"/>
                  </a:lnTo>
                  <a:lnTo>
                    <a:pt x="822" y="339"/>
                  </a:lnTo>
                  <a:lnTo>
                    <a:pt x="813" y="337"/>
                  </a:lnTo>
                  <a:lnTo>
                    <a:pt x="803" y="336"/>
                  </a:lnTo>
                  <a:lnTo>
                    <a:pt x="795" y="337"/>
                  </a:lnTo>
                  <a:lnTo>
                    <a:pt x="786" y="339"/>
                  </a:lnTo>
                  <a:lnTo>
                    <a:pt x="778" y="344"/>
                  </a:lnTo>
                  <a:lnTo>
                    <a:pt x="769" y="349"/>
                  </a:lnTo>
                  <a:lnTo>
                    <a:pt x="752" y="365"/>
                  </a:lnTo>
                  <a:lnTo>
                    <a:pt x="735" y="388"/>
                  </a:lnTo>
                  <a:lnTo>
                    <a:pt x="718" y="417"/>
                  </a:lnTo>
                  <a:lnTo>
                    <a:pt x="701" y="452"/>
                  </a:lnTo>
                  <a:lnTo>
                    <a:pt x="684" y="494"/>
                  </a:lnTo>
                  <a:lnTo>
                    <a:pt x="666" y="542"/>
                  </a:lnTo>
                  <a:lnTo>
                    <a:pt x="651" y="589"/>
                  </a:lnTo>
                  <a:lnTo>
                    <a:pt x="636" y="631"/>
                  </a:lnTo>
                  <a:lnTo>
                    <a:pt x="620" y="665"/>
                  </a:lnTo>
                  <a:lnTo>
                    <a:pt x="604" y="693"/>
                  </a:lnTo>
                  <a:lnTo>
                    <a:pt x="588" y="716"/>
                  </a:lnTo>
                  <a:lnTo>
                    <a:pt x="572" y="731"/>
                  </a:lnTo>
                  <a:lnTo>
                    <a:pt x="564" y="736"/>
                  </a:lnTo>
                  <a:lnTo>
                    <a:pt x="556" y="740"/>
                  </a:lnTo>
                  <a:lnTo>
                    <a:pt x="549" y="742"/>
                  </a:lnTo>
                  <a:lnTo>
                    <a:pt x="541" y="743"/>
                  </a:lnTo>
                  <a:lnTo>
                    <a:pt x="533" y="742"/>
                  </a:lnTo>
                  <a:lnTo>
                    <a:pt x="525" y="740"/>
                  </a:lnTo>
                  <a:lnTo>
                    <a:pt x="517" y="736"/>
                  </a:lnTo>
                  <a:lnTo>
                    <a:pt x="509" y="731"/>
                  </a:lnTo>
                  <a:lnTo>
                    <a:pt x="501" y="724"/>
                  </a:lnTo>
                  <a:lnTo>
                    <a:pt x="492" y="715"/>
                  </a:lnTo>
                  <a:lnTo>
                    <a:pt x="475" y="693"/>
                  </a:lnTo>
                  <a:lnTo>
                    <a:pt x="458" y="665"/>
                  </a:lnTo>
                  <a:lnTo>
                    <a:pt x="441" y="630"/>
                  </a:lnTo>
                  <a:lnTo>
                    <a:pt x="423" y="589"/>
                  </a:lnTo>
                  <a:lnTo>
                    <a:pt x="405" y="542"/>
                  </a:lnTo>
                  <a:lnTo>
                    <a:pt x="389" y="497"/>
                  </a:lnTo>
                  <a:lnTo>
                    <a:pt x="372" y="458"/>
                  </a:lnTo>
                  <a:lnTo>
                    <a:pt x="355" y="427"/>
                  </a:lnTo>
                  <a:lnTo>
                    <a:pt x="338" y="401"/>
                  </a:lnTo>
                  <a:lnTo>
                    <a:pt x="329" y="390"/>
                  </a:lnTo>
                  <a:lnTo>
                    <a:pt x="321" y="381"/>
                  </a:lnTo>
                  <a:lnTo>
                    <a:pt x="312" y="373"/>
                  </a:lnTo>
                  <a:lnTo>
                    <a:pt x="303" y="368"/>
                  </a:lnTo>
                  <a:lnTo>
                    <a:pt x="295" y="363"/>
                  </a:lnTo>
                  <a:lnTo>
                    <a:pt x="285" y="360"/>
                  </a:lnTo>
                  <a:lnTo>
                    <a:pt x="277" y="358"/>
                  </a:lnTo>
                  <a:lnTo>
                    <a:pt x="267" y="358"/>
                  </a:lnTo>
                  <a:lnTo>
                    <a:pt x="258" y="360"/>
                  </a:lnTo>
                  <a:lnTo>
                    <a:pt x="249" y="363"/>
                  </a:lnTo>
                  <a:lnTo>
                    <a:pt x="240" y="367"/>
                  </a:lnTo>
                  <a:lnTo>
                    <a:pt x="232" y="373"/>
                  </a:lnTo>
                  <a:lnTo>
                    <a:pt x="214" y="389"/>
                  </a:lnTo>
                  <a:lnTo>
                    <a:pt x="198" y="409"/>
                  </a:lnTo>
                  <a:lnTo>
                    <a:pt x="181" y="435"/>
                  </a:lnTo>
                  <a:lnTo>
                    <a:pt x="164" y="466"/>
                  </a:lnTo>
                  <a:lnTo>
                    <a:pt x="147" y="501"/>
                  </a:lnTo>
                  <a:lnTo>
                    <a:pt x="131" y="541"/>
                  </a:lnTo>
                  <a:lnTo>
                    <a:pt x="130" y="543"/>
                  </a:lnTo>
                  <a:lnTo>
                    <a:pt x="130" y="544"/>
                  </a:lnTo>
                  <a:lnTo>
                    <a:pt x="137" y="544"/>
                  </a:lnTo>
                  <a:lnTo>
                    <a:pt x="137" y="459"/>
                  </a:lnTo>
                  <a:lnTo>
                    <a:pt x="138" y="271"/>
                  </a:lnTo>
                  <a:lnTo>
                    <a:pt x="139" y="1"/>
                  </a:lnTo>
                  <a:lnTo>
                    <a:pt x="132" y="0"/>
                  </a:lnTo>
                  <a:lnTo>
                    <a:pt x="130" y="5"/>
                  </a:lnTo>
                  <a:lnTo>
                    <a:pt x="130" y="9"/>
                  </a:lnTo>
                  <a:lnTo>
                    <a:pt x="130" y="27"/>
                  </a:lnTo>
                  <a:lnTo>
                    <a:pt x="130" y="88"/>
                  </a:lnTo>
                  <a:lnTo>
                    <a:pt x="131" y="271"/>
                  </a:lnTo>
                  <a:lnTo>
                    <a:pt x="131" y="542"/>
                  </a:lnTo>
                  <a:lnTo>
                    <a:pt x="115" y="589"/>
                  </a:lnTo>
                  <a:lnTo>
                    <a:pt x="99" y="630"/>
                  </a:lnTo>
                  <a:lnTo>
                    <a:pt x="81" y="665"/>
                  </a:lnTo>
                  <a:lnTo>
                    <a:pt x="64" y="693"/>
                  </a:lnTo>
                  <a:lnTo>
                    <a:pt x="47" y="715"/>
                  </a:lnTo>
                  <a:lnTo>
                    <a:pt x="38" y="724"/>
                  </a:lnTo>
                  <a:lnTo>
                    <a:pt x="30" y="731"/>
                  </a:lnTo>
                  <a:lnTo>
                    <a:pt x="23" y="736"/>
                  </a:lnTo>
                  <a:lnTo>
                    <a:pt x="15" y="740"/>
                  </a:lnTo>
                  <a:lnTo>
                    <a:pt x="7" y="742"/>
                  </a:lnTo>
                  <a:lnTo>
                    <a:pt x="0" y="743"/>
                  </a:lnTo>
                </a:path>
              </a:pathLst>
            </a:custGeom>
            <a:solidFill>
              <a:srgbClr val="FF00FF"/>
            </a:solidFill>
            <a:ln w="28575" cap="rnd" cmpd="sng">
              <a:solidFill>
                <a:schemeClr val="bg1">
                  <a:lumMod val="50000"/>
                </a:schemeClr>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54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Text Box 2108"/>
            <p:cNvSpPr txBox="1">
              <a:spLocks noChangeArrowheads="1"/>
            </p:cNvSpPr>
            <p:nvPr/>
          </p:nvSpPr>
          <p:spPr bwMode="auto">
            <a:xfrm>
              <a:off x="6363988" y="5873051"/>
              <a:ext cx="824052" cy="290452"/>
            </a:xfrm>
            <a:prstGeom prst="rect">
              <a:avLst/>
            </a:prstGeom>
            <a:noFill/>
            <a:ln w="57150">
              <a:noFill/>
              <a:miter lim="800000"/>
              <a:headEnd type="none" w="sm" len="sm"/>
              <a:tailEnd type="none" w="sm" len="sm"/>
            </a:ln>
          </p:spPr>
          <p:txBody>
            <a:bodyPr wrap="none">
              <a:spAutoFit/>
            </a:bodyPr>
            <a:lstStyle/>
            <a:p>
              <a:pPr marR="0" defTabSz="914400">
                <a:buClrTx/>
                <a:buSzTx/>
                <a:defRPr/>
              </a:pPr>
              <a:r>
                <a:rPr kumimoji="1" lang="zh-CN" altLang="en-US" sz="1030" kern="1200" cap="none" spc="0" normalizeH="0" baseline="0" noProof="1">
                  <a:solidFill>
                    <a:schemeClr val="bg2">
                      <a:lumMod val="50000"/>
                    </a:schemeClr>
                  </a:solidFill>
                  <a:latin typeface="Arial" panose="020B0604020202020204" pitchFamily="34" charset="0"/>
                  <a:ea typeface="华文细黑" pitchFamily="2" charset="-122"/>
                  <a:cs typeface="+mn-ea"/>
                </a:rPr>
                <a:t>高频噪</a:t>
              </a:r>
              <a:r>
                <a:rPr kumimoji="1" lang="zh-CN" altLang="en-US" sz="1030" kern="1200" cap="none" spc="0" normalizeH="0" baseline="0" noProof="1" smtClean="0">
                  <a:solidFill>
                    <a:schemeClr val="bg2">
                      <a:lumMod val="50000"/>
                    </a:schemeClr>
                  </a:solidFill>
                  <a:latin typeface="Arial" panose="020B0604020202020204" pitchFamily="34" charset="0"/>
                  <a:ea typeface="华文细黑" pitchFamily="2" charset="-122"/>
                  <a:cs typeface="+mn-ea"/>
                </a:rPr>
                <a:t>音</a:t>
              </a:r>
              <a:endParaRPr kumimoji="1" lang="zh-CN" altLang="en-US" sz="1030" kern="1200" cap="none" spc="0" normalizeH="0" baseline="0" noProof="1">
                <a:solidFill>
                  <a:schemeClr val="bg2">
                    <a:lumMod val="50000"/>
                  </a:schemeClr>
                </a:solidFill>
                <a:latin typeface="Arial" panose="020B0604020202020204" pitchFamily="34" charset="0"/>
                <a:ea typeface="华文细黑" pitchFamily="2" charset="-122"/>
                <a:cs typeface="+mn-cs"/>
              </a:endParaRPr>
            </a:p>
          </p:txBody>
        </p:sp>
      </p:grpSp>
      <p:grpSp>
        <p:nvGrpSpPr>
          <p:cNvPr id="3" name="组合 98"/>
          <p:cNvGrpSpPr/>
          <p:nvPr/>
        </p:nvGrpSpPr>
        <p:grpSpPr>
          <a:xfrm>
            <a:off x="1247775" y="4894263"/>
            <a:ext cx="966788" cy="496887"/>
            <a:chOff x="3324492" y="5461227"/>
            <a:chExt cx="1129366" cy="580266"/>
          </a:xfrm>
        </p:grpSpPr>
        <p:grpSp>
          <p:nvGrpSpPr>
            <p:cNvPr id="10248" name="组合 71"/>
            <p:cNvGrpSpPr/>
            <p:nvPr/>
          </p:nvGrpSpPr>
          <p:grpSpPr>
            <a:xfrm>
              <a:off x="3554490" y="5461227"/>
              <a:ext cx="648000" cy="259200"/>
              <a:chOff x="5273991" y="4837113"/>
              <a:chExt cx="2460207" cy="784226"/>
            </a:xfrm>
          </p:grpSpPr>
          <p:sp>
            <p:nvSpPr>
              <p:cNvPr id="15" name="Freeform 2067"/>
              <p:cNvSpPr/>
              <p:nvPr/>
            </p:nvSpPr>
            <p:spPr bwMode="auto">
              <a:xfrm>
                <a:off x="5273818" y="4926858"/>
                <a:ext cx="2457196" cy="628215"/>
              </a:xfrm>
              <a:custGeom>
                <a:avLst/>
                <a:gdLst>
                  <a:gd name="T0" fmla="*/ 2147483647 w 1162"/>
                  <a:gd name="T1" fmla="*/ 2147483647 h 398"/>
                  <a:gd name="T2" fmla="*/ 2147483647 w 1162"/>
                  <a:gd name="T3" fmla="*/ 2147483647 h 398"/>
                  <a:gd name="T4" fmla="*/ 2147483647 w 1162"/>
                  <a:gd name="T5" fmla="*/ 2147483647 h 398"/>
                  <a:gd name="T6" fmla="*/ 2147483647 w 1162"/>
                  <a:gd name="T7" fmla="*/ 2147483647 h 398"/>
                  <a:gd name="T8" fmla="*/ 2147483647 w 1162"/>
                  <a:gd name="T9" fmla="*/ 2147483647 h 398"/>
                  <a:gd name="T10" fmla="*/ 2147483647 w 1162"/>
                  <a:gd name="T11" fmla="*/ 2147483647 h 398"/>
                  <a:gd name="T12" fmla="*/ 2147483647 w 1162"/>
                  <a:gd name="T13" fmla="*/ 2147483647 h 398"/>
                  <a:gd name="T14" fmla="*/ 2147483647 w 1162"/>
                  <a:gd name="T15" fmla="*/ 2147483647 h 398"/>
                  <a:gd name="T16" fmla="*/ 2147483647 w 1162"/>
                  <a:gd name="T17" fmla="*/ 2147483647 h 398"/>
                  <a:gd name="T18" fmla="*/ 2147483647 w 1162"/>
                  <a:gd name="T19" fmla="*/ 2147483647 h 398"/>
                  <a:gd name="T20" fmla="*/ 2147483647 w 1162"/>
                  <a:gd name="T21" fmla="*/ 2147483647 h 398"/>
                  <a:gd name="T22" fmla="*/ 2147483647 w 1162"/>
                  <a:gd name="T23" fmla="*/ 2147483647 h 398"/>
                  <a:gd name="T24" fmla="*/ 2147483647 w 1162"/>
                  <a:gd name="T25" fmla="*/ 2147483647 h 398"/>
                  <a:gd name="T26" fmla="*/ 2147483647 w 1162"/>
                  <a:gd name="T27" fmla="*/ 2147483647 h 398"/>
                  <a:gd name="T28" fmla="*/ 2147483647 w 1162"/>
                  <a:gd name="T29" fmla="*/ 2147483647 h 398"/>
                  <a:gd name="T30" fmla="*/ 2147483647 w 1162"/>
                  <a:gd name="T31" fmla="*/ 2147483647 h 398"/>
                  <a:gd name="T32" fmla="*/ 2147483647 w 1162"/>
                  <a:gd name="T33" fmla="*/ 2147483647 h 398"/>
                  <a:gd name="T34" fmla="*/ 2147483647 w 1162"/>
                  <a:gd name="T35" fmla="*/ 2147483647 h 398"/>
                  <a:gd name="T36" fmla="*/ 2147483647 w 1162"/>
                  <a:gd name="T37" fmla="*/ 2147483647 h 398"/>
                  <a:gd name="T38" fmla="*/ 2147483647 w 1162"/>
                  <a:gd name="T39" fmla="*/ 2147483647 h 398"/>
                  <a:gd name="T40" fmla="*/ 2147483647 w 1162"/>
                  <a:gd name="T41" fmla="*/ 2147483647 h 398"/>
                  <a:gd name="T42" fmla="*/ 2147483647 w 1162"/>
                  <a:gd name="T43" fmla="*/ 2147483647 h 398"/>
                  <a:gd name="T44" fmla="*/ 2147483647 w 1162"/>
                  <a:gd name="T45" fmla="*/ 2147483647 h 398"/>
                  <a:gd name="T46" fmla="*/ 2147483647 w 1162"/>
                  <a:gd name="T47" fmla="*/ 2147483647 h 398"/>
                  <a:gd name="T48" fmla="*/ 2147483647 w 1162"/>
                  <a:gd name="T49" fmla="*/ 2147483647 h 398"/>
                  <a:gd name="T50" fmla="*/ 2147483647 w 1162"/>
                  <a:gd name="T51" fmla="*/ 2147483647 h 398"/>
                  <a:gd name="T52" fmla="*/ 2147483647 w 1162"/>
                  <a:gd name="T53" fmla="*/ 2147483647 h 398"/>
                  <a:gd name="T54" fmla="*/ 2147483647 w 1162"/>
                  <a:gd name="T55" fmla="*/ 2147483647 h 398"/>
                  <a:gd name="T56" fmla="*/ 2147483647 w 1162"/>
                  <a:gd name="T57" fmla="*/ 2147483647 h 398"/>
                  <a:gd name="T58" fmla="*/ 2147483647 w 1162"/>
                  <a:gd name="T59" fmla="*/ 2147483647 h 398"/>
                  <a:gd name="T60" fmla="*/ 2147483647 w 1162"/>
                  <a:gd name="T61" fmla="*/ 2147483647 h 398"/>
                  <a:gd name="T62" fmla="*/ 2147483647 w 1162"/>
                  <a:gd name="T63" fmla="*/ 2147483647 h 398"/>
                  <a:gd name="T64" fmla="*/ 2147483647 w 1162"/>
                  <a:gd name="T65" fmla="*/ 2147483647 h 398"/>
                  <a:gd name="T66" fmla="*/ 2147483647 w 1162"/>
                  <a:gd name="T67" fmla="*/ 2147483647 h 398"/>
                  <a:gd name="T68" fmla="*/ 2147483647 w 1162"/>
                  <a:gd name="T69" fmla="*/ 2147483647 h 398"/>
                  <a:gd name="T70" fmla="*/ 2147483647 w 1162"/>
                  <a:gd name="T71" fmla="*/ 2147483647 h 398"/>
                  <a:gd name="T72" fmla="*/ 2147483647 w 1162"/>
                  <a:gd name="T73" fmla="*/ 2147483647 h 398"/>
                  <a:gd name="T74" fmla="*/ 2147483647 w 1162"/>
                  <a:gd name="T75" fmla="*/ 0 h 398"/>
                  <a:gd name="T76" fmla="*/ 2147483647 w 1162"/>
                  <a:gd name="T77" fmla="*/ 2147483647 h 398"/>
                  <a:gd name="T78" fmla="*/ 2147483647 w 1162"/>
                  <a:gd name="T79" fmla="*/ 2147483647 h 398"/>
                  <a:gd name="T80" fmla="*/ 2147483647 w 1162"/>
                  <a:gd name="T81" fmla="*/ 2147483647 h 398"/>
                  <a:gd name="T82" fmla="*/ 2147483647 w 1162"/>
                  <a:gd name="T83" fmla="*/ 2147483647 h 398"/>
                  <a:gd name="T84" fmla="*/ 2147483647 w 1162"/>
                  <a:gd name="T85" fmla="*/ 2147483647 h 398"/>
                  <a:gd name="T86" fmla="*/ 2147483647 w 1162"/>
                  <a:gd name="T87" fmla="*/ 2147483647 h 398"/>
                  <a:gd name="T88" fmla="*/ 2147483647 w 1162"/>
                  <a:gd name="T89" fmla="*/ 2147483647 h 398"/>
                  <a:gd name="T90" fmla="*/ 2147483647 w 1162"/>
                  <a:gd name="T91" fmla="*/ 2147483647 h 398"/>
                  <a:gd name="T92" fmla="*/ 2147483647 w 1162"/>
                  <a:gd name="T93" fmla="*/ 2147483647 h 398"/>
                  <a:gd name="T94" fmla="*/ 2147483647 w 1162"/>
                  <a:gd name="T95" fmla="*/ 2147483647 h 398"/>
                  <a:gd name="T96" fmla="*/ 2147483647 w 1162"/>
                  <a:gd name="T97" fmla="*/ 2147483647 h 398"/>
                  <a:gd name="T98" fmla="*/ 2147483647 w 1162"/>
                  <a:gd name="T99" fmla="*/ 2147483647 h 398"/>
                  <a:gd name="T100" fmla="*/ 2147483647 w 1162"/>
                  <a:gd name="T101" fmla="*/ 2147483647 h 398"/>
                  <a:gd name="T102" fmla="*/ 2147483647 w 1162"/>
                  <a:gd name="T103" fmla="*/ 2147483647 h 398"/>
                  <a:gd name="T104" fmla="*/ 2147483647 w 1162"/>
                  <a:gd name="T105" fmla="*/ 2147483647 h 398"/>
                  <a:gd name="T106" fmla="*/ 2147483647 w 1162"/>
                  <a:gd name="T107" fmla="*/ 2147483647 h 398"/>
                  <a:gd name="T108" fmla="*/ 2147483647 w 1162"/>
                  <a:gd name="T109" fmla="*/ 2147483647 h 398"/>
                  <a:gd name="T110" fmla="*/ 2147483647 w 1162"/>
                  <a:gd name="T111" fmla="*/ 2147483647 h 3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2"/>
                  <a:gd name="T169" fmla="*/ 0 h 398"/>
                  <a:gd name="T170" fmla="*/ 1162 w 1162"/>
                  <a:gd name="T171" fmla="*/ 398 h 39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2" h="398">
                    <a:moveTo>
                      <a:pt x="0" y="391"/>
                    </a:moveTo>
                    <a:lnTo>
                      <a:pt x="1" y="397"/>
                    </a:lnTo>
                    <a:lnTo>
                      <a:pt x="9" y="396"/>
                    </a:lnTo>
                    <a:lnTo>
                      <a:pt x="18" y="393"/>
                    </a:lnTo>
                    <a:lnTo>
                      <a:pt x="34" y="384"/>
                    </a:lnTo>
                    <a:lnTo>
                      <a:pt x="51" y="368"/>
                    </a:lnTo>
                    <a:lnTo>
                      <a:pt x="69" y="346"/>
                    </a:lnTo>
                    <a:lnTo>
                      <a:pt x="85" y="318"/>
                    </a:lnTo>
                    <a:lnTo>
                      <a:pt x="101" y="285"/>
                    </a:lnTo>
                    <a:lnTo>
                      <a:pt x="118" y="245"/>
                    </a:lnTo>
                    <a:lnTo>
                      <a:pt x="132" y="199"/>
                    </a:lnTo>
                    <a:lnTo>
                      <a:pt x="149" y="153"/>
                    </a:lnTo>
                    <a:lnTo>
                      <a:pt x="166" y="114"/>
                    </a:lnTo>
                    <a:lnTo>
                      <a:pt x="182" y="80"/>
                    </a:lnTo>
                    <a:lnTo>
                      <a:pt x="198" y="53"/>
                    </a:lnTo>
                    <a:lnTo>
                      <a:pt x="214" y="32"/>
                    </a:lnTo>
                    <a:lnTo>
                      <a:pt x="229" y="17"/>
                    </a:lnTo>
                    <a:lnTo>
                      <a:pt x="244" y="9"/>
                    </a:lnTo>
                    <a:lnTo>
                      <a:pt x="251" y="6"/>
                    </a:lnTo>
                    <a:lnTo>
                      <a:pt x="258" y="6"/>
                    </a:lnTo>
                    <a:lnTo>
                      <a:pt x="265" y="6"/>
                    </a:lnTo>
                    <a:lnTo>
                      <a:pt x="272" y="9"/>
                    </a:lnTo>
                    <a:lnTo>
                      <a:pt x="287" y="17"/>
                    </a:lnTo>
                    <a:lnTo>
                      <a:pt x="303" y="32"/>
                    </a:lnTo>
                    <a:lnTo>
                      <a:pt x="318" y="53"/>
                    </a:lnTo>
                    <a:lnTo>
                      <a:pt x="334" y="80"/>
                    </a:lnTo>
                    <a:lnTo>
                      <a:pt x="350" y="114"/>
                    </a:lnTo>
                    <a:lnTo>
                      <a:pt x="367" y="153"/>
                    </a:lnTo>
                    <a:lnTo>
                      <a:pt x="383" y="199"/>
                    </a:lnTo>
                    <a:lnTo>
                      <a:pt x="400" y="245"/>
                    </a:lnTo>
                    <a:lnTo>
                      <a:pt x="417" y="285"/>
                    </a:lnTo>
                    <a:lnTo>
                      <a:pt x="434" y="318"/>
                    </a:lnTo>
                    <a:lnTo>
                      <a:pt x="450" y="346"/>
                    </a:lnTo>
                    <a:lnTo>
                      <a:pt x="468" y="368"/>
                    </a:lnTo>
                    <a:lnTo>
                      <a:pt x="485" y="384"/>
                    </a:lnTo>
                    <a:lnTo>
                      <a:pt x="502" y="393"/>
                    </a:lnTo>
                    <a:lnTo>
                      <a:pt x="511" y="396"/>
                    </a:lnTo>
                    <a:lnTo>
                      <a:pt x="520" y="397"/>
                    </a:lnTo>
                    <a:lnTo>
                      <a:pt x="529" y="396"/>
                    </a:lnTo>
                    <a:lnTo>
                      <a:pt x="538" y="393"/>
                    </a:lnTo>
                    <a:lnTo>
                      <a:pt x="555" y="384"/>
                    </a:lnTo>
                    <a:lnTo>
                      <a:pt x="571" y="368"/>
                    </a:lnTo>
                    <a:lnTo>
                      <a:pt x="587" y="346"/>
                    </a:lnTo>
                    <a:lnTo>
                      <a:pt x="602" y="318"/>
                    </a:lnTo>
                    <a:lnTo>
                      <a:pt x="617" y="285"/>
                    </a:lnTo>
                    <a:lnTo>
                      <a:pt x="633" y="245"/>
                    </a:lnTo>
                    <a:lnTo>
                      <a:pt x="647" y="199"/>
                    </a:lnTo>
                    <a:lnTo>
                      <a:pt x="664" y="153"/>
                    </a:lnTo>
                    <a:lnTo>
                      <a:pt x="680" y="114"/>
                    </a:lnTo>
                    <a:lnTo>
                      <a:pt x="696" y="80"/>
                    </a:lnTo>
                    <a:lnTo>
                      <a:pt x="712" y="53"/>
                    </a:lnTo>
                    <a:lnTo>
                      <a:pt x="728" y="32"/>
                    </a:lnTo>
                    <a:lnTo>
                      <a:pt x="743" y="17"/>
                    </a:lnTo>
                    <a:lnTo>
                      <a:pt x="759" y="9"/>
                    </a:lnTo>
                    <a:lnTo>
                      <a:pt x="766" y="6"/>
                    </a:lnTo>
                    <a:lnTo>
                      <a:pt x="772" y="6"/>
                    </a:lnTo>
                    <a:lnTo>
                      <a:pt x="779" y="6"/>
                    </a:lnTo>
                    <a:lnTo>
                      <a:pt x="786" y="9"/>
                    </a:lnTo>
                    <a:lnTo>
                      <a:pt x="801" y="17"/>
                    </a:lnTo>
                    <a:lnTo>
                      <a:pt x="817" y="32"/>
                    </a:lnTo>
                    <a:lnTo>
                      <a:pt x="832" y="53"/>
                    </a:lnTo>
                    <a:lnTo>
                      <a:pt x="848" y="80"/>
                    </a:lnTo>
                    <a:lnTo>
                      <a:pt x="864" y="114"/>
                    </a:lnTo>
                    <a:lnTo>
                      <a:pt x="881" y="153"/>
                    </a:lnTo>
                    <a:lnTo>
                      <a:pt x="898" y="199"/>
                    </a:lnTo>
                    <a:lnTo>
                      <a:pt x="914" y="245"/>
                    </a:lnTo>
                    <a:lnTo>
                      <a:pt x="931" y="285"/>
                    </a:lnTo>
                    <a:lnTo>
                      <a:pt x="947" y="318"/>
                    </a:lnTo>
                    <a:lnTo>
                      <a:pt x="963" y="346"/>
                    </a:lnTo>
                    <a:lnTo>
                      <a:pt x="980" y="368"/>
                    </a:lnTo>
                    <a:lnTo>
                      <a:pt x="996" y="384"/>
                    </a:lnTo>
                    <a:lnTo>
                      <a:pt x="1012" y="393"/>
                    </a:lnTo>
                    <a:lnTo>
                      <a:pt x="1021" y="396"/>
                    </a:lnTo>
                    <a:lnTo>
                      <a:pt x="1030" y="397"/>
                    </a:lnTo>
                    <a:lnTo>
                      <a:pt x="1038" y="396"/>
                    </a:lnTo>
                    <a:lnTo>
                      <a:pt x="1047" y="393"/>
                    </a:lnTo>
                    <a:lnTo>
                      <a:pt x="1063" y="384"/>
                    </a:lnTo>
                    <a:lnTo>
                      <a:pt x="1079" y="368"/>
                    </a:lnTo>
                    <a:lnTo>
                      <a:pt x="1096" y="346"/>
                    </a:lnTo>
                    <a:lnTo>
                      <a:pt x="1112" y="318"/>
                    </a:lnTo>
                    <a:lnTo>
                      <a:pt x="1128" y="285"/>
                    </a:lnTo>
                    <a:lnTo>
                      <a:pt x="1145" y="245"/>
                    </a:lnTo>
                    <a:lnTo>
                      <a:pt x="1161" y="199"/>
                    </a:lnTo>
                    <a:lnTo>
                      <a:pt x="1155" y="197"/>
                    </a:lnTo>
                    <a:lnTo>
                      <a:pt x="1138" y="243"/>
                    </a:lnTo>
                    <a:lnTo>
                      <a:pt x="1121" y="283"/>
                    </a:lnTo>
                    <a:lnTo>
                      <a:pt x="1105" y="316"/>
                    </a:lnTo>
                    <a:lnTo>
                      <a:pt x="1089" y="343"/>
                    </a:lnTo>
                    <a:lnTo>
                      <a:pt x="1074" y="364"/>
                    </a:lnTo>
                    <a:lnTo>
                      <a:pt x="1058" y="379"/>
                    </a:lnTo>
                    <a:lnTo>
                      <a:pt x="1043" y="388"/>
                    </a:lnTo>
                    <a:lnTo>
                      <a:pt x="1036" y="390"/>
                    </a:lnTo>
                    <a:lnTo>
                      <a:pt x="1030" y="391"/>
                    </a:lnTo>
                    <a:lnTo>
                      <a:pt x="1023" y="390"/>
                    </a:lnTo>
                    <a:lnTo>
                      <a:pt x="1016" y="388"/>
                    </a:lnTo>
                    <a:lnTo>
                      <a:pt x="1000" y="379"/>
                    </a:lnTo>
                    <a:lnTo>
                      <a:pt x="985" y="364"/>
                    </a:lnTo>
                    <a:lnTo>
                      <a:pt x="969" y="343"/>
                    </a:lnTo>
                    <a:lnTo>
                      <a:pt x="954" y="316"/>
                    </a:lnTo>
                    <a:lnTo>
                      <a:pt x="937" y="283"/>
                    </a:lnTo>
                    <a:lnTo>
                      <a:pt x="921" y="243"/>
                    </a:lnTo>
                    <a:lnTo>
                      <a:pt x="904" y="197"/>
                    </a:lnTo>
                    <a:lnTo>
                      <a:pt x="887" y="152"/>
                    </a:lnTo>
                    <a:lnTo>
                      <a:pt x="871" y="111"/>
                    </a:lnTo>
                    <a:lnTo>
                      <a:pt x="855" y="78"/>
                    </a:lnTo>
                    <a:lnTo>
                      <a:pt x="839" y="50"/>
                    </a:lnTo>
                    <a:lnTo>
                      <a:pt x="822" y="28"/>
                    </a:lnTo>
                    <a:lnTo>
                      <a:pt x="806" y="13"/>
                    </a:lnTo>
                    <a:lnTo>
                      <a:pt x="790" y="3"/>
                    </a:lnTo>
                    <a:lnTo>
                      <a:pt x="781" y="1"/>
                    </a:lnTo>
                    <a:lnTo>
                      <a:pt x="772" y="0"/>
                    </a:lnTo>
                    <a:lnTo>
                      <a:pt x="764" y="1"/>
                    </a:lnTo>
                    <a:lnTo>
                      <a:pt x="755" y="3"/>
                    </a:lnTo>
                    <a:lnTo>
                      <a:pt x="739" y="13"/>
                    </a:lnTo>
                    <a:lnTo>
                      <a:pt x="722" y="28"/>
                    </a:lnTo>
                    <a:lnTo>
                      <a:pt x="706" y="50"/>
                    </a:lnTo>
                    <a:lnTo>
                      <a:pt x="690" y="78"/>
                    </a:lnTo>
                    <a:lnTo>
                      <a:pt x="674" y="111"/>
                    </a:lnTo>
                    <a:lnTo>
                      <a:pt x="657" y="152"/>
                    </a:lnTo>
                    <a:lnTo>
                      <a:pt x="640" y="197"/>
                    </a:lnTo>
                    <a:lnTo>
                      <a:pt x="626" y="243"/>
                    </a:lnTo>
                    <a:lnTo>
                      <a:pt x="611" y="283"/>
                    </a:lnTo>
                    <a:lnTo>
                      <a:pt x="596" y="316"/>
                    </a:lnTo>
                    <a:lnTo>
                      <a:pt x="581" y="343"/>
                    </a:lnTo>
                    <a:lnTo>
                      <a:pt x="565" y="364"/>
                    </a:lnTo>
                    <a:lnTo>
                      <a:pt x="550" y="379"/>
                    </a:lnTo>
                    <a:lnTo>
                      <a:pt x="535" y="388"/>
                    </a:lnTo>
                    <a:lnTo>
                      <a:pt x="527" y="390"/>
                    </a:lnTo>
                    <a:lnTo>
                      <a:pt x="520" y="391"/>
                    </a:lnTo>
                    <a:lnTo>
                      <a:pt x="513" y="390"/>
                    </a:lnTo>
                    <a:lnTo>
                      <a:pt x="505" y="388"/>
                    </a:lnTo>
                    <a:lnTo>
                      <a:pt x="489" y="379"/>
                    </a:lnTo>
                    <a:lnTo>
                      <a:pt x="473" y="364"/>
                    </a:lnTo>
                    <a:lnTo>
                      <a:pt x="457" y="343"/>
                    </a:lnTo>
                    <a:lnTo>
                      <a:pt x="440" y="316"/>
                    </a:lnTo>
                    <a:lnTo>
                      <a:pt x="424" y="283"/>
                    </a:lnTo>
                    <a:lnTo>
                      <a:pt x="406" y="243"/>
                    </a:lnTo>
                    <a:lnTo>
                      <a:pt x="390" y="197"/>
                    </a:lnTo>
                    <a:lnTo>
                      <a:pt x="373" y="152"/>
                    </a:lnTo>
                    <a:lnTo>
                      <a:pt x="356" y="111"/>
                    </a:lnTo>
                    <a:lnTo>
                      <a:pt x="340" y="78"/>
                    </a:lnTo>
                    <a:lnTo>
                      <a:pt x="324" y="50"/>
                    </a:lnTo>
                    <a:lnTo>
                      <a:pt x="308" y="28"/>
                    </a:lnTo>
                    <a:lnTo>
                      <a:pt x="292" y="13"/>
                    </a:lnTo>
                    <a:lnTo>
                      <a:pt x="276" y="3"/>
                    </a:lnTo>
                    <a:lnTo>
                      <a:pt x="267" y="1"/>
                    </a:lnTo>
                    <a:lnTo>
                      <a:pt x="258" y="0"/>
                    </a:lnTo>
                    <a:lnTo>
                      <a:pt x="249" y="1"/>
                    </a:lnTo>
                    <a:lnTo>
                      <a:pt x="240" y="3"/>
                    </a:lnTo>
                    <a:lnTo>
                      <a:pt x="224" y="13"/>
                    </a:lnTo>
                    <a:lnTo>
                      <a:pt x="208" y="28"/>
                    </a:lnTo>
                    <a:lnTo>
                      <a:pt x="192" y="50"/>
                    </a:lnTo>
                    <a:lnTo>
                      <a:pt x="176" y="78"/>
                    </a:lnTo>
                    <a:lnTo>
                      <a:pt x="159" y="111"/>
                    </a:lnTo>
                    <a:lnTo>
                      <a:pt x="143" y="152"/>
                    </a:lnTo>
                    <a:lnTo>
                      <a:pt x="126" y="197"/>
                    </a:lnTo>
                    <a:lnTo>
                      <a:pt x="111" y="243"/>
                    </a:lnTo>
                    <a:lnTo>
                      <a:pt x="95" y="283"/>
                    </a:lnTo>
                    <a:lnTo>
                      <a:pt x="79" y="316"/>
                    </a:lnTo>
                    <a:lnTo>
                      <a:pt x="62" y="343"/>
                    </a:lnTo>
                    <a:lnTo>
                      <a:pt x="45" y="364"/>
                    </a:lnTo>
                    <a:lnTo>
                      <a:pt x="30" y="379"/>
                    </a:lnTo>
                    <a:lnTo>
                      <a:pt x="14" y="388"/>
                    </a:lnTo>
                    <a:lnTo>
                      <a:pt x="7" y="390"/>
                    </a:lnTo>
                    <a:lnTo>
                      <a:pt x="0" y="391"/>
                    </a:lnTo>
                  </a:path>
                </a:pathLst>
              </a:custGeom>
              <a:solidFill>
                <a:srgbClr val="FF00FF"/>
              </a:solidFill>
              <a:ln w="28575" cap="rnd" cmpd="sng">
                <a:solidFill>
                  <a:schemeClr val="bg1">
                    <a:lumMod val="50000"/>
                  </a:schemeClr>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54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 name="Freeform 2068"/>
              <p:cNvSpPr/>
              <p:nvPr/>
            </p:nvSpPr>
            <p:spPr bwMode="auto">
              <a:xfrm>
                <a:off x="5287899" y="4848331"/>
                <a:ext cx="1091306" cy="774050"/>
              </a:xfrm>
              <a:custGeom>
                <a:avLst/>
                <a:gdLst>
                  <a:gd name="T0" fmla="*/ 0 w 516"/>
                  <a:gd name="T1" fmla="*/ 2147483647 h 487"/>
                  <a:gd name="T2" fmla="*/ 2147483647 w 516"/>
                  <a:gd name="T3" fmla="*/ 2147483647 h 487"/>
                  <a:gd name="T4" fmla="*/ 2147483647 w 516"/>
                  <a:gd name="T5" fmla="*/ 2147483647 h 487"/>
                  <a:gd name="T6" fmla="*/ 2147483647 w 516"/>
                  <a:gd name="T7" fmla="*/ 2147483647 h 487"/>
                  <a:gd name="T8" fmla="*/ 2147483647 w 516"/>
                  <a:gd name="T9" fmla="*/ 2147483647 h 487"/>
                  <a:gd name="T10" fmla="*/ 2147483647 w 516"/>
                  <a:gd name="T11" fmla="*/ 2147483647 h 487"/>
                  <a:gd name="T12" fmla="*/ 2147483647 w 516"/>
                  <a:gd name="T13" fmla="*/ 2147483647 h 487"/>
                  <a:gd name="T14" fmla="*/ 2147483647 w 516"/>
                  <a:gd name="T15" fmla="*/ 2147483647 h 487"/>
                  <a:gd name="T16" fmla="*/ 2147483647 w 516"/>
                  <a:gd name="T17" fmla="*/ 2147483647 h 487"/>
                  <a:gd name="T18" fmla="*/ 2147483647 w 516"/>
                  <a:gd name="T19" fmla="*/ 2147483647 h 487"/>
                  <a:gd name="T20" fmla="*/ 2147483647 w 516"/>
                  <a:gd name="T21" fmla="*/ 2147483647 h 487"/>
                  <a:gd name="T22" fmla="*/ 2147483647 w 516"/>
                  <a:gd name="T23" fmla="*/ 2147483647 h 487"/>
                  <a:gd name="T24" fmla="*/ 2147483647 w 516"/>
                  <a:gd name="T25" fmla="*/ 2147483647 h 487"/>
                  <a:gd name="T26" fmla="*/ 2147483647 w 516"/>
                  <a:gd name="T27" fmla="*/ 2147483647 h 487"/>
                  <a:gd name="T28" fmla="*/ 2147483647 w 516"/>
                  <a:gd name="T29" fmla="*/ 2147483647 h 487"/>
                  <a:gd name="T30" fmla="*/ 2147483647 w 516"/>
                  <a:gd name="T31" fmla="*/ 0 h 487"/>
                  <a:gd name="T32" fmla="*/ 2147483647 w 516"/>
                  <a:gd name="T33" fmla="*/ 0 h 487"/>
                  <a:gd name="T34" fmla="*/ 2147483647 w 516"/>
                  <a:gd name="T35" fmla="*/ 2147483647 h 487"/>
                  <a:gd name="T36" fmla="*/ 2147483647 w 516"/>
                  <a:gd name="T37" fmla="*/ 2147483647 h 487"/>
                  <a:gd name="T38" fmla="*/ 2147483647 w 516"/>
                  <a:gd name="T39" fmla="*/ 2147483647 h 487"/>
                  <a:gd name="T40" fmla="*/ 2147483647 w 516"/>
                  <a:gd name="T41" fmla="*/ 2147483647 h 487"/>
                  <a:gd name="T42" fmla="*/ 2147483647 w 516"/>
                  <a:gd name="T43" fmla="*/ 2147483647 h 487"/>
                  <a:gd name="T44" fmla="*/ 2147483647 w 516"/>
                  <a:gd name="T45" fmla="*/ 2147483647 h 487"/>
                  <a:gd name="T46" fmla="*/ 2147483647 w 516"/>
                  <a:gd name="T47" fmla="*/ 2147483647 h 487"/>
                  <a:gd name="T48" fmla="*/ 2147483647 w 516"/>
                  <a:gd name="T49" fmla="*/ 2147483647 h 487"/>
                  <a:gd name="T50" fmla="*/ 2147483647 w 516"/>
                  <a:gd name="T51" fmla="*/ 2147483647 h 487"/>
                  <a:gd name="T52" fmla="*/ 2147483647 w 516"/>
                  <a:gd name="T53" fmla="*/ 2147483647 h 487"/>
                  <a:gd name="T54" fmla="*/ 2147483647 w 516"/>
                  <a:gd name="T55" fmla="*/ 2147483647 h 487"/>
                  <a:gd name="T56" fmla="*/ 2147483647 w 516"/>
                  <a:gd name="T57" fmla="*/ 2147483647 h 487"/>
                  <a:gd name="T58" fmla="*/ 2147483647 w 516"/>
                  <a:gd name="T59" fmla="*/ 2147483647 h 487"/>
                  <a:gd name="T60" fmla="*/ 2147483647 w 516"/>
                  <a:gd name="T61" fmla="*/ 2147483647 h 487"/>
                  <a:gd name="T62" fmla="*/ 2147483647 w 516"/>
                  <a:gd name="T63" fmla="*/ 2147483647 h 487"/>
                  <a:gd name="T64" fmla="*/ 2147483647 w 516"/>
                  <a:gd name="T65" fmla="*/ 2147483647 h 487"/>
                  <a:gd name="T66" fmla="*/ 2147483647 w 516"/>
                  <a:gd name="T67" fmla="*/ 2147483647 h 487"/>
                  <a:gd name="T68" fmla="*/ 2147483647 w 516"/>
                  <a:gd name="T69" fmla="*/ 2147483647 h 48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16"/>
                  <a:gd name="T106" fmla="*/ 0 h 487"/>
                  <a:gd name="T107" fmla="*/ 516 w 516"/>
                  <a:gd name="T108" fmla="*/ 487 h 48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16" h="487">
                    <a:moveTo>
                      <a:pt x="0" y="432"/>
                    </a:moveTo>
                    <a:lnTo>
                      <a:pt x="0" y="376"/>
                    </a:lnTo>
                    <a:lnTo>
                      <a:pt x="7" y="456"/>
                    </a:lnTo>
                    <a:lnTo>
                      <a:pt x="10" y="383"/>
                    </a:lnTo>
                    <a:lnTo>
                      <a:pt x="22" y="450"/>
                    </a:lnTo>
                    <a:lnTo>
                      <a:pt x="22" y="368"/>
                    </a:lnTo>
                    <a:lnTo>
                      <a:pt x="35" y="435"/>
                    </a:lnTo>
                    <a:lnTo>
                      <a:pt x="35" y="358"/>
                    </a:lnTo>
                    <a:lnTo>
                      <a:pt x="44" y="420"/>
                    </a:lnTo>
                    <a:lnTo>
                      <a:pt x="50" y="345"/>
                    </a:lnTo>
                    <a:lnTo>
                      <a:pt x="62" y="422"/>
                    </a:lnTo>
                    <a:lnTo>
                      <a:pt x="62" y="321"/>
                    </a:lnTo>
                    <a:lnTo>
                      <a:pt x="72" y="406"/>
                    </a:lnTo>
                    <a:lnTo>
                      <a:pt x="78" y="213"/>
                    </a:lnTo>
                    <a:lnTo>
                      <a:pt x="84" y="396"/>
                    </a:lnTo>
                    <a:lnTo>
                      <a:pt x="97" y="288"/>
                    </a:lnTo>
                    <a:lnTo>
                      <a:pt x="109" y="345"/>
                    </a:lnTo>
                    <a:lnTo>
                      <a:pt x="103" y="229"/>
                    </a:lnTo>
                    <a:lnTo>
                      <a:pt x="118" y="311"/>
                    </a:lnTo>
                    <a:lnTo>
                      <a:pt x="118" y="200"/>
                    </a:lnTo>
                    <a:lnTo>
                      <a:pt x="134" y="280"/>
                    </a:lnTo>
                    <a:lnTo>
                      <a:pt x="131" y="162"/>
                    </a:lnTo>
                    <a:lnTo>
                      <a:pt x="140" y="260"/>
                    </a:lnTo>
                    <a:lnTo>
                      <a:pt x="146" y="105"/>
                    </a:lnTo>
                    <a:lnTo>
                      <a:pt x="156" y="193"/>
                    </a:lnTo>
                    <a:lnTo>
                      <a:pt x="165" y="74"/>
                    </a:lnTo>
                    <a:lnTo>
                      <a:pt x="171" y="162"/>
                    </a:lnTo>
                    <a:lnTo>
                      <a:pt x="183" y="20"/>
                    </a:lnTo>
                    <a:lnTo>
                      <a:pt x="193" y="141"/>
                    </a:lnTo>
                    <a:lnTo>
                      <a:pt x="202" y="12"/>
                    </a:lnTo>
                    <a:lnTo>
                      <a:pt x="214" y="110"/>
                    </a:lnTo>
                    <a:lnTo>
                      <a:pt x="227" y="0"/>
                    </a:lnTo>
                    <a:lnTo>
                      <a:pt x="236" y="87"/>
                    </a:lnTo>
                    <a:lnTo>
                      <a:pt x="248" y="0"/>
                    </a:lnTo>
                    <a:lnTo>
                      <a:pt x="255" y="92"/>
                    </a:lnTo>
                    <a:lnTo>
                      <a:pt x="267" y="5"/>
                    </a:lnTo>
                    <a:lnTo>
                      <a:pt x="276" y="100"/>
                    </a:lnTo>
                    <a:lnTo>
                      <a:pt x="289" y="20"/>
                    </a:lnTo>
                    <a:lnTo>
                      <a:pt x="298" y="97"/>
                    </a:lnTo>
                    <a:lnTo>
                      <a:pt x="304" y="28"/>
                    </a:lnTo>
                    <a:lnTo>
                      <a:pt x="314" y="128"/>
                    </a:lnTo>
                    <a:lnTo>
                      <a:pt x="320" y="54"/>
                    </a:lnTo>
                    <a:lnTo>
                      <a:pt x="332" y="157"/>
                    </a:lnTo>
                    <a:lnTo>
                      <a:pt x="338" y="82"/>
                    </a:lnTo>
                    <a:lnTo>
                      <a:pt x="341" y="183"/>
                    </a:lnTo>
                    <a:lnTo>
                      <a:pt x="350" y="105"/>
                    </a:lnTo>
                    <a:lnTo>
                      <a:pt x="354" y="219"/>
                    </a:lnTo>
                    <a:lnTo>
                      <a:pt x="366" y="128"/>
                    </a:lnTo>
                    <a:lnTo>
                      <a:pt x="366" y="252"/>
                    </a:lnTo>
                    <a:lnTo>
                      <a:pt x="375" y="159"/>
                    </a:lnTo>
                    <a:lnTo>
                      <a:pt x="381" y="286"/>
                    </a:lnTo>
                    <a:lnTo>
                      <a:pt x="388" y="190"/>
                    </a:lnTo>
                    <a:lnTo>
                      <a:pt x="391" y="319"/>
                    </a:lnTo>
                    <a:lnTo>
                      <a:pt x="400" y="237"/>
                    </a:lnTo>
                    <a:lnTo>
                      <a:pt x="403" y="350"/>
                    </a:lnTo>
                    <a:lnTo>
                      <a:pt x="412" y="262"/>
                    </a:lnTo>
                    <a:lnTo>
                      <a:pt x="416" y="373"/>
                    </a:lnTo>
                    <a:lnTo>
                      <a:pt x="422" y="288"/>
                    </a:lnTo>
                    <a:lnTo>
                      <a:pt x="428" y="412"/>
                    </a:lnTo>
                    <a:lnTo>
                      <a:pt x="440" y="309"/>
                    </a:lnTo>
                    <a:lnTo>
                      <a:pt x="440" y="435"/>
                    </a:lnTo>
                    <a:lnTo>
                      <a:pt x="449" y="347"/>
                    </a:lnTo>
                    <a:lnTo>
                      <a:pt x="449" y="466"/>
                    </a:lnTo>
                    <a:lnTo>
                      <a:pt x="462" y="373"/>
                    </a:lnTo>
                    <a:lnTo>
                      <a:pt x="465" y="486"/>
                    </a:lnTo>
                    <a:lnTo>
                      <a:pt x="478" y="396"/>
                    </a:lnTo>
                    <a:lnTo>
                      <a:pt x="487" y="486"/>
                    </a:lnTo>
                    <a:lnTo>
                      <a:pt x="496" y="391"/>
                    </a:lnTo>
                    <a:lnTo>
                      <a:pt x="508" y="481"/>
                    </a:lnTo>
                    <a:lnTo>
                      <a:pt x="515" y="383"/>
                    </a:lnTo>
                  </a:path>
                </a:pathLst>
              </a:custGeom>
              <a:noFill/>
              <a:ln w="12700" cap="rnd" cmpd="sng">
                <a:solidFill>
                  <a:schemeClr val="bg1">
                    <a:lumMod val="50000"/>
                  </a:schemeClr>
                </a:solidFill>
                <a:prstDash val="solid"/>
                <a:round/>
                <a:headEnd type="none" w="sm" len="sm"/>
                <a:tailEnd type="none" w="sm" len="sm"/>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54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 name="Freeform 2118"/>
              <p:cNvSpPr/>
              <p:nvPr/>
            </p:nvSpPr>
            <p:spPr bwMode="auto">
              <a:xfrm>
                <a:off x="6400325" y="4837113"/>
                <a:ext cx="1091306" cy="774050"/>
              </a:xfrm>
              <a:custGeom>
                <a:avLst/>
                <a:gdLst>
                  <a:gd name="T0" fmla="*/ 0 w 516"/>
                  <a:gd name="T1" fmla="*/ 2147483647 h 487"/>
                  <a:gd name="T2" fmla="*/ 2147483647 w 516"/>
                  <a:gd name="T3" fmla="*/ 2147483647 h 487"/>
                  <a:gd name="T4" fmla="*/ 2147483647 w 516"/>
                  <a:gd name="T5" fmla="*/ 2147483647 h 487"/>
                  <a:gd name="T6" fmla="*/ 2147483647 w 516"/>
                  <a:gd name="T7" fmla="*/ 2147483647 h 487"/>
                  <a:gd name="T8" fmla="*/ 2147483647 w 516"/>
                  <a:gd name="T9" fmla="*/ 2147483647 h 487"/>
                  <a:gd name="T10" fmla="*/ 2147483647 w 516"/>
                  <a:gd name="T11" fmla="*/ 2147483647 h 487"/>
                  <a:gd name="T12" fmla="*/ 2147483647 w 516"/>
                  <a:gd name="T13" fmla="*/ 2147483647 h 487"/>
                  <a:gd name="T14" fmla="*/ 2147483647 w 516"/>
                  <a:gd name="T15" fmla="*/ 2147483647 h 487"/>
                  <a:gd name="T16" fmla="*/ 2147483647 w 516"/>
                  <a:gd name="T17" fmla="*/ 2147483647 h 487"/>
                  <a:gd name="T18" fmla="*/ 2147483647 w 516"/>
                  <a:gd name="T19" fmla="*/ 2147483647 h 487"/>
                  <a:gd name="T20" fmla="*/ 2147483647 w 516"/>
                  <a:gd name="T21" fmla="*/ 2147483647 h 487"/>
                  <a:gd name="T22" fmla="*/ 2147483647 w 516"/>
                  <a:gd name="T23" fmla="*/ 2147483647 h 487"/>
                  <a:gd name="T24" fmla="*/ 2147483647 w 516"/>
                  <a:gd name="T25" fmla="*/ 2147483647 h 487"/>
                  <a:gd name="T26" fmla="*/ 2147483647 w 516"/>
                  <a:gd name="T27" fmla="*/ 2147483647 h 487"/>
                  <a:gd name="T28" fmla="*/ 2147483647 w 516"/>
                  <a:gd name="T29" fmla="*/ 2147483647 h 487"/>
                  <a:gd name="T30" fmla="*/ 2147483647 w 516"/>
                  <a:gd name="T31" fmla="*/ 0 h 487"/>
                  <a:gd name="T32" fmla="*/ 2147483647 w 516"/>
                  <a:gd name="T33" fmla="*/ 0 h 487"/>
                  <a:gd name="T34" fmla="*/ 2147483647 w 516"/>
                  <a:gd name="T35" fmla="*/ 2147483647 h 487"/>
                  <a:gd name="T36" fmla="*/ 2147483647 w 516"/>
                  <a:gd name="T37" fmla="*/ 2147483647 h 487"/>
                  <a:gd name="T38" fmla="*/ 2147483647 w 516"/>
                  <a:gd name="T39" fmla="*/ 2147483647 h 487"/>
                  <a:gd name="T40" fmla="*/ 2147483647 w 516"/>
                  <a:gd name="T41" fmla="*/ 2147483647 h 487"/>
                  <a:gd name="T42" fmla="*/ 2147483647 w 516"/>
                  <a:gd name="T43" fmla="*/ 2147483647 h 487"/>
                  <a:gd name="T44" fmla="*/ 2147483647 w 516"/>
                  <a:gd name="T45" fmla="*/ 2147483647 h 487"/>
                  <a:gd name="T46" fmla="*/ 2147483647 w 516"/>
                  <a:gd name="T47" fmla="*/ 2147483647 h 487"/>
                  <a:gd name="T48" fmla="*/ 2147483647 w 516"/>
                  <a:gd name="T49" fmla="*/ 2147483647 h 487"/>
                  <a:gd name="T50" fmla="*/ 2147483647 w 516"/>
                  <a:gd name="T51" fmla="*/ 2147483647 h 487"/>
                  <a:gd name="T52" fmla="*/ 2147483647 w 516"/>
                  <a:gd name="T53" fmla="*/ 2147483647 h 487"/>
                  <a:gd name="T54" fmla="*/ 2147483647 w 516"/>
                  <a:gd name="T55" fmla="*/ 2147483647 h 487"/>
                  <a:gd name="T56" fmla="*/ 2147483647 w 516"/>
                  <a:gd name="T57" fmla="*/ 2147483647 h 487"/>
                  <a:gd name="T58" fmla="*/ 2147483647 w 516"/>
                  <a:gd name="T59" fmla="*/ 2147483647 h 487"/>
                  <a:gd name="T60" fmla="*/ 2147483647 w 516"/>
                  <a:gd name="T61" fmla="*/ 2147483647 h 487"/>
                  <a:gd name="T62" fmla="*/ 2147483647 w 516"/>
                  <a:gd name="T63" fmla="*/ 2147483647 h 487"/>
                  <a:gd name="T64" fmla="*/ 2147483647 w 516"/>
                  <a:gd name="T65" fmla="*/ 2147483647 h 487"/>
                  <a:gd name="T66" fmla="*/ 2147483647 w 516"/>
                  <a:gd name="T67" fmla="*/ 2147483647 h 487"/>
                  <a:gd name="T68" fmla="*/ 2147483647 w 516"/>
                  <a:gd name="T69" fmla="*/ 2147483647 h 48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16"/>
                  <a:gd name="T106" fmla="*/ 0 h 487"/>
                  <a:gd name="T107" fmla="*/ 516 w 516"/>
                  <a:gd name="T108" fmla="*/ 487 h 48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16" h="487">
                    <a:moveTo>
                      <a:pt x="0" y="432"/>
                    </a:moveTo>
                    <a:lnTo>
                      <a:pt x="0" y="376"/>
                    </a:lnTo>
                    <a:lnTo>
                      <a:pt x="7" y="456"/>
                    </a:lnTo>
                    <a:lnTo>
                      <a:pt x="10" y="383"/>
                    </a:lnTo>
                    <a:lnTo>
                      <a:pt x="22" y="450"/>
                    </a:lnTo>
                    <a:lnTo>
                      <a:pt x="22" y="368"/>
                    </a:lnTo>
                    <a:lnTo>
                      <a:pt x="35" y="435"/>
                    </a:lnTo>
                    <a:lnTo>
                      <a:pt x="35" y="358"/>
                    </a:lnTo>
                    <a:lnTo>
                      <a:pt x="44" y="420"/>
                    </a:lnTo>
                    <a:lnTo>
                      <a:pt x="50" y="345"/>
                    </a:lnTo>
                    <a:lnTo>
                      <a:pt x="62" y="422"/>
                    </a:lnTo>
                    <a:lnTo>
                      <a:pt x="62" y="321"/>
                    </a:lnTo>
                    <a:lnTo>
                      <a:pt x="72" y="406"/>
                    </a:lnTo>
                    <a:lnTo>
                      <a:pt x="78" y="213"/>
                    </a:lnTo>
                    <a:lnTo>
                      <a:pt x="84" y="396"/>
                    </a:lnTo>
                    <a:lnTo>
                      <a:pt x="97" y="288"/>
                    </a:lnTo>
                    <a:lnTo>
                      <a:pt x="109" y="345"/>
                    </a:lnTo>
                    <a:lnTo>
                      <a:pt x="103" y="229"/>
                    </a:lnTo>
                    <a:lnTo>
                      <a:pt x="118" y="311"/>
                    </a:lnTo>
                    <a:lnTo>
                      <a:pt x="118" y="200"/>
                    </a:lnTo>
                    <a:lnTo>
                      <a:pt x="134" y="280"/>
                    </a:lnTo>
                    <a:lnTo>
                      <a:pt x="131" y="162"/>
                    </a:lnTo>
                    <a:lnTo>
                      <a:pt x="140" y="260"/>
                    </a:lnTo>
                    <a:lnTo>
                      <a:pt x="146" y="105"/>
                    </a:lnTo>
                    <a:lnTo>
                      <a:pt x="156" y="193"/>
                    </a:lnTo>
                    <a:lnTo>
                      <a:pt x="165" y="74"/>
                    </a:lnTo>
                    <a:lnTo>
                      <a:pt x="171" y="162"/>
                    </a:lnTo>
                    <a:lnTo>
                      <a:pt x="183" y="20"/>
                    </a:lnTo>
                    <a:lnTo>
                      <a:pt x="193" y="141"/>
                    </a:lnTo>
                    <a:lnTo>
                      <a:pt x="202" y="12"/>
                    </a:lnTo>
                    <a:lnTo>
                      <a:pt x="214" y="110"/>
                    </a:lnTo>
                    <a:lnTo>
                      <a:pt x="227" y="0"/>
                    </a:lnTo>
                    <a:lnTo>
                      <a:pt x="236" y="87"/>
                    </a:lnTo>
                    <a:lnTo>
                      <a:pt x="248" y="0"/>
                    </a:lnTo>
                    <a:lnTo>
                      <a:pt x="255" y="92"/>
                    </a:lnTo>
                    <a:lnTo>
                      <a:pt x="267" y="5"/>
                    </a:lnTo>
                    <a:lnTo>
                      <a:pt x="276" y="100"/>
                    </a:lnTo>
                    <a:lnTo>
                      <a:pt x="289" y="20"/>
                    </a:lnTo>
                    <a:lnTo>
                      <a:pt x="298" y="97"/>
                    </a:lnTo>
                    <a:lnTo>
                      <a:pt x="304" y="28"/>
                    </a:lnTo>
                    <a:lnTo>
                      <a:pt x="314" y="128"/>
                    </a:lnTo>
                    <a:lnTo>
                      <a:pt x="320" y="54"/>
                    </a:lnTo>
                    <a:lnTo>
                      <a:pt x="332" y="157"/>
                    </a:lnTo>
                    <a:lnTo>
                      <a:pt x="338" y="82"/>
                    </a:lnTo>
                    <a:lnTo>
                      <a:pt x="341" y="183"/>
                    </a:lnTo>
                    <a:lnTo>
                      <a:pt x="350" y="105"/>
                    </a:lnTo>
                    <a:lnTo>
                      <a:pt x="354" y="219"/>
                    </a:lnTo>
                    <a:lnTo>
                      <a:pt x="366" y="128"/>
                    </a:lnTo>
                    <a:lnTo>
                      <a:pt x="366" y="252"/>
                    </a:lnTo>
                    <a:lnTo>
                      <a:pt x="375" y="159"/>
                    </a:lnTo>
                    <a:lnTo>
                      <a:pt x="381" y="286"/>
                    </a:lnTo>
                    <a:lnTo>
                      <a:pt x="388" y="190"/>
                    </a:lnTo>
                    <a:lnTo>
                      <a:pt x="391" y="319"/>
                    </a:lnTo>
                    <a:lnTo>
                      <a:pt x="400" y="237"/>
                    </a:lnTo>
                    <a:lnTo>
                      <a:pt x="403" y="350"/>
                    </a:lnTo>
                    <a:lnTo>
                      <a:pt x="412" y="262"/>
                    </a:lnTo>
                    <a:lnTo>
                      <a:pt x="416" y="373"/>
                    </a:lnTo>
                    <a:lnTo>
                      <a:pt x="422" y="288"/>
                    </a:lnTo>
                    <a:lnTo>
                      <a:pt x="428" y="412"/>
                    </a:lnTo>
                    <a:lnTo>
                      <a:pt x="440" y="309"/>
                    </a:lnTo>
                    <a:lnTo>
                      <a:pt x="440" y="435"/>
                    </a:lnTo>
                    <a:lnTo>
                      <a:pt x="449" y="347"/>
                    </a:lnTo>
                    <a:lnTo>
                      <a:pt x="449" y="466"/>
                    </a:lnTo>
                    <a:lnTo>
                      <a:pt x="462" y="373"/>
                    </a:lnTo>
                    <a:lnTo>
                      <a:pt x="465" y="486"/>
                    </a:lnTo>
                    <a:lnTo>
                      <a:pt x="478" y="396"/>
                    </a:lnTo>
                    <a:lnTo>
                      <a:pt x="487" y="486"/>
                    </a:lnTo>
                    <a:lnTo>
                      <a:pt x="496" y="391"/>
                    </a:lnTo>
                    <a:lnTo>
                      <a:pt x="508" y="481"/>
                    </a:lnTo>
                    <a:lnTo>
                      <a:pt x="515" y="383"/>
                    </a:lnTo>
                  </a:path>
                </a:pathLst>
              </a:custGeom>
              <a:noFill/>
              <a:ln w="12700" cap="rnd" cmpd="sng">
                <a:solidFill>
                  <a:schemeClr val="bg1">
                    <a:lumMod val="50000"/>
                  </a:schemeClr>
                </a:solidFill>
                <a:prstDash val="solid"/>
                <a:round/>
                <a:headEnd type="none" w="sm" len="sm"/>
                <a:tailEnd type="none" w="sm" len="sm"/>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54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14" name="Text Box 2109"/>
            <p:cNvSpPr txBox="1">
              <a:spLocks noChangeArrowheads="1"/>
            </p:cNvSpPr>
            <p:nvPr/>
          </p:nvSpPr>
          <p:spPr bwMode="auto">
            <a:xfrm>
              <a:off x="3324492" y="5752287"/>
              <a:ext cx="1129366" cy="289206"/>
            </a:xfrm>
            <a:prstGeom prst="rect">
              <a:avLst/>
            </a:prstGeom>
            <a:noFill/>
            <a:ln w="57150">
              <a:noFill/>
              <a:miter lim="800000"/>
              <a:headEnd type="none" w="sm" len="sm"/>
              <a:tailEnd type="none" w="sm" len="sm"/>
            </a:ln>
          </p:spPr>
          <p:txBody>
            <a:bodyPr wrap="none">
              <a:spAutoFit/>
            </a:bodyPr>
            <a:lstStyle/>
            <a:p>
              <a:pPr marR="0" defTabSz="914400">
                <a:buClrTx/>
                <a:buSzTx/>
                <a:defRPr/>
              </a:pPr>
              <a:r>
                <a:rPr kumimoji="1" lang="zh-CN" altLang="en-US" sz="1030" kern="1200" cap="none" spc="0" normalizeH="0" baseline="0" noProof="1" smtClean="0">
                  <a:solidFill>
                    <a:schemeClr val="bg2">
                      <a:lumMod val="50000"/>
                    </a:schemeClr>
                  </a:solidFill>
                  <a:latin typeface="Arial" panose="020B0604020202020204" pitchFamily="34" charset="0"/>
                  <a:ea typeface="华文细黑" pitchFamily="2" charset="-122"/>
                  <a:cs typeface="+mn-ea"/>
                </a:rPr>
                <a:t>切</a:t>
              </a:r>
              <a:r>
                <a:rPr kumimoji="1" lang="zh-CN" altLang="en-US" sz="1030" kern="1200" cap="none" spc="0" normalizeH="0" baseline="0" noProof="1">
                  <a:solidFill>
                    <a:schemeClr val="bg2">
                      <a:lumMod val="50000"/>
                    </a:schemeClr>
                  </a:solidFill>
                  <a:latin typeface="Arial" panose="020B0604020202020204" pitchFamily="34" charset="0"/>
                  <a:ea typeface="华文细黑" pitchFamily="2" charset="-122"/>
                  <a:cs typeface="+mn-ea"/>
                </a:rPr>
                <a:t>换</a:t>
              </a:r>
              <a:r>
                <a:rPr kumimoji="1" lang="zh-CN" altLang="en-US" sz="1030" kern="1200" cap="none" spc="0" normalizeH="0" baseline="0" noProof="1" smtClean="0">
                  <a:solidFill>
                    <a:schemeClr val="bg2">
                      <a:lumMod val="50000"/>
                    </a:schemeClr>
                  </a:solidFill>
                  <a:latin typeface="Arial" panose="020B0604020202020204" pitchFamily="34" charset="0"/>
                  <a:ea typeface="华文细黑" pitchFamily="2" charset="-122"/>
                  <a:cs typeface="+mn-ea"/>
                </a:rPr>
                <a:t>瞬变尖峰</a:t>
              </a:r>
              <a:endParaRPr kumimoji="1" lang="zh-CN" altLang="en-US" sz="1030" kern="1200" cap="none" spc="0" normalizeH="0" baseline="0" noProof="1">
                <a:solidFill>
                  <a:schemeClr val="bg2">
                    <a:lumMod val="50000"/>
                  </a:schemeClr>
                </a:solidFill>
                <a:latin typeface="Arial" panose="020B0604020202020204" pitchFamily="34" charset="0"/>
                <a:ea typeface="华文细黑" pitchFamily="2" charset="-122"/>
                <a:cs typeface="+mn-cs"/>
              </a:endParaRPr>
            </a:p>
          </p:txBody>
        </p:sp>
      </p:grpSp>
      <p:grpSp>
        <p:nvGrpSpPr>
          <p:cNvPr id="6" name="组合 100"/>
          <p:cNvGrpSpPr/>
          <p:nvPr/>
        </p:nvGrpSpPr>
        <p:grpSpPr>
          <a:xfrm>
            <a:off x="438150" y="4848225"/>
            <a:ext cx="555625" cy="520700"/>
            <a:chOff x="3976915" y="4267200"/>
            <a:chExt cx="648000" cy="608160"/>
          </a:xfrm>
        </p:grpSpPr>
        <p:sp>
          <p:nvSpPr>
            <p:cNvPr id="19" name="Freeform 2051"/>
            <p:cNvSpPr/>
            <p:nvPr/>
          </p:nvSpPr>
          <p:spPr bwMode="auto">
            <a:xfrm>
              <a:off x="3976915" y="4267200"/>
              <a:ext cx="648000" cy="361559"/>
            </a:xfrm>
            <a:custGeom>
              <a:avLst/>
              <a:gdLst>
                <a:gd name="T0" fmla="*/ 2147483647 w 1162"/>
                <a:gd name="T1" fmla="*/ 2147483647 h 734"/>
                <a:gd name="T2" fmla="*/ 2147483647 w 1162"/>
                <a:gd name="T3" fmla="*/ 0 h 734"/>
                <a:gd name="T4" fmla="*/ 2147483647 w 1162"/>
                <a:gd name="T5" fmla="*/ 2147483647 h 734"/>
                <a:gd name="T6" fmla="*/ 2147483647 w 1162"/>
                <a:gd name="T7" fmla="*/ 2147483647 h 734"/>
                <a:gd name="T8" fmla="*/ 2147483647 w 1162"/>
                <a:gd name="T9" fmla="*/ 2147483647 h 734"/>
                <a:gd name="T10" fmla="*/ 2147483647 w 1162"/>
                <a:gd name="T11" fmla="*/ 2147483647 h 734"/>
                <a:gd name="T12" fmla="*/ 2147483647 w 1162"/>
                <a:gd name="T13" fmla="*/ 2147483647 h 734"/>
                <a:gd name="T14" fmla="*/ 2147483647 w 1162"/>
                <a:gd name="T15" fmla="*/ 2147483647 h 734"/>
                <a:gd name="T16" fmla="*/ 2147483647 w 1162"/>
                <a:gd name="T17" fmla="*/ 2147483647 h 734"/>
                <a:gd name="T18" fmla="*/ 2147483647 w 1162"/>
                <a:gd name="T19" fmla="*/ 2147483647 h 734"/>
                <a:gd name="T20" fmla="*/ 2147483647 w 1162"/>
                <a:gd name="T21" fmla="*/ 2147483647 h 734"/>
                <a:gd name="T22" fmla="*/ 2147483647 w 1162"/>
                <a:gd name="T23" fmla="*/ 2147483647 h 734"/>
                <a:gd name="T24" fmla="*/ 2147483647 w 1162"/>
                <a:gd name="T25" fmla="*/ 2147483647 h 734"/>
                <a:gd name="T26" fmla="*/ 2147483647 w 1162"/>
                <a:gd name="T27" fmla="*/ 2147483647 h 734"/>
                <a:gd name="T28" fmla="*/ 2147483647 w 1162"/>
                <a:gd name="T29" fmla="*/ 2147483647 h 734"/>
                <a:gd name="T30" fmla="*/ 2147483647 w 1162"/>
                <a:gd name="T31" fmla="*/ 2147483647 h 734"/>
                <a:gd name="T32" fmla="*/ 2147483647 w 1162"/>
                <a:gd name="T33" fmla="*/ 2147483647 h 734"/>
                <a:gd name="T34" fmla="*/ 2147483647 w 1162"/>
                <a:gd name="T35" fmla="*/ 2147483647 h 734"/>
                <a:gd name="T36" fmla="*/ 2147483647 w 1162"/>
                <a:gd name="T37" fmla="*/ 2147483647 h 734"/>
                <a:gd name="T38" fmla="*/ 2147483647 w 1162"/>
                <a:gd name="T39" fmla="*/ 2147483647 h 734"/>
                <a:gd name="T40" fmla="*/ 2147483647 w 1162"/>
                <a:gd name="T41" fmla="*/ 2147483647 h 734"/>
                <a:gd name="T42" fmla="*/ 2147483647 w 1162"/>
                <a:gd name="T43" fmla="*/ 2147483647 h 734"/>
                <a:gd name="T44" fmla="*/ 2147483647 w 1162"/>
                <a:gd name="T45" fmla="*/ 2147483647 h 734"/>
                <a:gd name="T46" fmla="*/ 2147483647 w 1162"/>
                <a:gd name="T47" fmla="*/ 2147483647 h 734"/>
                <a:gd name="T48" fmla="*/ 2147483647 w 1162"/>
                <a:gd name="T49" fmla="*/ 2147483647 h 734"/>
                <a:gd name="T50" fmla="*/ 2147483647 w 1162"/>
                <a:gd name="T51" fmla="*/ 2147483647 h 734"/>
                <a:gd name="T52" fmla="*/ 2147483647 w 1162"/>
                <a:gd name="T53" fmla="*/ 2147483647 h 734"/>
                <a:gd name="T54" fmla="*/ 2147483647 w 1162"/>
                <a:gd name="T55" fmla="*/ 2147483647 h 734"/>
                <a:gd name="T56" fmla="*/ 2147483647 w 1162"/>
                <a:gd name="T57" fmla="*/ 2147483647 h 734"/>
                <a:gd name="T58" fmla="*/ 2147483647 w 1162"/>
                <a:gd name="T59" fmla="*/ 2147483647 h 734"/>
                <a:gd name="T60" fmla="*/ 2147483647 w 1162"/>
                <a:gd name="T61" fmla="*/ 2147483647 h 734"/>
                <a:gd name="T62" fmla="*/ 2147483647 w 1162"/>
                <a:gd name="T63" fmla="*/ 2147483647 h 734"/>
                <a:gd name="T64" fmla="*/ 2147483647 w 1162"/>
                <a:gd name="T65" fmla="*/ 2147483647 h 734"/>
                <a:gd name="T66" fmla="*/ 2147483647 w 1162"/>
                <a:gd name="T67" fmla="*/ 2147483647 h 734"/>
                <a:gd name="T68" fmla="*/ 2147483647 w 1162"/>
                <a:gd name="T69" fmla="*/ 2147483647 h 734"/>
                <a:gd name="T70" fmla="*/ 2147483647 w 1162"/>
                <a:gd name="T71" fmla="*/ 2147483647 h 734"/>
                <a:gd name="T72" fmla="*/ 2147483647 w 1162"/>
                <a:gd name="T73" fmla="*/ 2147483647 h 734"/>
                <a:gd name="T74" fmla="*/ 2147483647 w 1162"/>
                <a:gd name="T75" fmla="*/ 2147483647 h 734"/>
                <a:gd name="T76" fmla="*/ 2147483647 w 1162"/>
                <a:gd name="T77" fmla="*/ 2147483647 h 734"/>
                <a:gd name="T78" fmla="*/ 2147483647 w 1162"/>
                <a:gd name="T79" fmla="*/ 2147483647 h 734"/>
                <a:gd name="T80" fmla="*/ 2147483647 w 1162"/>
                <a:gd name="T81" fmla="*/ 2147483647 h 734"/>
                <a:gd name="T82" fmla="*/ 2147483647 w 1162"/>
                <a:gd name="T83" fmla="*/ 2147483647 h 734"/>
                <a:gd name="T84" fmla="*/ 2147483647 w 1162"/>
                <a:gd name="T85" fmla="*/ 2147483647 h 734"/>
                <a:gd name="T86" fmla="*/ 2147483647 w 1162"/>
                <a:gd name="T87" fmla="*/ 2147483647 h 734"/>
                <a:gd name="T88" fmla="*/ 2147483647 w 1162"/>
                <a:gd name="T89" fmla="*/ 2147483647 h 734"/>
                <a:gd name="T90" fmla="*/ 2147483647 w 1162"/>
                <a:gd name="T91" fmla="*/ 2147483647 h 734"/>
                <a:gd name="T92" fmla="*/ 2147483647 w 1162"/>
                <a:gd name="T93" fmla="*/ 2147483647 h 734"/>
                <a:gd name="T94" fmla="*/ 2147483647 w 1162"/>
                <a:gd name="T95" fmla="*/ 2147483647 h 734"/>
                <a:gd name="T96" fmla="*/ 2147483647 w 1162"/>
                <a:gd name="T97" fmla="*/ 2147483647 h 734"/>
                <a:gd name="T98" fmla="*/ 2147483647 w 1162"/>
                <a:gd name="T99" fmla="*/ 2147483647 h 734"/>
                <a:gd name="T100" fmla="*/ 2147483647 w 1162"/>
                <a:gd name="T101" fmla="*/ 2147483647 h 734"/>
                <a:gd name="T102" fmla="*/ 2147483647 w 1162"/>
                <a:gd name="T103" fmla="*/ 2147483647 h 734"/>
                <a:gd name="T104" fmla="*/ 2147483647 w 1162"/>
                <a:gd name="T105" fmla="*/ 2147483647 h 734"/>
                <a:gd name="T106" fmla="*/ 2147483647 w 1162"/>
                <a:gd name="T107" fmla="*/ 2147483647 h 734"/>
                <a:gd name="T108" fmla="*/ 2147483647 w 1162"/>
                <a:gd name="T109" fmla="*/ 0 h 734"/>
                <a:gd name="T110" fmla="*/ 2147483647 w 1162"/>
                <a:gd name="T111" fmla="*/ 2147483647 h 73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2"/>
                <a:gd name="T169" fmla="*/ 0 h 734"/>
                <a:gd name="T170" fmla="*/ 1162 w 1162"/>
                <a:gd name="T171" fmla="*/ 734 h 73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2" h="734">
                  <a:moveTo>
                    <a:pt x="0" y="540"/>
                  </a:moveTo>
                  <a:lnTo>
                    <a:pt x="2" y="546"/>
                  </a:lnTo>
                  <a:lnTo>
                    <a:pt x="17" y="543"/>
                  </a:lnTo>
                  <a:lnTo>
                    <a:pt x="32" y="535"/>
                  </a:lnTo>
                  <a:lnTo>
                    <a:pt x="48" y="522"/>
                  </a:lnTo>
                  <a:lnTo>
                    <a:pt x="63" y="504"/>
                  </a:lnTo>
                  <a:lnTo>
                    <a:pt x="79" y="480"/>
                  </a:lnTo>
                  <a:lnTo>
                    <a:pt x="94" y="452"/>
                  </a:lnTo>
                  <a:lnTo>
                    <a:pt x="109" y="419"/>
                  </a:lnTo>
                  <a:lnTo>
                    <a:pt x="123" y="380"/>
                  </a:lnTo>
                  <a:lnTo>
                    <a:pt x="125" y="190"/>
                  </a:lnTo>
                  <a:lnTo>
                    <a:pt x="126" y="0"/>
                  </a:lnTo>
                  <a:lnTo>
                    <a:pt x="119" y="0"/>
                  </a:lnTo>
                  <a:lnTo>
                    <a:pt x="122" y="174"/>
                  </a:lnTo>
                  <a:lnTo>
                    <a:pt x="124" y="295"/>
                  </a:lnTo>
                  <a:lnTo>
                    <a:pt x="125" y="335"/>
                  </a:lnTo>
                  <a:lnTo>
                    <a:pt x="125" y="347"/>
                  </a:lnTo>
                  <a:lnTo>
                    <a:pt x="126" y="349"/>
                  </a:lnTo>
                  <a:lnTo>
                    <a:pt x="126" y="350"/>
                  </a:lnTo>
                  <a:lnTo>
                    <a:pt x="132" y="350"/>
                  </a:lnTo>
                  <a:lnTo>
                    <a:pt x="133" y="348"/>
                  </a:lnTo>
                  <a:lnTo>
                    <a:pt x="126" y="348"/>
                  </a:lnTo>
                  <a:lnTo>
                    <a:pt x="127" y="406"/>
                  </a:lnTo>
                  <a:lnTo>
                    <a:pt x="129" y="540"/>
                  </a:lnTo>
                  <a:lnTo>
                    <a:pt x="131" y="674"/>
                  </a:lnTo>
                  <a:lnTo>
                    <a:pt x="132" y="733"/>
                  </a:lnTo>
                  <a:lnTo>
                    <a:pt x="139" y="733"/>
                  </a:lnTo>
                  <a:lnTo>
                    <a:pt x="142" y="525"/>
                  </a:lnTo>
                  <a:lnTo>
                    <a:pt x="144" y="318"/>
                  </a:lnTo>
                  <a:lnTo>
                    <a:pt x="143" y="201"/>
                  </a:lnTo>
                  <a:lnTo>
                    <a:pt x="141" y="122"/>
                  </a:lnTo>
                  <a:lnTo>
                    <a:pt x="141" y="84"/>
                  </a:lnTo>
                  <a:lnTo>
                    <a:pt x="134" y="84"/>
                  </a:lnTo>
                  <a:lnTo>
                    <a:pt x="137" y="114"/>
                  </a:lnTo>
                  <a:lnTo>
                    <a:pt x="141" y="187"/>
                  </a:lnTo>
                  <a:lnTo>
                    <a:pt x="145" y="259"/>
                  </a:lnTo>
                  <a:lnTo>
                    <a:pt x="147" y="290"/>
                  </a:lnTo>
                  <a:lnTo>
                    <a:pt x="149" y="324"/>
                  </a:lnTo>
                  <a:lnTo>
                    <a:pt x="151" y="404"/>
                  </a:lnTo>
                  <a:lnTo>
                    <a:pt x="152" y="484"/>
                  </a:lnTo>
                  <a:lnTo>
                    <a:pt x="153" y="510"/>
                  </a:lnTo>
                  <a:lnTo>
                    <a:pt x="153" y="516"/>
                  </a:lnTo>
                  <a:lnTo>
                    <a:pt x="153" y="518"/>
                  </a:lnTo>
                  <a:lnTo>
                    <a:pt x="153" y="519"/>
                  </a:lnTo>
                  <a:lnTo>
                    <a:pt x="160" y="520"/>
                  </a:lnTo>
                  <a:lnTo>
                    <a:pt x="161" y="519"/>
                  </a:lnTo>
                  <a:lnTo>
                    <a:pt x="164" y="390"/>
                  </a:lnTo>
                  <a:lnTo>
                    <a:pt x="167" y="261"/>
                  </a:lnTo>
                  <a:lnTo>
                    <a:pt x="168" y="240"/>
                  </a:lnTo>
                  <a:lnTo>
                    <a:pt x="166" y="200"/>
                  </a:lnTo>
                  <a:lnTo>
                    <a:pt x="165" y="161"/>
                  </a:lnTo>
                  <a:lnTo>
                    <a:pt x="165" y="140"/>
                  </a:lnTo>
                  <a:lnTo>
                    <a:pt x="158" y="140"/>
                  </a:lnTo>
                  <a:lnTo>
                    <a:pt x="158" y="141"/>
                  </a:lnTo>
                  <a:lnTo>
                    <a:pt x="160" y="153"/>
                  </a:lnTo>
                  <a:lnTo>
                    <a:pt x="163" y="184"/>
                  </a:lnTo>
                  <a:lnTo>
                    <a:pt x="164" y="215"/>
                  </a:lnTo>
                  <a:lnTo>
                    <a:pt x="166" y="225"/>
                  </a:lnTo>
                  <a:lnTo>
                    <a:pt x="166" y="228"/>
                  </a:lnTo>
                  <a:lnTo>
                    <a:pt x="173" y="229"/>
                  </a:lnTo>
                  <a:lnTo>
                    <a:pt x="174" y="229"/>
                  </a:lnTo>
                  <a:lnTo>
                    <a:pt x="174" y="227"/>
                  </a:lnTo>
                  <a:lnTo>
                    <a:pt x="167" y="228"/>
                  </a:lnTo>
                  <a:lnTo>
                    <a:pt x="169" y="251"/>
                  </a:lnTo>
                  <a:lnTo>
                    <a:pt x="171" y="308"/>
                  </a:lnTo>
                  <a:lnTo>
                    <a:pt x="173" y="365"/>
                  </a:lnTo>
                  <a:lnTo>
                    <a:pt x="175" y="384"/>
                  </a:lnTo>
                  <a:lnTo>
                    <a:pt x="175" y="388"/>
                  </a:lnTo>
                  <a:lnTo>
                    <a:pt x="175" y="397"/>
                  </a:lnTo>
                  <a:lnTo>
                    <a:pt x="183" y="390"/>
                  </a:lnTo>
                  <a:lnTo>
                    <a:pt x="185" y="360"/>
                  </a:lnTo>
                  <a:lnTo>
                    <a:pt x="187" y="299"/>
                  </a:lnTo>
                  <a:lnTo>
                    <a:pt x="189" y="239"/>
                  </a:lnTo>
                  <a:lnTo>
                    <a:pt x="191" y="209"/>
                  </a:lnTo>
                  <a:lnTo>
                    <a:pt x="192" y="185"/>
                  </a:lnTo>
                  <a:lnTo>
                    <a:pt x="192" y="168"/>
                  </a:lnTo>
                  <a:lnTo>
                    <a:pt x="192" y="163"/>
                  </a:lnTo>
                  <a:lnTo>
                    <a:pt x="193" y="159"/>
                  </a:lnTo>
                  <a:lnTo>
                    <a:pt x="187" y="158"/>
                  </a:lnTo>
                  <a:lnTo>
                    <a:pt x="187" y="159"/>
                  </a:lnTo>
                  <a:lnTo>
                    <a:pt x="188" y="164"/>
                  </a:lnTo>
                  <a:lnTo>
                    <a:pt x="189" y="180"/>
                  </a:lnTo>
                  <a:lnTo>
                    <a:pt x="192" y="232"/>
                  </a:lnTo>
                  <a:lnTo>
                    <a:pt x="195" y="283"/>
                  </a:lnTo>
                  <a:lnTo>
                    <a:pt x="197" y="306"/>
                  </a:lnTo>
                  <a:lnTo>
                    <a:pt x="204" y="306"/>
                  </a:lnTo>
                  <a:lnTo>
                    <a:pt x="208" y="283"/>
                  </a:lnTo>
                  <a:lnTo>
                    <a:pt x="212" y="238"/>
                  </a:lnTo>
                  <a:lnTo>
                    <a:pt x="216" y="194"/>
                  </a:lnTo>
                  <a:lnTo>
                    <a:pt x="218" y="178"/>
                  </a:lnTo>
                  <a:lnTo>
                    <a:pt x="219" y="174"/>
                  </a:lnTo>
                  <a:lnTo>
                    <a:pt x="220" y="173"/>
                  </a:lnTo>
                  <a:lnTo>
                    <a:pt x="229" y="165"/>
                  </a:lnTo>
                  <a:lnTo>
                    <a:pt x="239" y="159"/>
                  </a:lnTo>
                  <a:lnTo>
                    <a:pt x="248" y="156"/>
                  </a:lnTo>
                  <a:lnTo>
                    <a:pt x="258" y="155"/>
                  </a:lnTo>
                  <a:lnTo>
                    <a:pt x="267" y="157"/>
                  </a:lnTo>
                  <a:lnTo>
                    <a:pt x="277" y="161"/>
                  </a:lnTo>
                  <a:lnTo>
                    <a:pt x="287" y="168"/>
                  </a:lnTo>
                  <a:lnTo>
                    <a:pt x="297" y="177"/>
                  </a:lnTo>
                  <a:lnTo>
                    <a:pt x="308" y="189"/>
                  </a:lnTo>
                  <a:lnTo>
                    <a:pt x="318" y="204"/>
                  </a:lnTo>
                  <a:lnTo>
                    <a:pt x="329" y="221"/>
                  </a:lnTo>
                  <a:lnTo>
                    <a:pt x="340" y="242"/>
                  </a:lnTo>
                  <a:lnTo>
                    <a:pt x="362" y="289"/>
                  </a:lnTo>
                  <a:lnTo>
                    <a:pt x="384" y="348"/>
                  </a:lnTo>
                  <a:lnTo>
                    <a:pt x="400" y="394"/>
                  </a:lnTo>
                  <a:lnTo>
                    <a:pt x="417" y="434"/>
                  </a:lnTo>
                  <a:lnTo>
                    <a:pt x="434" y="468"/>
                  </a:lnTo>
                  <a:lnTo>
                    <a:pt x="451" y="496"/>
                  </a:lnTo>
                  <a:lnTo>
                    <a:pt x="468" y="518"/>
                  </a:lnTo>
                  <a:lnTo>
                    <a:pt x="485" y="533"/>
                  </a:lnTo>
                  <a:lnTo>
                    <a:pt x="502" y="543"/>
                  </a:lnTo>
                  <a:lnTo>
                    <a:pt x="511" y="545"/>
                  </a:lnTo>
                  <a:lnTo>
                    <a:pt x="520" y="546"/>
                  </a:lnTo>
                  <a:lnTo>
                    <a:pt x="529" y="545"/>
                  </a:lnTo>
                  <a:lnTo>
                    <a:pt x="538" y="543"/>
                  </a:lnTo>
                  <a:lnTo>
                    <a:pt x="555" y="533"/>
                  </a:lnTo>
                  <a:lnTo>
                    <a:pt x="571" y="518"/>
                  </a:lnTo>
                  <a:lnTo>
                    <a:pt x="587" y="496"/>
                  </a:lnTo>
                  <a:lnTo>
                    <a:pt x="602" y="468"/>
                  </a:lnTo>
                  <a:lnTo>
                    <a:pt x="618" y="434"/>
                  </a:lnTo>
                  <a:lnTo>
                    <a:pt x="632" y="394"/>
                  </a:lnTo>
                  <a:lnTo>
                    <a:pt x="647" y="348"/>
                  </a:lnTo>
                  <a:lnTo>
                    <a:pt x="664" y="303"/>
                  </a:lnTo>
                  <a:lnTo>
                    <a:pt x="681" y="264"/>
                  </a:lnTo>
                  <a:lnTo>
                    <a:pt x="697" y="230"/>
                  </a:lnTo>
                  <a:lnTo>
                    <a:pt x="713" y="203"/>
                  </a:lnTo>
                  <a:lnTo>
                    <a:pt x="728" y="182"/>
                  </a:lnTo>
                  <a:lnTo>
                    <a:pt x="743" y="167"/>
                  </a:lnTo>
                  <a:lnTo>
                    <a:pt x="751" y="162"/>
                  </a:lnTo>
                  <a:lnTo>
                    <a:pt x="758" y="158"/>
                  </a:lnTo>
                  <a:lnTo>
                    <a:pt x="765" y="156"/>
                  </a:lnTo>
                  <a:lnTo>
                    <a:pt x="772" y="156"/>
                  </a:lnTo>
                  <a:lnTo>
                    <a:pt x="779" y="156"/>
                  </a:lnTo>
                  <a:lnTo>
                    <a:pt x="787" y="158"/>
                  </a:lnTo>
                  <a:lnTo>
                    <a:pt x="794" y="162"/>
                  </a:lnTo>
                  <a:lnTo>
                    <a:pt x="802" y="167"/>
                  </a:lnTo>
                  <a:lnTo>
                    <a:pt x="817" y="182"/>
                  </a:lnTo>
                  <a:lnTo>
                    <a:pt x="832" y="203"/>
                  </a:lnTo>
                  <a:lnTo>
                    <a:pt x="848" y="230"/>
                  </a:lnTo>
                  <a:lnTo>
                    <a:pt x="864" y="264"/>
                  </a:lnTo>
                  <a:lnTo>
                    <a:pt x="881" y="303"/>
                  </a:lnTo>
                  <a:lnTo>
                    <a:pt x="898" y="348"/>
                  </a:lnTo>
                  <a:lnTo>
                    <a:pt x="914" y="394"/>
                  </a:lnTo>
                  <a:lnTo>
                    <a:pt x="931" y="434"/>
                  </a:lnTo>
                  <a:lnTo>
                    <a:pt x="947" y="468"/>
                  </a:lnTo>
                  <a:lnTo>
                    <a:pt x="963" y="496"/>
                  </a:lnTo>
                  <a:lnTo>
                    <a:pt x="980" y="518"/>
                  </a:lnTo>
                  <a:lnTo>
                    <a:pt x="996" y="533"/>
                  </a:lnTo>
                  <a:lnTo>
                    <a:pt x="1012" y="543"/>
                  </a:lnTo>
                  <a:lnTo>
                    <a:pt x="1021" y="545"/>
                  </a:lnTo>
                  <a:lnTo>
                    <a:pt x="1030" y="546"/>
                  </a:lnTo>
                  <a:lnTo>
                    <a:pt x="1038" y="545"/>
                  </a:lnTo>
                  <a:lnTo>
                    <a:pt x="1047" y="543"/>
                  </a:lnTo>
                  <a:lnTo>
                    <a:pt x="1063" y="533"/>
                  </a:lnTo>
                  <a:lnTo>
                    <a:pt x="1079" y="518"/>
                  </a:lnTo>
                  <a:lnTo>
                    <a:pt x="1096" y="496"/>
                  </a:lnTo>
                  <a:lnTo>
                    <a:pt x="1112" y="468"/>
                  </a:lnTo>
                  <a:lnTo>
                    <a:pt x="1128" y="434"/>
                  </a:lnTo>
                  <a:lnTo>
                    <a:pt x="1145" y="394"/>
                  </a:lnTo>
                  <a:lnTo>
                    <a:pt x="1161" y="348"/>
                  </a:lnTo>
                  <a:lnTo>
                    <a:pt x="1155" y="347"/>
                  </a:lnTo>
                  <a:lnTo>
                    <a:pt x="1138" y="393"/>
                  </a:lnTo>
                  <a:lnTo>
                    <a:pt x="1121" y="432"/>
                  </a:lnTo>
                  <a:lnTo>
                    <a:pt x="1105" y="466"/>
                  </a:lnTo>
                  <a:lnTo>
                    <a:pt x="1089" y="493"/>
                  </a:lnTo>
                  <a:lnTo>
                    <a:pt x="1074" y="514"/>
                  </a:lnTo>
                  <a:lnTo>
                    <a:pt x="1058" y="528"/>
                  </a:lnTo>
                  <a:lnTo>
                    <a:pt x="1043" y="537"/>
                  </a:lnTo>
                  <a:lnTo>
                    <a:pt x="1036" y="540"/>
                  </a:lnTo>
                  <a:lnTo>
                    <a:pt x="1030" y="540"/>
                  </a:lnTo>
                  <a:lnTo>
                    <a:pt x="1023" y="540"/>
                  </a:lnTo>
                  <a:lnTo>
                    <a:pt x="1016" y="537"/>
                  </a:lnTo>
                  <a:lnTo>
                    <a:pt x="1000" y="528"/>
                  </a:lnTo>
                  <a:lnTo>
                    <a:pt x="985" y="514"/>
                  </a:lnTo>
                  <a:lnTo>
                    <a:pt x="969" y="493"/>
                  </a:lnTo>
                  <a:lnTo>
                    <a:pt x="954" y="466"/>
                  </a:lnTo>
                  <a:lnTo>
                    <a:pt x="937" y="432"/>
                  </a:lnTo>
                  <a:lnTo>
                    <a:pt x="921" y="393"/>
                  </a:lnTo>
                  <a:lnTo>
                    <a:pt x="904" y="347"/>
                  </a:lnTo>
                  <a:lnTo>
                    <a:pt x="887" y="301"/>
                  </a:lnTo>
                  <a:lnTo>
                    <a:pt x="871" y="261"/>
                  </a:lnTo>
                  <a:lnTo>
                    <a:pt x="854" y="228"/>
                  </a:lnTo>
                  <a:lnTo>
                    <a:pt x="839" y="200"/>
                  </a:lnTo>
                  <a:lnTo>
                    <a:pt x="822" y="178"/>
                  </a:lnTo>
                  <a:lnTo>
                    <a:pt x="806" y="162"/>
                  </a:lnTo>
                  <a:lnTo>
                    <a:pt x="798" y="157"/>
                  </a:lnTo>
                  <a:lnTo>
                    <a:pt x="790" y="153"/>
                  </a:lnTo>
                  <a:lnTo>
                    <a:pt x="781" y="151"/>
                  </a:lnTo>
                  <a:lnTo>
                    <a:pt x="772" y="150"/>
                  </a:lnTo>
                  <a:lnTo>
                    <a:pt x="764" y="151"/>
                  </a:lnTo>
                  <a:lnTo>
                    <a:pt x="755" y="153"/>
                  </a:lnTo>
                  <a:lnTo>
                    <a:pt x="747" y="157"/>
                  </a:lnTo>
                  <a:lnTo>
                    <a:pt x="739" y="162"/>
                  </a:lnTo>
                  <a:lnTo>
                    <a:pt x="722" y="178"/>
                  </a:lnTo>
                  <a:lnTo>
                    <a:pt x="706" y="200"/>
                  </a:lnTo>
                  <a:lnTo>
                    <a:pt x="690" y="228"/>
                  </a:lnTo>
                  <a:lnTo>
                    <a:pt x="674" y="261"/>
                  </a:lnTo>
                  <a:lnTo>
                    <a:pt x="658" y="301"/>
                  </a:lnTo>
                  <a:lnTo>
                    <a:pt x="641" y="347"/>
                  </a:lnTo>
                  <a:lnTo>
                    <a:pt x="626" y="393"/>
                  </a:lnTo>
                  <a:lnTo>
                    <a:pt x="611" y="432"/>
                  </a:lnTo>
                  <a:lnTo>
                    <a:pt x="596" y="466"/>
                  </a:lnTo>
                  <a:lnTo>
                    <a:pt x="581" y="493"/>
                  </a:lnTo>
                  <a:lnTo>
                    <a:pt x="565" y="514"/>
                  </a:lnTo>
                  <a:lnTo>
                    <a:pt x="550" y="528"/>
                  </a:lnTo>
                  <a:lnTo>
                    <a:pt x="535" y="537"/>
                  </a:lnTo>
                  <a:lnTo>
                    <a:pt x="527" y="540"/>
                  </a:lnTo>
                  <a:lnTo>
                    <a:pt x="520" y="540"/>
                  </a:lnTo>
                  <a:lnTo>
                    <a:pt x="513" y="540"/>
                  </a:lnTo>
                  <a:lnTo>
                    <a:pt x="505" y="537"/>
                  </a:lnTo>
                  <a:lnTo>
                    <a:pt x="490" y="528"/>
                  </a:lnTo>
                  <a:lnTo>
                    <a:pt x="474" y="514"/>
                  </a:lnTo>
                  <a:lnTo>
                    <a:pt x="457" y="493"/>
                  </a:lnTo>
                  <a:lnTo>
                    <a:pt x="441" y="466"/>
                  </a:lnTo>
                  <a:lnTo>
                    <a:pt x="424" y="432"/>
                  </a:lnTo>
                  <a:lnTo>
                    <a:pt x="407" y="393"/>
                  </a:lnTo>
                  <a:lnTo>
                    <a:pt x="390" y="347"/>
                  </a:lnTo>
                  <a:lnTo>
                    <a:pt x="368" y="288"/>
                  </a:lnTo>
                  <a:lnTo>
                    <a:pt x="346" y="239"/>
                  </a:lnTo>
                  <a:lnTo>
                    <a:pt x="335" y="219"/>
                  </a:lnTo>
                  <a:lnTo>
                    <a:pt x="325" y="201"/>
                  </a:lnTo>
                  <a:lnTo>
                    <a:pt x="313" y="186"/>
                  </a:lnTo>
                  <a:lnTo>
                    <a:pt x="303" y="173"/>
                  </a:lnTo>
                  <a:lnTo>
                    <a:pt x="291" y="163"/>
                  </a:lnTo>
                  <a:lnTo>
                    <a:pt x="280" y="157"/>
                  </a:lnTo>
                  <a:lnTo>
                    <a:pt x="270" y="151"/>
                  </a:lnTo>
                  <a:lnTo>
                    <a:pt x="258" y="149"/>
                  </a:lnTo>
                  <a:lnTo>
                    <a:pt x="246" y="150"/>
                  </a:lnTo>
                  <a:lnTo>
                    <a:pt x="235" y="154"/>
                  </a:lnTo>
                  <a:lnTo>
                    <a:pt x="224" y="160"/>
                  </a:lnTo>
                  <a:lnTo>
                    <a:pt x="213" y="170"/>
                  </a:lnTo>
                  <a:lnTo>
                    <a:pt x="212" y="173"/>
                  </a:lnTo>
                  <a:lnTo>
                    <a:pt x="211" y="177"/>
                  </a:lnTo>
                  <a:lnTo>
                    <a:pt x="209" y="193"/>
                  </a:lnTo>
                  <a:lnTo>
                    <a:pt x="205" y="237"/>
                  </a:lnTo>
                  <a:lnTo>
                    <a:pt x="201" y="283"/>
                  </a:lnTo>
                  <a:lnTo>
                    <a:pt x="197" y="305"/>
                  </a:lnTo>
                  <a:lnTo>
                    <a:pt x="197" y="306"/>
                  </a:lnTo>
                  <a:lnTo>
                    <a:pt x="204" y="305"/>
                  </a:lnTo>
                  <a:lnTo>
                    <a:pt x="202" y="283"/>
                  </a:lnTo>
                  <a:lnTo>
                    <a:pt x="200" y="231"/>
                  </a:lnTo>
                  <a:lnTo>
                    <a:pt x="197" y="180"/>
                  </a:lnTo>
                  <a:lnTo>
                    <a:pt x="195" y="163"/>
                  </a:lnTo>
                  <a:lnTo>
                    <a:pt x="193" y="158"/>
                  </a:lnTo>
                  <a:lnTo>
                    <a:pt x="187" y="158"/>
                  </a:lnTo>
                  <a:lnTo>
                    <a:pt x="185" y="162"/>
                  </a:lnTo>
                  <a:lnTo>
                    <a:pt x="184" y="168"/>
                  </a:lnTo>
                  <a:lnTo>
                    <a:pt x="184" y="185"/>
                  </a:lnTo>
                  <a:lnTo>
                    <a:pt x="184" y="209"/>
                  </a:lnTo>
                  <a:lnTo>
                    <a:pt x="182" y="239"/>
                  </a:lnTo>
                  <a:lnTo>
                    <a:pt x="180" y="299"/>
                  </a:lnTo>
                  <a:lnTo>
                    <a:pt x="178" y="360"/>
                  </a:lnTo>
                  <a:lnTo>
                    <a:pt x="176" y="389"/>
                  </a:lnTo>
                  <a:lnTo>
                    <a:pt x="183" y="389"/>
                  </a:lnTo>
                  <a:lnTo>
                    <a:pt x="177" y="387"/>
                  </a:lnTo>
                  <a:lnTo>
                    <a:pt x="176" y="388"/>
                  </a:lnTo>
                  <a:lnTo>
                    <a:pt x="175" y="390"/>
                  </a:lnTo>
                  <a:lnTo>
                    <a:pt x="183" y="390"/>
                  </a:lnTo>
                  <a:lnTo>
                    <a:pt x="183" y="388"/>
                  </a:lnTo>
                  <a:lnTo>
                    <a:pt x="182" y="383"/>
                  </a:lnTo>
                  <a:lnTo>
                    <a:pt x="181" y="365"/>
                  </a:lnTo>
                  <a:lnTo>
                    <a:pt x="179" y="308"/>
                  </a:lnTo>
                  <a:lnTo>
                    <a:pt x="176" y="251"/>
                  </a:lnTo>
                  <a:lnTo>
                    <a:pt x="174" y="227"/>
                  </a:lnTo>
                  <a:lnTo>
                    <a:pt x="167" y="227"/>
                  </a:lnTo>
                  <a:lnTo>
                    <a:pt x="166" y="228"/>
                  </a:lnTo>
                  <a:lnTo>
                    <a:pt x="174" y="228"/>
                  </a:lnTo>
                  <a:lnTo>
                    <a:pt x="174" y="227"/>
                  </a:lnTo>
                  <a:lnTo>
                    <a:pt x="173" y="224"/>
                  </a:lnTo>
                  <a:lnTo>
                    <a:pt x="172" y="215"/>
                  </a:lnTo>
                  <a:lnTo>
                    <a:pt x="170" y="184"/>
                  </a:lnTo>
                  <a:lnTo>
                    <a:pt x="168" y="152"/>
                  </a:lnTo>
                  <a:lnTo>
                    <a:pt x="165" y="140"/>
                  </a:lnTo>
                  <a:lnTo>
                    <a:pt x="158" y="140"/>
                  </a:lnTo>
                  <a:lnTo>
                    <a:pt x="157" y="161"/>
                  </a:lnTo>
                  <a:lnTo>
                    <a:pt x="160" y="240"/>
                  </a:lnTo>
                  <a:lnTo>
                    <a:pt x="160" y="261"/>
                  </a:lnTo>
                  <a:lnTo>
                    <a:pt x="157" y="390"/>
                  </a:lnTo>
                  <a:lnTo>
                    <a:pt x="154" y="517"/>
                  </a:lnTo>
                  <a:lnTo>
                    <a:pt x="154" y="518"/>
                  </a:lnTo>
                  <a:lnTo>
                    <a:pt x="153" y="519"/>
                  </a:lnTo>
                  <a:lnTo>
                    <a:pt x="161" y="519"/>
                  </a:lnTo>
                  <a:lnTo>
                    <a:pt x="161" y="518"/>
                  </a:lnTo>
                  <a:lnTo>
                    <a:pt x="161" y="516"/>
                  </a:lnTo>
                  <a:lnTo>
                    <a:pt x="160" y="510"/>
                  </a:lnTo>
                  <a:lnTo>
                    <a:pt x="159" y="484"/>
                  </a:lnTo>
                  <a:lnTo>
                    <a:pt x="158" y="404"/>
                  </a:lnTo>
                  <a:lnTo>
                    <a:pt x="156" y="324"/>
                  </a:lnTo>
                  <a:lnTo>
                    <a:pt x="155" y="290"/>
                  </a:lnTo>
                  <a:lnTo>
                    <a:pt x="152" y="259"/>
                  </a:lnTo>
                  <a:lnTo>
                    <a:pt x="148" y="187"/>
                  </a:lnTo>
                  <a:lnTo>
                    <a:pt x="144" y="114"/>
                  </a:lnTo>
                  <a:lnTo>
                    <a:pt x="141" y="84"/>
                  </a:lnTo>
                  <a:lnTo>
                    <a:pt x="134" y="84"/>
                  </a:lnTo>
                  <a:lnTo>
                    <a:pt x="134" y="122"/>
                  </a:lnTo>
                  <a:lnTo>
                    <a:pt x="135" y="201"/>
                  </a:lnTo>
                  <a:lnTo>
                    <a:pt x="137" y="318"/>
                  </a:lnTo>
                  <a:lnTo>
                    <a:pt x="134" y="525"/>
                  </a:lnTo>
                  <a:lnTo>
                    <a:pt x="142" y="525"/>
                  </a:lnTo>
                  <a:lnTo>
                    <a:pt x="134" y="525"/>
                  </a:lnTo>
                  <a:lnTo>
                    <a:pt x="132" y="733"/>
                  </a:lnTo>
                  <a:lnTo>
                    <a:pt x="139" y="733"/>
                  </a:lnTo>
                  <a:lnTo>
                    <a:pt x="138" y="674"/>
                  </a:lnTo>
                  <a:lnTo>
                    <a:pt x="137" y="540"/>
                  </a:lnTo>
                  <a:lnTo>
                    <a:pt x="135" y="406"/>
                  </a:lnTo>
                  <a:lnTo>
                    <a:pt x="133" y="348"/>
                  </a:lnTo>
                  <a:lnTo>
                    <a:pt x="126" y="347"/>
                  </a:lnTo>
                  <a:lnTo>
                    <a:pt x="126" y="349"/>
                  </a:lnTo>
                  <a:lnTo>
                    <a:pt x="126" y="350"/>
                  </a:lnTo>
                  <a:lnTo>
                    <a:pt x="133" y="350"/>
                  </a:lnTo>
                  <a:lnTo>
                    <a:pt x="133" y="348"/>
                  </a:lnTo>
                  <a:lnTo>
                    <a:pt x="132" y="346"/>
                  </a:lnTo>
                  <a:lnTo>
                    <a:pt x="132" y="335"/>
                  </a:lnTo>
                  <a:lnTo>
                    <a:pt x="132" y="295"/>
                  </a:lnTo>
                  <a:lnTo>
                    <a:pt x="130" y="174"/>
                  </a:lnTo>
                  <a:lnTo>
                    <a:pt x="126" y="0"/>
                  </a:lnTo>
                  <a:lnTo>
                    <a:pt x="119" y="0"/>
                  </a:lnTo>
                  <a:lnTo>
                    <a:pt x="117" y="190"/>
                  </a:lnTo>
                  <a:lnTo>
                    <a:pt x="116" y="379"/>
                  </a:lnTo>
                  <a:lnTo>
                    <a:pt x="102" y="417"/>
                  </a:lnTo>
                  <a:lnTo>
                    <a:pt x="88" y="450"/>
                  </a:lnTo>
                  <a:lnTo>
                    <a:pt x="72" y="478"/>
                  </a:lnTo>
                  <a:lnTo>
                    <a:pt x="57" y="501"/>
                  </a:lnTo>
                  <a:lnTo>
                    <a:pt x="42" y="518"/>
                  </a:lnTo>
                  <a:lnTo>
                    <a:pt x="27" y="531"/>
                  </a:lnTo>
                  <a:lnTo>
                    <a:pt x="14" y="538"/>
                  </a:lnTo>
                  <a:lnTo>
                    <a:pt x="0" y="540"/>
                  </a:lnTo>
                </a:path>
              </a:pathLst>
            </a:custGeom>
            <a:solidFill>
              <a:srgbClr val="FF00FF"/>
            </a:solidFill>
            <a:ln w="28575" cap="rnd" cmpd="sng">
              <a:solidFill>
                <a:schemeClr val="bg1">
                  <a:lumMod val="50000"/>
                </a:schemeClr>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54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 name="Text Box 2111"/>
            <p:cNvSpPr txBox="1">
              <a:spLocks noChangeArrowheads="1"/>
            </p:cNvSpPr>
            <p:nvPr/>
          </p:nvSpPr>
          <p:spPr bwMode="auto">
            <a:xfrm>
              <a:off x="4054675" y="4586113"/>
              <a:ext cx="518400" cy="289247"/>
            </a:xfrm>
            <a:prstGeom prst="rect">
              <a:avLst/>
            </a:prstGeom>
            <a:noFill/>
            <a:ln w="57150">
              <a:noFill/>
              <a:miter lim="800000"/>
              <a:headEnd type="none" w="sm" len="sm"/>
              <a:tailEnd type="none" w="sm" len="sm"/>
            </a:ln>
          </p:spPr>
          <p:txBody>
            <a:bodyPr wrap="none">
              <a:spAutoFit/>
            </a:bodyPr>
            <a:lstStyle/>
            <a:p>
              <a:pPr marR="0" defTabSz="914400">
                <a:buClrTx/>
                <a:buSzTx/>
                <a:defRPr/>
              </a:pPr>
              <a:r>
                <a:rPr kumimoji="1" lang="zh-CN" altLang="en-US" sz="1030" kern="1200" cap="none" spc="0" normalizeH="0" baseline="0" noProof="1" smtClean="0">
                  <a:solidFill>
                    <a:schemeClr val="bg2">
                      <a:lumMod val="50000"/>
                    </a:schemeClr>
                  </a:solidFill>
                  <a:latin typeface="Arial" panose="020B0604020202020204" pitchFamily="34" charset="0"/>
                  <a:ea typeface="华文细黑" pitchFamily="2" charset="-122"/>
                  <a:cs typeface="+mn-ea"/>
                </a:rPr>
                <a:t>振铃</a:t>
              </a:r>
              <a:endParaRPr kumimoji="1" lang="zh-CN" altLang="en-US" sz="1030" kern="1200" cap="none" spc="0" normalizeH="0" baseline="0" noProof="1">
                <a:solidFill>
                  <a:schemeClr val="bg2">
                    <a:lumMod val="50000"/>
                  </a:schemeClr>
                </a:solidFill>
                <a:latin typeface="Arial" panose="020B0604020202020204" pitchFamily="34" charset="0"/>
                <a:ea typeface="华文细黑" pitchFamily="2" charset="-122"/>
                <a:cs typeface="+mn-cs"/>
              </a:endParaRPr>
            </a:p>
          </p:txBody>
        </p:sp>
      </p:grpSp>
      <p:grpSp>
        <p:nvGrpSpPr>
          <p:cNvPr id="7" name="组合 101"/>
          <p:cNvGrpSpPr/>
          <p:nvPr/>
        </p:nvGrpSpPr>
        <p:grpSpPr>
          <a:xfrm>
            <a:off x="2146300" y="4357688"/>
            <a:ext cx="704850" cy="458787"/>
            <a:chOff x="4418289" y="4978853"/>
            <a:chExt cx="824052" cy="536498"/>
          </a:xfrm>
        </p:grpSpPr>
        <p:grpSp>
          <p:nvGrpSpPr>
            <p:cNvPr id="10257" name="组合 25"/>
            <p:cNvGrpSpPr/>
            <p:nvPr/>
          </p:nvGrpSpPr>
          <p:grpSpPr>
            <a:xfrm>
              <a:off x="4493482" y="4978853"/>
              <a:ext cx="648000" cy="259200"/>
              <a:chOff x="5030510" y="3324225"/>
              <a:chExt cx="2439035" cy="706438"/>
            </a:xfrm>
          </p:grpSpPr>
          <p:sp>
            <p:nvSpPr>
              <p:cNvPr id="24" name="Freeform 2057"/>
              <p:cNvSpPr/>
              <p:nvPr/>
            </p:nvSpPr>
            <p:spPr bwMode="auto">
              <a:xfrm>
                <a:off x="5033907" y="3400116"/>
                <a:ext cx="544890" cy="632443"/>
              </a:xfrm>
              <a:custGeom>
                <a:avLst/>
                <a:gdLst>
                  <a:gd name="T0" fmla="*/ 2147483647 w 258"/>
                  <a:gd name="T1" fmla="*/ 2147483647 h 397"/>
                  <a:gd name="T2" fmla="*/ 2147483647 w 258"/>
                  <a:gd name="T3" fmla="*/ 2147483647 h 397"/>
                  <a:gd name="T4" fmla="*/ 2147483647 w 258"/>
                  <a:gd name="T5" fmla="*/ 2147483647 h 397"/>
                  <a:gd name="T6" fmla="*/ 2147483647 w 258"/>
                  <a:gd name="T7" fmla="*/ 2147483647 h 397"/>
                  <a:gd name="T8" fmla="*/ 2147483647 w 258"/>
                  <a:gd name="T9" fmla="*/ 2147483647 h 397"/>
                  <a:gd name="T10" fmla="*/ 2147483647 w 258"/>
                  <a:gd name="T11" fmla="*/ 2147483647 h 397"/>
                  <a:gd name="T12" fmla="*/ 2147483647 w 258"/>
                  <a:gd name="T13" fmla="*/ 2147483647 h 397"/>
                  <a:gd name="T14" fmla="*/ 2147483647 w 258"/>
                  <a:gd name="T15" fmla="*/ 2147483647 h 397"/>
                  <a:gd name="T16" fmla="*/ 2147483647 w 258"/>
                  <a:gd name="T17" fmla="*/ 2147483647 h 397"/>
                  <a:gd name="T18" fmla="*/ 2147483647 w 258"/>
                  <a:gd name="T19" fmla="*/ 2147483647 h 397"/>
                  <a:gd name="T20" fmla="*/ 2147483647 w 258"/>
                  <a:gd name="T21" fmla="*/ 2147483647 h 397"/>
                  <a:gd name="T22" fmla="*/ 2147483647 w 258"/>
                  <a:gd name="T23" fmla="*/ 2147483647 h 397"/>
                  <a:gd name="T24" fmla="*/ 2147483647 w 258"/>
                  <a:gd name="T25" fmla="*/ 2147483647 h 397"/>
                  <a:gd name="T26" fmla="*/ 2147483647 w 258"/>
                  <a:gd name="T27" fmla="*/ 2147483647 h 397"/>
                  <a:gd name="T28" fmla="*/ 2147483647 w 258"/>
                  <a:gd name="T29" fmla="*/ 2147483647 h 397"/>
                  <a:gd name="T30" fmla="*/ 2147483647 w 258"/>
                  <a:gd name="T31" fmla="*/ 2147483647 h 397"/>
                  <a:gd name="T32" fmla="*/ 2147483647 w 258"/>
                  <a:gd name="T33" fmla="*/ 2147483647 h 397"/>
                  <a:gd name="T34" fmla="*/ 2147483647 w 258"/>
                  <a:gd name="T35" fmla="*/ 2147483647 h 397"/>
                  <a:gd name="T36" fmla="*/ 2147483647 w 258"/>
                  <a:gd name="T37" fmla="*/ 2147483647 h 397"/>
                  <a:gd name="T38" fmla="*/ 2147483647 w 258"/>
                  <a:gd name="T39" fmla="*/ 2147483647 h 397"/>
                  <a:gd name="T40" fmla="*/ 2147483647 w 258"/>
                  <a:gd name="T41" fmla="*/ 2147483647 h 397"/>
                  <a:gd name="T42" fmla="*/ 2147483647 w 258"/>
                  <a:gd name="T43" fmla="*/ 2147483647 h 397"/>
                  <a:gd name="T44" fmla="*/ 2147483647 w 258"/>
                  <a:gd name="T45" fmla="*/ 2147483647 h 397"/>
                  <a:gd name="T46" fmla="*/ 2147483647 w 258"/>
                  <a:gd name="T47" fmla="*/ 2147483647 h 397"/>
                  <a:gd name="T48" fmla="*/ 2147483647 w 258"/>
                  <a:gd name="T49" fmla="*/ 2147483647 h 397"/>
                  <a:gd name="T50" fmla="*/ 2147483647 w 258"/>
                  <a:gd name="T51" fmla="*/ 2147483647 h 397"/>
                  <a:gd name="T52" fmla="*/ 2147483647 w 258"/>
                  <a:gd name="T53" fmla="*/ 2147483647 h 397"/>
                  <a:gd name="T54" fmla="*/ 2147483647 w 258"/>
                  <a:gd name="T55" fmla="*/ 2147483647 h 397"/>
                  <a:gd name="T56" fmla="*/ 2147483647 w 258"/>
                  <a:gd name="T57" fmla="*/ 2147483647 h 397"/>
                  <a:gd name="T58" fmla="*/ 2147483647 w 258"/>
                  <a:gd name="T59" fmla="*/ 2147483647 h 397"/>
                  <a:gd name="T60" fmla="*/ 2147483647 w 258"/>
                  <a:gd name="T61" fmla="*/ 2147483647 h 397"/>
                  <a:gd name="T62" fmla="*/ 2147483647 w 258"/>
                  <a:gd name="T63" fmla="*/ 2147483647 h 397"/>
                  <a:gd name="T64" fmla="*/ 2147483647 w 258"/>
                  <a:gd name="T65" fmla="*/ 2147483647 h 397"/>
                  <a:gd name="T66" fmla="*/ 2147483647 w 258"/>
                  <a:gd name="T67" fmla="*/ 2147483647 h 397"/>
                  <a:gd name="T68" fmla="*/ 2147483647 w 258"/>
                  <a:gd name="T69" fmla="*/ 2147483647 h 397"/>
                  <a:gd name="T70" fmla="*/ 2147483647 w 258"/>
                  <a:gd name="T71" fmla="*/ 2147483647 h 397"/>
                  <a:gd name="T72" fmla="*/ 2147483647 w 258"/>
                  <a:gd name="T73" fmla="*/ 2147483647 h 397"/>
                  <a:gd name="T74" fmla="*/ 2147483647 w 258"/>
                  <a:gd name="T75" fmla="*/ 2147483647 h 397"/>
                  <a:gd name="T76" fmla="*/ 2147483647 w 258"/>
                  <a:gd name="T77" fmla="*/ 2147483647 h 397"/>
                  <a:gd name="T78" fmla="*/ 2147483647 w 258"/>
                  <a:gd name="T79" fmla="*/ 2147483647 h 397"/>
                  <a:gd name="T80" fmla="*/ 2147483647 w 258"/>
                  <a:gd name="T81" fmla="*/ 2147483647 h 397"/>
                  <a:gd name="T82" fmla="*/ 2147483647 w 258"/>
                  <a:gd name="T83" fmla="*/ 2147483647 h 397"/>
                  <a:gd name="T84" fmla="*/ 2147483647 w 258"/>
                  <a:gd name="T85" fmla="*/ 2147483647 h 397"/>
                  <a:gd name="T86" fmla="*/ 2147483647 w 258"/>
                  <a:gd name="T87" fmla="*/ 2147483647 h 397"/>
                  <a:gd name="T88" fmla="*/ 2147483647 w 258"/>
                  <a:gd name="T89" fmla="*/ 2147483647 h 397"/>
                  <a:gd name="T90" fmla="*/ 2147483647 w 258"/>
                  <a:gd name="T91" fmla="*/ 2147483647 h 397"/>
                  <a:gd name="T92" fmla="*/ 2147483647 w 258"/>
                  <a:gd name="T93" fmla="*/ 2147483647 h 397"/>
                  <a:gd name="T94" fmla="*/ 2147483647 w 258"/>
                  <a:gd name="T95" fmla="*/ 2147483647 h 397"/>
                  <a:gd name="T96" fmla="*/ 2147483647 w 258"/>
                  <a:gd name="T97" fmla="*/ 2147483647 h 397"/>
                  <a:gd name="T98" fmla="*/ 2147483647 w 258"/>
                  <a:gd name="T99" fmla="*/ 2147483647 h 397"/>
                  <a:gd name="T100" fmla="*/ 2147483647 w 258"/>
                  <a:gd name="T101" fmla="*/ 2147483647 h 397"/>
                  <a:gd name="T102" fmla="*/ 2147483647 w 258"/>
                  <a:gd name="T103" fmla="*/ 2147483647 h 397"/>
                  <a:gd name="T104" fmla="*/ 0 w 258"/>
                  <a:gd name="T105" fmla="*/ 2147483647 h 39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58"/>
                  <a:gd name="T160" fmla="*/ 0 h 397"/>
                  <a:gd name="T161" fmla="*/ 258 w 258"/>
                  <a:gd name="T162" fmla="*/ 397 h 39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58" h="397">
                    <a:moveTo>
                      <a:pt x="0" y="393"/>
                    </a:moveTo>
                    <a:lnTo>
                      <a:pt x="6" y="396"/>
                    </a:lnTo>
                    <a:lnTo>
                      <a:pt x="10" y="393"/>
                    </a:lnTo>
                    <a:lnTo>
                      <a:pt x="13" y="383"/>
                    </a:lnTo>
                    <a:lnTo>
                      <a:pt x="21" y="346"/>
                    </a:lnTo>
                    <a:lnTo>
                      <a:pt x="28" y="285"/>
                    </a:lnTo>
                    <a:lnTo>
                      <a:pt x="35" y="199"/>
                    </a:lnTo>
                    <a:lnTo>
                      <a:pt x="42" y="114"/>
                    </a:lnTo>
                    <a:lnTo>
                      <a:pt x="49" y="53"/>
                    </a:lnTo>
                    <a:lnTo>
                      <a:pt x="55" y="17"/>
                    </a:lnTo>
                    <a:lnTo>
                      <a:pt x="58" y="8"/>
                    </a:lnTo>
                    <a:lnTo>
                      <a:pt x="59" y="7"/>
                    </a:lnTo>
                    <a:lnTo>
                      <a:pt x="58" y="7"/>
                    </a:lnTo>
                    <a:lnTo>
                      <a:pt x="59" y="8"/>
                    </a:lnTo>
                    <a:lnTo>
                      <a:pt x="62" y="17"/>
                    </a:lnTo>
                    <a:lnTo>
                      <a:pt x="69" y="53"/>
                    </a:lnTo>
                    <a:lnTo>
                      <a:pt x="76" y="114"/>
                    </a:lnTo>
                    <a:lnTo>
                      <a:pt x="83" y="199"/>
                    </a:lnTo>
                    <a:lnTo>
                      <a:pt x="89" y="271"/>
                    </a:lnTo>
                    <a:lnTo>
                      <a:pt x="95" y="312"/>
                    </a:lnTo>
                    <a:lnTo>
                      <a:pt x="101" y="333"/>
                    </a:lnTo>
                    <a:lnTo>
                      <a:pt x="107" y="344"/>
                    </a:lnTo>
                    <a:lnTo>
                      <a:pt x="112" y="347"/>
                    </a:lnTo>
                    <a:lnTo>
                      <a:pt x="116" y="348"/>
                    </a:lnTo>
                    <a:lnTo>
                      <a:pt x="120" y="347"/>
                    </a:lnTo>
                    <a:lnTo>
                      <a:pt x="126" y="340"/>
                    </a:lnTo>
                    <a:lnTo>
                      <a:pt x="130" y="329"/>
                    </a:lnTo>
                    <a:lnTo>
                      <a:pt x="134" y="310"/>
                    </a:lnTo>
                    <a:lnTo>
                      <a:pt x="139" y="283"/>
                    </a:lnTo>
                    <a:lnTo>
                      <a:pt x="146" y="199"/>
                    </a:lnTo>
                    <a:lnTo>
                      <a:pt x="153" y="114"/>
                    </a:lnTo>
                    <a:lnTo>
                      <a:pt x="159" y="68"/>
                    </a:lnTo>
                    <a:lnTo>
                      <a:pt x="163" y="57"/>
                    </a:lnTo>
                    <a:lnTo>
                      <a:pt x="165" y="54"/>
                    </a:lnTo>
                    <a:lnTo>
                      <a:pt x="164" y="54"/>
                    </a:lnTo>
                    <a:lnTo>
                      <a:pt x="166" y="57"/>
                    </a:lnTo>
                    <a:lnTo>
                      <a:pt x="173" y="68"/>
                    </a:lnTo>
                    <a:lnTo>
                      <a:pt x="180" y="89"/>
                    </a:lnTo>
                    <a:lnTo>
                      <a:pt x="187" y="130"/>
                    </a:lnTo>
                    <a:lnTo>
                      <a:pt x="194" y="199"/>
                    </a:lnTo>
                    <a:lnTo>
                      <a:pt x="198" y="247"/>
                    </a:lnTo>
                    <a:lnTo>
                      <a:pt x="203" y="283"/>
                    </a:lnTo>
                    <a:lnTo>
                      <a:pt x="208" y="307"/>
                    </a:lnTo>
                    <a:lnTo>
                      <a:pt x="212" y="322"/>
                    </a:lnTo>
                    <a:lnTo>
                      <a:pt x="217" y="330"/>
                    </a:lnTo>
                    <a:lnTo>
                      <a:pt x="222" y="332"/>
                    </a:lnTo>
                    <a:lnTo>
                      <a:pt x="226" y="332"/>
                    </a:lnTo>
                    <a:lnTo>
                      <a:pt x="232" y="327"/>
                    </a:lnTo>
                    <a:lnTo>
                      <a:pt x="236" y="320"/>
                    </a:lnTo>
                    <a:lnTo>
                      <a:pt x="241" y="312"/>
                    </a:lnTo>
                    <a:lnTo>
                      <a:pt x="246" y="297"/>
                    </a:lnTo>
                    <a:lnTo>
                      <a:pt x="251" y="265"/>
                    </a:lnTo>
                    <a:lnTo>
                      <a:pt x="257" y="199"/>
                    </a:lnTo>
                    <a:lnTo>
                      <a:pt x="249" y="199"/>
                    </a:lnTo>
                    <a:lnTo>
                      <a:pt x="244" y="264"/>
                    </a:lnTo>
                    <a:lnTo>
                      <a:pt x="240" y="296"/>
                    </a:lnTo>
                    <a:lnTo>
                      <a:pt x="235" y="309"/>
                    </a:lnTo>
                    <a:lnTo>
                      <a:pt x="227" y="323"/>
                    </a:lnTo>
                    <a:lnTo>
                      <a:pt x="223" y="325"/>
                    </a:lnTo>
                    <a:lnTo>
                      <a:pt x="219" y="320"/>
                    </a:lnTo>
                    <a:lnTo>
                      <a:pt x="214" y="305"/>
                    </a:lnTo>
                    <a:lnTo>
                      <a:pt x="210" y="282"/>
                    </a:lnTo>
                    <a:lnTo>
                      <a:pt x="205" y="246"/>
                    </a:lnTo>
                    <a:lnTo>
                      <a:pt x="201" y="199"/>
                    </a:lnTo>
                    <a:lnTo>
                      <a:pt x="194" y="129"/>
                    </a:lnTo>
                    <a:lnTo>
                      <a:pt x="186" y="87"/>
                    </a:lnTo>
                    <a:lnTo>
                      <a:pt x="179" y="65"/>
                    </a:lnTo>
                    <a:lnTo>
                      <a:pt x="173" y="54"/>
                    </a:lnTo>
                    <a:lnTo>
                      <a:pt x="168" y="48"/>
                    </a:lnTo>
                    <a:lnTo>
                      <a:pt x="160" y="48"/>
                    </a:lnTo>
                    <a:lnTo>
                      <a:pt x="156" y="55"/>
                    </a:lnTo>
                    <a:lnTo>
                      <a:pt x="153" y="67"/>
                    </a:lnTo>
                    <a:lnTo>
                      <a:pt x="146" y="113"/>
                    </a:lnTo>
                    <a:lnTo>
                      <a:pt x="139" y="199"/>
                    </a:lnTo>
                    <a:lnTo>
                      <a:pt x="131" y="282"/>
                    </a:lnTo>
                    <a:lnTo>
                      <a:pt x="127" y="309"/>
                    </a:lnTo>
                    <a:lnTo>
                      <a:pt x="123" y="327"/>
                    </a:lnTo>
                    <a:lnTo>
                      <a:pt x="119" y="338"/>
                    </a:lnTo>
                    <a:lnTo>
                      <a:pt x="115" y="342"/>
                    </a:lnTo>
                    <a:lnTo>
                      <a:pt x="112" y="340"/>
                    </a:lnTo>
                    <a:lnTo>
                      <a:pt x="107" y="331"/>
                    </a:lnTo>
                    <a:lnTo>
                      <a:pt x="102" y="311"/>
                    </a:lnTo>
                    <a:lnTo>
                      <a:pt x="97" y="270"/>
                    </a:lnTo>
                    <a:lnTo>
                      <a:pt x="90" y="199"/>
                    </a:lnTo>
                    <a:lnTo>
                      <a:pt x="83" y="113"/>
                    </a:lnTo>
                    <a:lnTo>
                      <a:pt x="76" y="52"/>
                    </a:lnTo>
                    <a:lnTo>
                      <a:pt x="69" y="15"/>
                    </a:lnTo>
                    <a:lnTo>
                      <a:pt x="65" y="5"/>
                    </a:lnTo>
                    <a:lnTo>
                      <a:pt x="60" y="0"/>
                    </a:lnTo>
                    <a:lnTo>
                      <a:pt x="54" y="2"/>
                    </a:lnTo>
                    <a:lnTo>
                      <a:pt x="52" y="6"/>
                    </a:lnTo>
                    <a:lnTo>
                      <a:pt x="49" y="15"/>
                    </a:lnTo>
                    <a:lnTo>
                      <a:pt x="41" y="52"/>
                    </a:lnTo>
                    <a:lnTo>
                      <a:pt x="34" y="113"/>
                    </a:lnTo>
                    <a:lnTo>
                      <a:pt x="27" y="199"/>
                    </a:lnTo>
                    <a:lnTo>
                      <a:pt x="21" y="284"/>
                    </a:lnTo>
                    <a:lnTo>
                      <a:pt x="13" y="345"/>
                    </a:lnTo>
                    <a:lnTo>
                      <a:pt x="7" y="381"/>
                    </a:lnTo>
                    <a:lnTo>
                      <a:pt x="3" y="390"/>
                    </a:lnTo>
                    <a:lnTo>
                      <a:pt x="0" y="393"/>
                    </a:lnTo>
                  </a:path>
                </a:pathLst>
              </a:custGeom>
              <a:solidFill>
                <a:srgbClr val="FF00FF"/>
              </a:solidFill>
              <a:ln w="28575" cap="rnd" cmpd="sng">
                <a:solidFill>
                  <a:schemeClr val="bg1">
                    <a:lumMod val="50000"/>
                  </a:schemeClr>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54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5" name="Freeform 2058"/>
              <p:cNvSpPr/>
              <p:nvPr/>
            </p:nvSpPr>
            <p:spPr bwMode="auto">
              <a:xfrm>
                <a:off x="5529895" y="3476011"/>
                <a:ext cx="523935" cy="409820"/>
              </a:xfrm>
              <a:custGeom>
                <a:avLst/>
                <a:gdLst>
                  <a:gd name="T0" fmla="*/ 0 w 248"/>
                  <a:gd name="T1" fmla="*/ 2147483647 h 257"/>
                  <a:gd name="T2" fmla="*/ 2147483647 w 248"/>
                  <a:gd name="T3" fmla="*/ 2147483647 h 257"/>
                  <a:gd name="T4" fmla="*/ 2147483647 w 248"/>
                  <a:gd name="T5" fmla="*/ 2147483647 h 257"/>
                  <a:gd name="T6" fmla="*/ 2147483647 w 248"/>
                  <a:gd name="T7" fmla="*/ 2147483647 h 257"/>
                  <a:gd name="T8" fmla="*/ 2147483647 w 248"/>
                  <a:gd name="T9" fmla="*/ 2147483647 h 257"/>
                  <a:gd name="T10" fmla="*/ 2147483647 w 248"/>
                  <a:gd name="T11" fmla="*/ 2147483647 h 257"/>
                  <a:gd name="T12" fmla="*/ 2147483647 w 248"/>
                  <a:gd name="T13" fmla="*/ 2147483647 h 257"/>
                  <a:gd name="T14" fmla="*/ 2147483647 w 248"/>
                  <a:gd name="T15" fmla="*/ 2147483647 h 257"/>
                  <a:gd name="T16" fmla="*/ 2147483647 w 248"/>
                  <a:gd name="T17" fmla="*/ 2147483647 h 257"/>
                  <a:gd name="T18" fmla="*/ 2147483647 w 248"/>
                  <a:gd name="T19" fmla="*/ 2147483647 h 257"/>
                  <a:gd name="T20" fmla="*/ 2147483647 w 248"/>
                  <a:gd name="T21" fmla="*/ 2147483647 h 257"/>
                  <a:gd name="T22" fmla="*/ 2147483647 w 248"/>
                  <a:gd name="T23" fmla="*/ 2147483647 h 257"/>
                  <a:gd name="T24" fmla="*/ 2147483647 w 248"/>
                  <a:gd name="T25" fmla="*/ 2147483647 h 257"/>
                  <a:gd name="T26" fmla="*/ 2147483647 w 248"/>
                  <a:gd name="T27" fmla="*/ 2147483647 h 257"/>
                  <a:gd name="T28" fmla="*/ 2147483647 w 248"/>
                  <a:gd name="T29" fmla="*/ 2147483647 h 257"/>
                  <a:gd name="T30" fmla="*/ 2147483647 w 248"/>
                  <a:gd name="T31" fmla="*/ 2147483647 h 257"/>
                  <a:gd name="T32" fmla="*/ 2147483647 w 248"/>
                  <a:gd name="T33" fmla="*/ 2147483647 h 257"/>
                  <a:gd name="T34" fmla="*/ 2147483647 w 248"/>
                  <a:gd name="T35" fmla="*/ 2147483647 h 257"/>
                  <a:gd name="T36" fmla="*/ 2147483647 w 248"/>
                  <a:gd name="T37" fmla="*/ 2147483647 h 257"/>
                  <a:gd name="T38" fmla="*/ 2147483647 w 248"/>
                  <a:gd name="T39" fmla="*/ 2147483647 h 257"/>
                  <a:gd name="T40" fmla="*/ 2147483647 w 248"/>
                  <a:gd name="T41" fmla="*/ 2147483647 h 257"/>
                  <a:gd name="T42" fmla="*/ 2147483647 w 248"/>
                  <a:gd name="T43" fmla="*/ 2147483647 h 257"/>
                  <a:gd name="T44" fmla="*/ 2147483647 w 248"/>
                  <a:gd name="T45" fmla="*/ 2147483647 h 257"/>
                  <a:gd name="T46" fmla="*/ 2147483647 w 248"/>
                  <a:gd name="T47" fmla="*/ 2147483647 h 257"/>
                  <a:gd name="T48" fmla="*/ 2147483647 w 248"/>
                  <a:gd name="T49" fmla="*/ 2147483647 h 257"/>
                  <a:gd name="T50" fmla="*/ 2147483647 w 248"/>
                  <a:gd name="T51" fmla="*/ 2147483647 h 257"/>
                  <a:gd name="T52" fmla="*/ 2147483647 w 248"/>
                  <a:gd name="T53" fmla="*/ 2147483647 h 257"/>
                  <a:gd name="T54" fmla="*/ 2147483647 w 248"/>
                  <a:gd name="T55" fmla="*/ 2147483647 h 257"/>
                  <a:gd name="T56" fmla="*/ 2147483647 w 248"/>
                  <a:gd name="T57" fmla="*/ 2147483647 h 257"/>
                  <a:gd name="T58" fmla="*/ 2147483647 w 248"/>
                  <a:gd name="T59" fmla="*/ 2147483647 h 257"/>
                  <a:gd name="T60" fmla="*/ 2147483647 w 248"/>
                  <a:gd name="T61" fmla="*/ 2147483647 h 257"/>
                  <a:gd name="T62" fmla="*/ 2147483647 w 248"/>
                  <a:gd name="T63" fmla="*/ 2147483647 h 257"/>
                  <a:gd name="T64" fmla="*/ 2147483647 w 248"/>
                  <a:gd name="T65" fmla="*/ 2147483647 h 257"/>
                  <a:gd name="T66" fmla="*/ 2147483647 w 248"/>
                  <a:gd name="T67" fmla="*/ 2147483647 h 257"/>
                  <a:gd name="T68" fmla="*/ 2147483647 w 248"/>
                  <a:gd name="T69" fmla="*/ 2147483647 h 257"/>
                  <a:gd name="T70" fmla="*/ 2147483647 w 248"/>
                  <a:gd name="T71" fmla="*/ 2147483647 h 257"/>
                  <a:gd name="T72" fmla="*/ 2147483647 w 248"/>
                  <a:gd name="T73" fmla="*/ 2147483647 h 257"/>
                  <a:gd name="T74" fmla="*/ 2147483647 w 248"/>
                  <a:gd name="T75" fmla="*/ 2147483647 h 257"/>
                  <a:gd name="T76" fmla="*/ 2147483647 w 248"/>
                  <a:gd name="T77" fmla="*/ 2147483647 h 257"/>
                  <a:gd name="T78" fmla="*/ 2147483647 w 248"/>
                  <a:gd name="T79" fmla="*/ 2147483647 h 257"/>
                  <a:gd name="T80" fmla="*/ 2147483647 w 248"/>
                  <a:gd name="T81" fmla="*/ 2147483647 h 257"/>
                  <a:gd name="T82" fmla="*/ 2147483647 w 248"/>
                  <a:gd name="T83" fmla="*/ 2147483647 h 257"/>
                  <a:gd name="T84" fmla="*/ 2147483647 w 248"/>
                  <a:gd name="T85" fmla="*/ 2147483647 h 257"/>
                  <a:gd name="T86" fmla="*/ 2147483647 w 248"/>
                  <a:gd name="T87" fmla="*/ 2147483647 h 257"/>
                  <a:gd name="T88" fmla="*/ 2147483647 w 248"/>
                  <a:gd name="T89" fmla="*/ 2147483647 h 257"/>
                  <a:gd name="T90" fmla="*/ 2147483647 w 248"/>
                  <a:gd name="T91" fmla="*/ 2147483647 h 257"/>
                  <a:gd name="T92" fmla="*/ 2147483647 w 248"/>
                  <a:gd name="T93" fmla="*/ 2147483647 h 257"/>
                  <a:gd name="T94" fmla="*/ 2147483647 w 248"/>
                  <a:gd name="T95" fmla="*/ 2147483647 h 257"/>
                  <a:gd name="T96" fmla="*/ 2147483647 w 248"/>
                  <a:gd name="T97" fmla="*/ 2147483647 h 257"/>
                  <a:gd name="T98" fmla="*/ 2147483647 w 248"/>
                  <a:gd name="T99" fmla="*/ 2147483647 h 257"/>
                  <a:gd name="T100" fmla="*/ 2147483647 w 248"/>
                  <a:gd name="T101" fmla="*/ 2147483647 h 257"/>
                  <a:gd name="T102" fmla="*/ 2147483647 w 248"/>
                  <a:gd name="T103" fmla="*/ 0 h 257"/>
                  <a:gd name="T104" fmla="*/ 2147483647 w 248"/>
                  <a:gd name="T105" fmla="*/ 2147483647 h 257"/>
                  <a:gd name="T106" fmla="*/ 2147483647 w 248"/>
                  <a:gd name="T107" fmla="*/ 2147483647 h 257"/>
                  <a:gd name="T108" fmla="*/ 2147483647 w 248"/>
                  <a:gd name="T109" fmla="*/ 2147483647 h 257"/>
                  <a:gd name="T110" fmla="*/ 2147483647 w 248"/>
                  <a:gd name="T111" fmla="*/ 2147483647 h 257"/>
                  <a:gd name="T112" fmla="*/ 2147483647 w 248"/>
                  <a:gd name="T113" fmla="*/ 2147483647 h 257"/>
                  <a:gd name="T114" fmla="*/ 2147483647 w 248"/>
                  <a:gd name="T115" fmla="*/ 2147483647 h 25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48"/>
                  <a:gd name="T175" fmla="*/ 0 h 257"/>
                  <a:gd name="T176" fmla="*/ 248 w 248"/>
                  <a:gd name="T177" fmla="*/ 257 h 25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48" h="257">
                    <a:moveTo>
                      <a:pt x="1" y="237"/>
                    </a:moveTo>
                    <a:lnTo>
                      <a:pt x="0" y="243"/>
                    </a:lnTo>
                    <a:lnTo>
                      <a:pt x="8" y="244"/>
                    </a:lnTo>
                    <a:lnTo>
                      <a:pt x="12" y="240"/>
                    </a:lnTo>
                    <a:lnTo>
                      <a:pt x="14" y="232"/>
                    </a:lnTo>
                    <a:lnTo>
                      <a:pt x="20" y="198"/>
                    </a:lnTo>
                    <a:lnTo>
                      <a:pt x="26" y="125"/>
                    </a:lnTo>
                    <a:lnTo>
                      <a:pt x="29" y="63"/>
                    </a:lnTo>
                    <a:lnTo>
                      <a:pt x="29" y="34"/>
                    </a:lnTo>
                    <a:lnTo>
                      <a:pt x="29" y="25"/>
                    </a:lnTo>
                    <a:lnTo>
                      <a:pt x="32" y="18"/>
                    </a:lnTo>
                    <a:lnTo>
                      <a:pt x="36" y="11"/>
                    </a:lnTo>
                    <a:lnTo>
                      <a:pt x="40" y="7"/>
                    </a:lnTo>
                    <a:lnTo>
                      <a:pt x="45" y="6"/>
                    </a:lnTo>
                    <a:lnTo>
                      <a:pt x="50" y="9"/>
                    </a:lnTo>
                    <a:lnTo>
                      <a:pt x="56" y="21"/>
                    </a:lnTo>
                    <a:lnTo>
                      <a:pt x="63" y="43"/>
                    </a:lnTo>
                    <a:lnTo>
                      <a:pt x="69" y="77"/>
                    </a:lnTo>
                    <a:lnTo>
                      <a:pt x="73" y="125"/>
                    </a:lnTo>
                    <a:lnTo>
                      <a:pt x="78" y="172"/>
                    </a:lnTo>
                    <a:lnTo>
                      <a:pt x="84" y="206"/>
                    </a:lnTo>
                    <a:lnTo>
                      <a:pt x="90" y="230"/>
                    </a:lnTo>
                    <a:lnTo>
                      <a:pt x="97" y="244"/>
                    </a:lnTo>
                    <a:lnTo>
                      <a:pt x="105" y="251"/>
                    </a:lnTo>
                    <a:lnTo>
                      <a:pt x="110" y="252"/>
                    </a:lnTo>
                    <a:lnTo>
                      <a:pt x="115" y="251"/>
                    </a:lnTo>
                    <a:lnTo>
                      <a:pt x="121" y="248"/>
                    </a:lnTo>
                    <a:lnTo>
                      <a:pt x="127" y="242"/>
                    </a:lnTo>
                    <a:lnTo>
                      <a:pt x="131" y="234"/>
                    </a:lnTo>
                    <a:lnTo>
                      <a:pt x="132" y="221"/>
                    </a:lnTo>
                    <a:lnTo>
                      <a:pt x="133" y="190"/>
                    </a:lnTo>
                    <a:lnTo>
                      <a:pt x="136" y="125"/>
                    </a:lnTo>
                    <a:lnTo>
                      <a:pt x="141" y="78"/>
                    </a:lnTo>
                    <a:lnTo>
                      <a:pt x="144" y="44"/>
                    </a:lnTo>
                    <a:lnTo>
                      <a:pt x="147" y="22"/>
                    </a:lnTo>
                    <a:lnTo>
                      <a:pt x="151" y="10"/>
                    </a:lnTo>
                    <a:lnTo>
                      <a:pt x="154" y="7"/>
                    </a:lnTo>
                    <a:lnTo>
                      <a:pt x="156" y="10"/>
                    </a:lnTo>
                    <a:lnTo>
                      <a:pt x="160" y="16"/>
                    </a:lnTo>
                    <a:lnTo>
                      <a:pt x="166" y="23"/>
                    </a:lnTo>
                    <a:lnTo>
                      <a:pt x="172" y="33"/>
                    </a:lnTo>
                    <a:lnTo>
                      <a:pt x="175" y="43"/>
                    </a:lnTo>
                    <a:lnTo>
                      <a:pt x="178" y="61"/>
                    </a:lnTo>
                    <a:lnTo>
                      <a:pt x="185" y="125"/>
                    </a:lnTo>
                    <a:lnTo>
                      <a:pt x="188" y="172"/>
                    </a:lnTo>
                    <a:lnTo>
                      <a:pt x="192" y="206"/>
                    </a:lnTo>
                    <a:lnTo>
                      <a:pt x="196" y="229"/>
                    </a:lnTo>
                    <a:lnTo>
                      <a:pt x="200" y="245"/>
                    </a:lnTo>
                    <a:lnTo>
                      <a:pt x="204" y="253"/>
                    </a:lnTo>
                    <a:lnTo>
                      <a:pt x="211" y="256"/>
                    </a:lnTo>
                    <a:lnTo>
                      <a:pt x="217" y="253"/>
                    </a:lnTo>
                    <a:lnTo>
                      <a:pt x="221" y="249"/>
                    </a:lnTo>
                    <a:lnTo>
                      <a:pt x="227" y="241"/>
                    </a:lnTo>
                    <a:lnTo>
                      <a:pt x="231" y="236"/>
                    </a:lnTo>
                    <a:lnTo>
                      <a:pt x="234" y="227"/>
                    </a:lnTo>
                    <a:lnTo>
                      <a:pt x="241" y="193"/>
                    </a:lnTo>
                    <a:lnTo>
                      <a:pt x="247" y="125"/>
                    </a:lnTo>
                    <a:lnTo>
                      <a:pt x="240" y="124"/>
                    </a:lnTo>
                    <a:lnTo>
                      <a:pt x="233" y="192"/>
                    </a:lnTo>
                    <a:lnTo>
                      <a:pt x="228" y="226"/>
                    </a:lnTo>
                    <a:lnTo>
                      <a:pt x="224" y="234"/>
                    </a:lnTo>
                    <a:lnTo>
                      <a:pt x="222" y="238"/>
                    </a:lnTo>
                    <a:lnTo>
                      <a:pt x="215" y="245"/>
                    </a:lnTo>
                    <a:lnTo>
                      <a:pt x="212" y="249"/>
                    </a:lnTo>
                    <a:lnTo>
                      <a:pt x="211" y="250"/>
                    </a:lnTo>
                    <a:lnTo>
                      <a:pt x="210" y="249"/>
                    </a:lnTo>
                    <a:lnTo>
                      <a:pt x="206" y="243"/>
                    </a:lnTo>
                    <a:lnTo>
                      <a:pt x="203" y="228"/>
                    </a:lnTo>
                    <a:lnTo>
                      <a:pt x="199" y="205"/>
                    </a:lnTo>
                    <a:lnTo>
                      <a:pt x="196" y="171"/>
                    </a:lnTo>
                    <a:lnTo>
                      <a:pt x="192" y="124"/>
                    </a:lnTo>
                    <a:lnTo>
                      <a:pt x="185" y="61"/>
                    </a:lnTo>
                    <a:lnTo>
                      <a:pt x="182" y="43"/>
                    </a:lnTo>
                    <a:lnTo>
                      <a:pt x="179" y="31"/>
                    </a:lnTo>
                    <a:lnTo>
                      <a:pt x="173" y="20"/>
                    </a:lnTo>
                    <a:lnTo>
                      <a:pt x="166" y="13"/>
                    </a:lnTo>
                    <a:lnTo>
                      <a:pt x="163" y="7"/>
                    </a:lnTo>
                    <a:lnTo>
                      <a:pt x="158" y="2"/>
                    </a:lnTo>
                    <a:lnTo>
                      <a:pt x="151" y="0"/>
                    </a:lnTo>
                    <a:lnTo>
                      <a:pt x="145" y="8"/>
                    </a:lnTo>
                    <a:lnTo>
                      <a:pt x="141" y="21"/>
                    </a:lnTo>
                    <a:lnTo>
                      <a:pt x="137" y="43"/>
                    </a:lnTo>
                    <a:lnTo>
                      <a:pt x="133" y="77"/>
                    </a:lnTo>
                    <a:lnTo>
                      <a:pt x="129" y="125"/>
                    </a:lnTo>
                    <a:lnTo>
                      <a:pt x="126" y="190"/>
                    </a:lnTo>
                    <a:lnTo>
                      <a:pt x="125" y="221"/>
                    </a:lnTo>
                    <a:lnTo>
                      <a:pt x="124" y="233"/>
                    </a:lnTo>
                    <a:lnTo>
                      <a:pt x="120" y="239"/>
                    </a:lnTo>
                    <a:lnTo>
                      <a:pt x="116" y="243"/>
                    </a:lnTo>
                    <a:lnTo>
                      <a:pt x="112" y="246"/>
                    </a:lnTo>
                    <a:lnTo>
                      <a:pt x="110" y="246"/>
                    </a:lnTo>
                    <a:lnTo>
                      <a:pt x="109" y="246"/>
                    </a:lnTo>
                    <a:lnTo>
                      <a:pt x="103" y="241"/>
                    </a:lnTo>
                    <a:lnTo>
                      <a:pt x="97" y="228"/>
                    </a:lnTo>
                    <a:lnTo>
                      <a:pt x="90" y="205"/>
                    </a:lnTo>
                    <a:lnTo>
                      <a:pt x="85" y="171"/>
                    </a:lnTo>
                    <a:lnTo>
                      <a:pt x="81" y="124"/>
                    </a:lnTo>
                    <a:lnTo>
                      <a:pt x="76" y="76"/>
                    </a:lnTo>
                    <a:lnTo>
                      <a:pt x="70" y="42"/>
                    </a:lnTo>
                    <a:lnTo>
                      <a:pt x="63" y="19"/>
                    </a:lnTo>
                    <a:lnTo>
                      <a:pt x="55" y="6"/>
                    </a:lnTo>
                    <a:lnTo>
                      <a:pt x="46" y="0"/>
                    </a:lnTo>
                    <a:lnTo>
                      <a:pt x="37" y="2"/>
                    </a:lnTo>
                    <a:lnTo>
                      <a:pt x="30" y="8"/>
                    </a:lnTo>
                    <a:lnTo>
                      <a:pt x="25" y="16"/>
                    </a:lnTo>
                    <a:lnTo>
                      <a:pt x="21" y="24"/>
                    </a:lnTo>
                    <a:lnTo>
                      <a:pt x="21" y="63"/>
                    </a:lnTo>
                    <a:lnTo>
                      <a:pt x="18" y="125"/>
                    </a:lnTo>
                    <a:lnTo>
                      <a:pt x="13" y="197"/>
                    </a:lnTo>
                    <a:lnTo>
                      <a:pt x="8" y="231"/>
                    </a:lnTo>
                    <a:lnTo>
                      <a:pt x="5" y="236"/>
                    </a:lnTo>
                    <a:lnTo>
                      <a:pt x="4" y="238"/>
                    </a:lnTo>
                    <a:lnTo>
                      <a:pt x="1" y="237"/>
                    </a:lnTo>
                  </a:path>
                </a:pathLst>
              </a:custGeom>
              <a:solidFill>
                <a:srgbClr val="FF00FF"/>
              </a:solidFill>
              <a:ln w="28575" cap="rnd" cmpd="sng">
                <a:solidFill>
                  <a:schemeClr val="bg1">
                    <a:lumMod val="50000"/>
                  </a:schemeClr>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54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8" name="Freeform 2059"/>
              <p:cNvSpPr/>
              <p:nvPr/>
            </p:nvSpPr>
            <p:spPr bwMode="auto">
              <a:xfrm>
                <a:off x="5983972" y="3476011"/>
                <a:ext cx="544890" cy="425001"/>
              </a:xfrm>
              <a:custGeom>
                <a:avLst/>
                <a:gdLst>
                  <a:gd name="T0" fmla="*/ 0 w 255"/>
                  <a:gd name="T1" fmla="*/ 2147483647 h 267"/>
                  <a:gd name="T2" fmla="*/ 2147483647 w 255"/>
                  <a:gd name="T3" fmla="*/ 2147483647 h 267"/>
                  <a:gd name="T4" fmla="*/ 2147483647 w 255"/>
                  <a:gd name="T5" fmla="*/ 2147483647 h 267"/>
                  <a:gd name="T6" fmla="*/ 2147483647 w 255"/>
                  <a:gd name="T7" fmla="*/ 2147483647 h 267"/>
                  <a:gd name="T8" fmla="*/ 2147483647 w 255"/>
                  <a:gd name="T9" fmla="*/ 2147483647 h 267"/>
                  <a:gd name="T10" fmla="*/ 2147483647 w 255"/>
                  <a:gd name="T11" fmla="*/ 2147483647 h 267"/>
                  <a:gd name="T12" fmla="*/ 2147483647 w 255"/>
                  <a:gd name="T13" fmla="*/ 2147483647 h 267"/>
                  <a:gd name="T14" fmla="*/ 2147483647 w 255"/>
                  <a:gd name="T15" fmla="*/ 2147483647 h 267"/>
                  <a:gd name="T16" fmla="*/ 2147483647 w 255"/>
                  <a:gd name="T17" fmla="*/ 2147483647 h 267"/>
                  <a:gd name="T18" fmla="*/ 2147483647 w 255"/>
                  <a:gd name="T19" fmla="*/ 2147483647 h 267"/>
                  <a:gd name="T20" fmla="*/ 2147483647 w 255"/>
                  <a:gd name="T21" fmla="*/ 2147483647 h 267"/>
                  <a:gd name="T22" fmla="*/ 2147483647 w 255"/>
                  <a:gd name="T23" fmla="*/ 2147483647 h 267"/>
                  <a:gd name="T24" fmla="*/ 2147483647 w 255"/>
                  <a:gd name="T25" fmla="*/ 2147483647 h 267"/>
                  <a:gd name="T26" fmla="*/ 2147483647 w 255"/>
                  <a:gd name="T27" fmla="*/ 2147483647 h 267"/>
                  <a:gd name="T28" fmla="*/ 2147483647 w 255"/>
                  <a:gd name="T29" fmla="*/ 2147483647 h 267"/>
                  <a:gd name="T30" fmla="*/ 2147483647 w 255"/>
                  <a:gd name="T31" fmla="*/ 2147483647 h 267"/>
                  <a:gd name="T32" fmla="*/ 2147483647 w 255"/>
                  <a:gd name="T33" fmla="*/ 2147483647 h 267"/>
                  <a:gd name="T34" fmla="*/ 2147483647 w 255"/>
                  <a:gd name="T35" fmla="*/ 2147483647 h 267"/>
                  <a:gd name="T36" fmla="*/ 2147483647 w 255"/>
                  <a:gd name="T37" fmla="*/ 2147483647 h 267"/>
                  <a:gd name="T38" fmla="*/ 2147483647 w 255"/>
                  <a:gd name="T39" fmla="*/ 2147483647 h 267"/>
                  <a:gd name="T40" fmla="*/ 2147483647 w 255"/>
                  <a:gd name="T41" fmla="*/ 2147483647 h 267"/>
                  <a:gd name="T42" fmla="*/ 2147483647 w 255"/>
                  <a:gd name="T43" fmla="*/ 2147483647 h 267"/>
                  <a:gd name="T44" fmla="*/ 2147483647 w 255"/>
                  <a:gd name="T45" fmla="*/ 2147483647 h 267"/>
                  <a:gd name="T46" fmla="*/ 2147483647 w 255"/>
                  <a:gd name="T47" fmla="*/ 2147483647 h 267"/>
                  <a:gd name="T48" fmla="*/ 2147483647 w 255"/>
                  <a:gd name="T49" fmla="*/ 2147483647 h 267"/>
                  <a:gd name="T50" fmla="*/ 2147483647 w 255"/>
                  <a:gd name="T51" fmla="*/ 2147483647 h 267"/>
                  <a:gd name="T52" fmla="*/ 2147483647 w 255"/>
                  <a:gd name="T53" fmla="*/ 2147483647 h 267"/>
                  <a:gd name="T54" fmla="*/ 2147483647 w 255"/>
                  <a:gd name="T55" fmla="*/ 2147483647 h 267"/>
                  <a:gd name="T56" fmla="*/ 2147483647 w 255"/>
                  <a:gd name="T57" fmla="*/ 2147483647 h 267"/>
                  <a:gd name="T58" fmla="*/ 2147483647 w 255"/>
                  <a:gd name="T59" fmla="*/ 2147483647 h 267"/>
                  <a:gd name="T60" fmla="*/ 2147483647 w 255"/>
                  <a:gd name="T61" fmla="*/ 2147483647 h 267"/>
                  <a:gd name="T62" fmla="*/ 2147483647 w 255"/>
                  <a:gd name="T63" fmla="*/ 2147483647 h 267"/>
                  <a:gd name="T64" fmla="*/ 2147483647 w 255"/>
                  <a:gd name="T65" fmla="*/ 2147483647 h 267"/>
                  <a:gd name="T66" fmla="*/ 2147483647 w 255"/>
                  <a:gd name="T67" fmla="*/ 2147483647 h 267"/>
                  <a:gd name="T68" fmla="*/ 2147483647 w 255"/>
                  <a:gd name="T69" fmla="*/ 2147483647 h 267"/>
                  <a:gd name="T70" fmla="*/ 2147483647 w 255"/>
                  <a:gd name="T71" fmla="*/ 2147483647 h 267"/>
                  <a:gd name="T72" fmla="*/ 2147483647 w 255"/>
                  <a:gd name="T73" fmla="*/ 2147483647 h 267"/>
                  <a:gd name="T74" fmla="*/ 2147483647 w 255"/>
                  <a:gd name="T75" fmla="*/ 2147483647 h 267"/>
                  <a:gd name="T76" fmla="*/ 2147483647 w 255"/>
                  <a:gd name="T77" fmla="*/ 2147483647 h 267"/>
                  <a:gd name="T78" fmla="*/ 2147483647 w 255"/>
                  <a:gd name="T79" fmla="*/ 2147483647 h 267"/>
                  <a:gd name="T80" fmla="*/ 2147483647 w 255"/>
                  <a:gd name="T81" fmla="*/ 2147483647 h 267"/>
                  <a:gd name="T82" fmla="*/ 2147483647 w 255"/>
                  <a:gd name="T83" fmla="*/ 2147483647 h 267"/>
                  <a:gd name="T84" fmla="*/ 2147483647 w 255"/>
                  <a:gd name="T85" fmla="*/ 2147483647 h 267"/>
                  <a:gd name="T86" fmla="*/ 2147483647 w 255"/>
                  <a:gd name="T87" fmla="*/ 2147483647 h 267"/>
                  <a:gd name="T88" fmla="*/ 2147483647 w 255"/>
                  <a:gd name="T89" fmla="*/ 2147483647 h 267"/>
                  <a:gd name="T90" fmla="*/ 2147483647 w 255"/>
                  <a:gd name="T91" fmla="*/ 2147483647 h 267"/>
                  <a:gd name="T92" fmla="*/ 2147483647 w 255"/>
                  <a:gd name="T93" fmla="*/ 2147483647 h 267"/>
                  <a:gd name="T94" fmla="*/ 2147483647 w 255"/>
                  <a:gd name="T95" fmla="*/ 2147483647 h 267"/>
                  <a:gd name="T96" fmla="*/ 2147483647 w 255"/>
                  <a:gd name="T97" fmla="*/ 2147483647 h 267"/>
                  <a:gd name="T98" fmla="*/ 2147483647 w 255"/>
                  <a:gd name="T99" fmla="*/ 2147483647 h 267"/>
                  <a:gd name="T100" fmla="*/ 2147483647 w 255"/>
                  <a:gd name="T101" fmla="*/ 2147483647 h 267"/>
                  <a:gd name="T102" fmla="*/ 2147483647 w 255"/>
                  <a:gd name="T103" fmla="*/ 2147483647 h 267"/>
                  <a:gd name="T104" fmla="*/ 2147483647 w 255"/>
                  <a:gd name="T105" fmla="*/ 2147483647 h 267"/>
                  <a:gd name="T106" fmla="*/ 2147483647 w 255"/>
                  <a:gd name="T107" fmla="*/ 2147483647 h 267"/>
                  <a:gd name="T108" fmla="*/ 2147483647 w 255"/>
                  <a:gd name="T109" fmla="*/ 2147483647 h 267"/>
                  <a:gd name="T110" fmla="*/ 2147483647 w 255"/>
                  <a:gd name="T111" fmla="*/ 2147483647 h 267"/>
                  <a:gd name="T112" fmla="*/ 2147483647 w 255"/>
                  <a:gd name="T113" fmla="*/ 2147483647 h 267"/>
                  <a:gd name="T114" fmla="*/ 2147483647 w 255"/>
                  <a:gd name="T115" fmla="*/ 2147483647 h 267"/>
                  <a:gd name="T116" fmla="*/ 2147483647 w 255"/>
                  <a:gd name="T117" fmla="*/ 2147483647 h 267"/>
                  <a:gd name="T118" fmla="*/ 2147483647 w 255"/>
                  <a:gd name="T119" fmla="*/ 2147483647 h 2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5"/>
                  <a:gd name="T181" fmla="*/ 0 h 267"/>
                  <a:gd name="T182" fmla="*/ 255 w 255"/>
                  <a:gd name="T183" fmla="*/ 267 h 26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5" h="267">
                    <a:moveTo>
                      <a:pt x="1" y="247"/>
                    </a:moveTo>
                    <a:lnTo>
                      <a:pt x="0" y="253"/>
                    </a:lnTo>
                    <a:lnTo>
                      <a:pt x="5" y="253"/>
                    </a:lnTo>
                    <a:lnTo>
                      <a:pt x="9" y="252"/>
                    </a:lnTo>
                    <a:lnTo>
                      <a:pt x="14" y="248"/>
                    </a:lnTo>
                    <a:lnTo>
                      <a:pt x="18" y="239"/>
                    </a:lnTo>
                    <a:lnTo>
                      <a:pt x="22" y="226"/>
                    </a:lnTo>
                    <a:lnTo>
                      <a:pt x="26" y="204"/>
                    </a:lnTo>
                    <a:lnTo>
                      <a:pt x="32" y="130"/>
                    </a:lnTo>
                    <a:lnTo>
                      <a:pt x="37" y="83"/>
                    </a:lnTo>
                    <a:lnTo>
                      <a:pt x="41" y="49"/>
                    </a:lnTo>
                    <a:lnTo>
                      <a:pt x="47" y="28"/>
                    </a:lnTo>
                    <a:lnTo>
                      <a:pt x="52" y="17"/>
                    </a:lnTo>
                    <a:lnTo>
                      <a:pt x="54" y="16"/>
                    </a:lnTo>
                    <a:lnTo>
                      <a:pt x="56" y="15"/>
                    </a:lnTo>
                    <a:lnTo>
                      <a:pt x="58" y="16"/>
                    </a:lnTo>
                    <a:lnTo>
                      <a:pt x="63" y="21"/>
                    </a:lnTo>
                    <a:lnTo>
                      <a:pt x="66" y="28"/>
                    </a:lnTo>
                    <a:lnTo>
                      <a:pt x="71" y="34"/>
                    </a:lnTo>
                    <a:lnTo>
                      <a:pt x="73" y="41"/>
                    </a:lnTo>
                    <a:lnTo>
                      <a:pt x="76" y="68"/>
                    </a:lnTo>
                    <a:lnTo>
                      <a:pt x="81" y="130"/>
                    </a:lnTo>
                    <a:lnTo>
                      <a:pt x="85" y="176"/>
                    </a:lnTo>
                    <a:lnTo>
                      <a:pt x="89" y="209"/>
                    </a:lnTo>
                    <a:lnTo>
                      <a:pt x="94" y="231"/>
                    </a:lnTo>
                    <a:lnTo>
                      <a:pt x="98" y="245"/>
                    </a:lnTo>
                    <a:lnTo>
                      <a:pt x="104" y="252"/>
                    </a:lnTo>
                    <a:lnTo>
                      <a:pt x="108" y="253"/>
                    </a:lnTo>
                    <a:lnTo>
                      <a:pt x="112" y="253"/>
                    </a:lnTo>
                    <a:lnTo>
                      <a:pt x="121" y="245"/>
                    </a:lnTo>
                    <a:lnTo>
                      <a:pt x="133" y="230"/>
                    </a:lnTo>
                    <a:lnTo>
                      <a:pt x="135" y="223"/>
                    </a:lnTo>
                    <a:lnTo>
                      <a:pt x="138" y="214"/>
                    </a:lnTo>
                    <a:lnTo>
                      <a:pt x="140" y="184"/>
                    </a:lnTo>
                    <a:lnTo>
                      <a:pt x="144" y="130"/>
                    </a:lnTo>
                    <a:lnTo>
                      <a:pt x="148" y="83"/>
                    </a:lnTo>
                    <a:lnTo>
                      <a:pt x="152" y="49"/>
                    </a:lnTo>
                    <a:lnTo>
                      <a:pt x="156" y="26"/>
                    </a:lnTo>
                    <a:lnTo>
                      <a:pt x="161" y="12"/>
                    </a:lnTo>
                    <a:lnTo>
                      <a:pt x="165" y="6"/>
                    </a:lnTo>
                    <a:lnTo>
                      <a:pt x="167" y="6"/>
                    </a:lnTo>
                    <a:lnTo>
                      <a:pt x="169" y="7"/>
                    </a:lnTo>
                    <a:lnTo>
                      <a:pt x="172" y="12"/>
                    </a:lnTo>
                    <a:lnTo>
                      <a:pt x="178" y="19"/>
                    </a:lnTo>
                    <a:lnTo>
                      <a:pt x="182" y="32"/>
                    </a:lnTo>
                    <a:lnTo>
                      <a:pt x="186" y="64"/>
                    </a:lnTo>
                    <a:lnTo>
                      <a:pt x="191" y="130"/>
                    </a:lnTo>
                    <a:lnTo>
                      <a:pt x="199" y="207"/>
                    </a:lnTo>
                    <a:lnTo>
                      <a:pt x="203" y="231"/>
                    </a:lnTo>
                    <a:lnTo>
                      <a:pt x="207" y="247"/>
                    </a:lnTo>
                    <a:lnTo>
                      <a:pt x="211" y="258"/>
                    </a:lnTo>
                    <a:lnTo>
                      <a:pt x="215" y="263"/>
                    </a:lnTo>
                    <a:lnTo>
                      <a:pt x="220" y="266"/>
                    </a:lnTo>
                    <a:lnTo>
                      <a:pt x="225" y="266"/>
                    </a:lnTo>
                    <a:lnTo>
                      <a:pt x="230" y="265"/>
                    </a:lnTo>
                    <a:lnTo>
                      <a:pt x="234" y="262"/>
                    </a:lnTo>
                    <a:lnTo>
                      <a:pt x="238" y="256"/>
                    </a:lnTo>
                    <a:lnTo>
                      <a:pt x="241" y="245"/>
                    </a:lnTo>
                    <a:lnTo>
                      <a:pt x="247" y="206"/>
                    </a:lnTo>
                    <a:lnTo>
                      <a:pt x="254" y="130"/>
                    </a:lnTo>
                    <a:lnTo>
                      <a:pt x="247" y="130"/>
                    </a:lnTo>
                    <a:lnTo>
                      <a:pt x="240" y="205"/>
                    </a:lnTo>
                    <a:lnTo>
                      <a:pt x="235" y="244"/>
                    </a:lnTo>
                    <a:lnTo>
                      <a:pt x="231" y="254"/>
                    </a:lnTo>
                    <a:lnTo>
                      <a:pt x="228" y="258"/>
                    </a:lnTo>
                    <a:lnTo>
                      <a:pt x="226" y="260"/>
                    </a:lnTo>
                    <a:lnTo>
                      <a:pt x="224" y="260"/>
                    </a:lnTo>
                    <a:lnTo>
                      <a:pt x="222" y="260"/>
                    </a:lnTo>
                    <a:lnTo>
                      <a:pt x="221" y="259"/>
                    </a:lnTo>
                    <a:lnTo>
                      <a:pt x="217" y="255"/>
                    </a:lnTo>
                    <a:lnTo>
                      <a:pt x="214" y="246"/>
                    </a:lnTo>
                    <a:lnTo>
                      <a:pt x="210" y="230"/>
                    </a:lnTo>
                    <a:lnTo>
                      <a:pt x="206" y="206"/>
                    </a:lnTo>
                    <a:lnTo>
                      <a:pt x="199" y="130"/>
                    </a:lnTo>
                    <a:lnTo>
                      <a:pt x="193" y="64"/>
                    </a:lnTo>
                    <a:lnTo>
                      <a:pt x="189" y="31"/>
                    </a:lnTo>
                    <a:lnTo>
                      <a:pt x="184" y="17"/>
                    </a:lnTo>
                    <a:lnTo>
                      <a:pt x="179" y="9"/>
                    </a:lnTo>
                    <a:lnTo>
                      <a:pt x="175" y="4"/>
                    </a:lnTo>
                    <a:lnTo>
                      <a:pt x="168" y="0"/>
                    </a:lnTo>
                    <a:lnTo>
                      <a:pt x="160" y="2"/>
                    </a:lnTo>
                    <a:lnTo>
                      <a:pt x="155" y="10"/>
                    </a:lnTo>
                    <a:lnTo>
                      <a:pt x="150" y="24"/>
                    </a:lnTo>
                    <a:lnTo>
                      <a:pt x="145" y="48"/>
                    </a:lnTo>
                    <a:lnTo>
                      <a:pt x="140" y="83"/>
                    </a:lnTo>
                    <a:lnTo>
                      <a:pt x="136" y="130"/>
                    </a:lnTo>
                    <a:lnTo>
                      <a:pt x="133" y="184"/>
                    </a:lnTo>
                    <a:lnTo>
                      <a:pt x="131" y="213"/>
                    </a:lnTo>
                    <a:lnTo>
                      <a:pt x="129" y="221"/>
                    </a:lnTo>
                    <a:lnTo>
                      <a:pt x="126" y="228"/>
                    </a:lnTo>
                    <a:lnTo>
                      <a:pt x="116" y="241"/>
                    </a:lnTo>
                    <a:lnTo>
                      <a:pt x="108" y="247"/>
                    </a:lnTo>
                    <a:lnTo>
                      <a:pt x="109" y="247"/>
                    </a:lnTo>
                    <a:lnTo>
                      <a:pt x="108" y="247"/>
                    </a:lnTo>
                    <a:lnTo>
                      <a:pt x="105" y="243"/>
                    </a:lnTo>
                    <a:lnTo>
                      <a:pt x="100" y="230"/>
                    </a:lnTo>
                    <a:lnTo>
                      <a:pt x="96" y="208"/>
                    </a:lnTo>
                    <a:lnTo>
                      <a:pt x="92" y="175"/>
                    </a:lnTo>
                    <a:lnTo>
                      <a:pt x="88" y="130"/>
                    </a:lnTo>
                    <a:lnTo>
                      <a:pt x="83" y="68"/>
                    </a:lnTo>
                    <a:lnTo>
                      <a:pt x="81" y="41"/>
                    </a:lnTo>
                    <a:lnTo>
                      <a:pt x="77" y="32"/>
                    </a:lnTo>
                    <a:lnTo>
                      <a:pt x="73" y="25"/>
                    </a:lnTo>
                    <a:lnTo>
                      <a:pt x="68" y="18"/>
                    </a:lnTo>
                    <a:lnTo>
                      <a:pt x="63" y="12"/>
                    </a:lnTo>
                    <a:lnTo>
                      <a:pt x="59" y="10"/>
                    </a:lnTo>
                    <a:lnTo>
                      <a:pt x="55" y="9"/>
                    </a:lnTo>
                    <a:lnTo>
                      <a:pt x="50" y="11"/>
                    </a:lnTo>
                    <a:lnTo>
                      <a:pt x="46" y="14"/>
                    </a:lnTo>
                    <a:lnTo>
                      <a:pt x="40" y="27"/>
                    </a:lnTo>
                    <a:lnTo>
                      <a:pt x="34" y="49"/>
                    </a:lnTo>
                    <a:lnTo>
                      <a:pt x="29" y="82"/>
                    </a:lnTo>
                    <a:lnTo>
                      <a:pt x="25" y="130"/>
                    </a:lnTo>
                    <a:lnTo>
                      <a:pt x="19" y="203"/>
                    </a:lnTo>
                    <a:lnTo>
                      <a:pt x="15" y="225"/>
                    </a:lnTo>
                    <a:lnTo>
                      <a:pt x="12" y="238"/>
                    </a:lnTo>
                    <a:lnTo>
                      <a:pt x="8" y="245"/>
                    </a:lnTo>
                    <a:lnTo>
                      <a:pt x="6" y="247"/>
                    </a:lnTo>
                    <a:lnTo>
                      <a:pt x="4" y="247"/>
                    </a:lnTo>
                    <a:lnTo>
                      <a:pt x="1" y="247"/>
                    </a:lnTo>
                  </a:path>
                </a:pathLst>
              </a:custGeom>
              <a:solidFill>
                <a:srgbClr val="FF00FF"/>
              </a:solidFill>
              <a:ln w="28575" cap="rnd" cmpd="sng">
                <a:solidFill>
                  <a:schemeClr val="bg1">
                    <a:lumMod val="50000"/>
                  </a:schemeClr>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54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9" name="Freeform 2060"/>
              <p:cNvSpPr/>
              <p:nvPr/>
            </p:nvSpPr>
            <p:spPr bwMode="auto">
              <a:xfrm>
                <a:off x="6459004" y="3395058"/>
                <a:ext cx="537902" cy="541368"/>
              </a:xfrm>
              <a:custGeom>
                <a:avLst/>
                <a:gdLst>
                  <a:gd name="T0" fmla="*/ 2147483647 w 255"/>
                  <a:gd name="T1" fmla="*/ 2147483647 h 339"/>
                  <a:gd name="T2" fmla="*/ 2147483647 w 255"/>
                  <a:gd name="T3" fmla="*/ 2147483647 h 339"/>
                  <a:gd name="T4" fmla="*/ 2147483647 w 255"/>
                  <a:gd name="T5" fmla="*/ 2147483647 h 339"/>
                  <a:gd name="T6" fmla="*/ 2147483647 w 255"/>
                  <a:gd name="T7" fmla="*/ 2147483647 h 339"/>
                  <a:gd name="T8" fmla="*/ 2147483647 w 255"/>
                  <a:gd name="T9" fmla="*/ 2147483647 h 339"/>
                  <a:gd name="T10" fmla="*/ 2147483647 w 255"/>
                  <a:gd name="T11" fmla="*/ 2147483647 h 339"/>
                  <a:gd name="T12" fmla="*/ 2147483647 w 255"/>
                  <a:gd name="T13" fmla="*/ 2147483647 h 339"/>
                  <a:gd name="T14" fmla="*/ 2147483647 w 255"/>
                  <a:gd name="T15" fmla="*/ 2147483647 h 339"/>
                  <a:gd name="T16" fmla="*/ 2147483647 w 255"/>
                  <a:gd name="T17" fmla="*/ 2147483647 h 339"/>
                  <a:gd name="T18" fmla="*/ 2147483647 w 255"/>
                  <a:gd name="T19" fmla="*/ 2147483647 h 339"/>
                  <a:gd name="T20" fmla="*/ 2147483647 w 255"/>
                  <a:gd name="T21" fmla="*/ 2147483647 h 339"/>
                  <a:gd name="T22" fmla="*/ 2147483647 w 255"/>
                  <a:gd name="T23" fmla="*/ 2147483647 h 339"/>
                  <a:gd name="T24" fmla="*/ 2147483647 w 255"/>
                  <a:gd name="T25" fmla="*/ 2147483647 h 339"/>
                  <a:gd name="T26" fmla="*/ 2147483647 w 255"/>
                  <a:gd name="T27" fmla="*/ 2147483647 h 339"/>
                  <a:gd name="T28" fmla="*/ 2147483647 w 255"/>
                  <a:gd name="T29" fmla="*/ 2147483647 h 339"/>
                  <a:gd name="T30" fmla="*/ 2147483647 w 255"/>
                  <a:gd name="T31" fmla="*/ 2147483647 h 339"/>
                  <a:gd name="T32" fmla="*/ 2147483647 w 255"/>
                  <a:gd name="T33" fmla="*/ 2147483647 h 339"/>
                  <a:gd name="T34" fmla="*/ 2147483647 w 255"/>
                  <a:gd name="T35" fmla="*/ 2147483647 h 339"/>
                  <a:gd name="T36" fmla="*/ 2147483647 w 255"/>
                  <a:gd name="T37" fmla="*/ 2147483647 h 339"/>
                  <a:gd name="T38" fmla="*/ 2147483647 w 255"/>
                  <a:gd name="T39" fmla="*/ 2147483647 h 339"/>
                  <a:gd name="T40" fmla="*/ 2147483647 w 255"/>
                  <a:gd name="T41" fmla="*/ 2147483647 h 339"/>
                  <a:gd name="T42" fmla="*/ 2147483647 w 255"/>
                  <a:gd name="T43" fmla="*/ 2147483647 h 339"/>
                  <a:gd name="T44" fmla="*/ 2147483647 w 255"/>
                  <a:gd name="T45" fmla="*/ 2147483647 h 339"/>
                  <a:gd name="T46" fmla="*/ 2147483647 w 255"/>
                  <a:gd name="T47" fmla="*/ 2147483647 h 339"/>
                  <a:gd name="T48" fmla="*/ 2147483647 w 255"/>
                  <a:gd name="T49" fmla="*/ 2147483647 h 339"/>
                  <a:gd name="T50" fmla="*/ 2147483647 w 255"/>
                  <a:gd name="T51" fmla="*/ 2147483647 h 339"/>
                  <a:gd name="T52" fmla="*/ 2147483647 w 255"/>
                  <a:gd name="T53" fmla="*/ 2147483647 h 339"/>
                  <a:gd name="T54" fmla="*/ 2147483647 w 255"/>
                  <a:gd name="T55" fmla="*/ 2147483647 h 339"/>
                  <a:gd name="T56" fmla="*/ 2147483647 w 255"/>
                  <a:gd name="T57" fmla="*/ 2147483647 h 339"/>
                  <a:gd name="T58" fmla="*/ 2147483647 w 255"/>
                  <a:gd name="T59" fmla="*/ 2147483647 h 339"/>
                  <a:gd name="T60" fmla="*/ 2147483647 w 255"/>
                  <a:gd name="T61" fmla="*/ 2147483647 h 339"/>
                  <a:gd name="T62" fmla="*/ 2147483647 w 255"/>
                  <a:gd name="T63" fmla="*/ 2147483647 h 339"/>
                  <a:gd name="T64" fmla="*/ 2147483647 w 255"/>
                  <a:gd name="T65" fmla="*/ 2147483647 h 339"/>
                  <a:gd name="T66" fmla="*/ 2147483647 w 255"/>
                  <a:gd name="T67" fmla="*/ 2147483647 h 339"/>
                  <a:gd name="T68" fmla="*/ 2147483647 w 255"/>
                  <a:gd name="T69" fmla="*/ 2147483647 h 339"/>
                  <a:gd name="T70" fmla="*/ 2147483647 w 255"/>
                  <a:gd name="T71" fmla="*/ 2147483647 h 339"/>
                  <a:gd name="T72" fmla="*/ 2147483647 w 255"/>
                  <a:gd name="T73" fmla="*/ 2147483647 h 339"/>
                  <a:gd name="T74" fmla="*/ 2147483647 w 255"/>
                  <a:gd name="T75" fmla="*/ 0 h 339"/>
                  <a:gd name="T76" fmla="*/ 2147483647 w 255"/>
                  <a:gd name="T77" fmla="*/ 2147483647 h 339"/>
                  <a:gd name="T78" fmla="*/ 2147483647 w 255"/>
                  <a:gd name="T79" fmla="*/ 2147483647 h 339"/>
                  <a:gd name="T80" fmla="*/ 2147483647 w 255"/>
                  <a:gd name="T81" fmla="*/ 2147483647 h 339"/>
                  <a:gd name="T82" fmla="*/ 2147483647 w 255"/>
                  <a:gd name="T83" fmla="*/ 2147483647 h 339"/>
                  <a:gd name="T84" fmla="*/ 2147483647 w 255"/>
                  <a:gd name="T85" fmla="*/ 2147483647 h 339"/>
                  <a:gd name="T86" fmla="*/ 2147483647 w 255"/>
                  <a:gd name="T87" fmla="*/ 2147483647 h 339"/>
                  <a:gd name="T88" fmla="*/ 2147483647 w 255"/>
                  <a:gd name="T89" fmla="*/ 2147483647 h 339"/>
                  <a:gd name="T90" fmla="*/ 2147483647 w 255"/>
                  <a:gd name="T91" fmla="*/ 2147483647 h 339"/>
                  <a:gd name="T92" fmla="*/ 2147483647 w 255"/>
                  <a:gd name="T93" fmla="*/ 2147483647 h 339"/>
                  <a:gd name="T94" fmla="*/ 2147483647 w 255"/>
                  <a:gd name="T95" fmla="*/ 2147483647 h 339"/>
                  <a:gd name="T96" fmla="*/ 2147483647 w 255"/>
                  <a:gd name="T97" fmla="*/ 2147483647 h 339"/>
                  <a:gd name="T98" fmla="*/ 2147483647 w 255"/>
                  <a:gd name="T99" fmla="*/ 2147483647 h 339"/>
                  <a:gd name="T100" fmla="*/ 2147483647 w 255"/>
                  <a:gd name="T101" fmla="*/ 2147483647 h 339"/>
                  <a:gd name="T102" fmla="*/ 2147483647 w 255"/>
                  <a:gd name="T103" fmla="*/ 2147483647 h 339"/>
                  <a:gd name="T104" fmla="*/ 2147483647 w 255"/>
                  <a:gd name="T105" fmla="*/ 2147483647 h 339"/>
                  <a:gd name="T106" fmla="*/ 2147483647 w 255"/>
                  <a:gd name="T107" fmla="*/ 2147483647 h 339"/>
                  <a:gd name="T108" fmla="*/ 2147483647 w 255"/>
                  <a:gd name="T109" fmla="*/ 2147483647 h 339"/>
                  <a:gd name="T110" fmla="*/ 2147483647 w 255"/>
                  <a:gd name="T111" fmla="*/ 2147483647 h 339"/>
                  <a:gd name="T112" fmla="*/ 2147483647 w 255"/>
                  <a:gd name="T113" fmla="*/ 2147483647 h 33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55"/>
                  <a:gd name="T172" fmla="*/ 0 h 339"/>
                  <a:gd name="T173" fmla="*/ 255 w 255"/>
                  <a:gd name="T174" fmla="*/ 339 h 33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55" h="339">
                    <a:moveTo>
                      <a:pt x="0" y="300"/>
                    </a:moveTo>
                    <a:lnTo>
                      <a:pt x="1" y="306"/>
                    </a:lnTo>
                    <a:lnTo>
                      <a:pt x="5" y="306"/>
                    </a:lnTo>
                    <a:lnTo>
                      <a:pt x="10" y="303"/>
                    </a:lnTo>
                    <a:lnTo>
                      <a:pt x="14" y="298"/>
                    </a:lnTo>
                    <a:lnTo>
                      <a:pt x="18" y="288"/>
                    </a:lnTo>
                    <a:lnTo>
                      <a:pt x="22" y="271"/>
                    </a:lnTo>
                    <a:lnTo>
                      <a:pt x="25" y="248"/>
                    </a:lnTo>
                    <a:lnTo>
                      <a:pt x="32" y="173"/>
                    </a:lnTo>
                    <a:lnTo>
                      <a:pt x="36" y="122"/>
                    </a:lnTo>
                    <a:lnTo>
                      <a:pt x="42" y="84"/>
                    </a:lnTo>
                    <a:lnTo>
                      <a:pt x="47" y="58"/>
                    </a:lnTo>
                    <a:lnTo>
                      <a:pt x="52" y="42"/>
                    </a:lnTo>
                    <a:lnTo>
                      <a:pt x="57" y="36"/>
                    </a:lnTo>
                    <a:lnTo>
                      <a:pt x="58" y="35"/>
                    </a:lnTo>
                    <a:lnTo>
                      <a:pt x="62" y="39"/>
                    </a:lnTo>
                    <a:lnTo>
                      <a:pt x="66" y="47"/>
                    </a:lnTo>
                    <a:lnTo>
                      <a:pt x="71" y="60"/>
                    </a:lnTo>
                    <a:lnTo>
                      <a:pt x="73" y="77"/>
                    </a:lnTo>
                    <a:lnTo>
                      <a:pt x="80" y="173"/>
                    </a:lnTo>
                    <a:lnTo>
                      <a:pt x="85" y="225"/>
                    </a:lnTo>
                    <a:lnTo>
                      <a:pt x="89" y="266"/>
                    </a:lnTo>
                    <a:lnTo>
                      <a:pt x="94" y="294"/>
                    </a:lnTo>
                    <a:lnTo>
                      <a:pt x="99" y="313"/>
                    </a:lnTo>
                    <a:lnTo>
                      <a:pt x="104" y="324"/>
                    </a:lnTo>
                    <a:lnTo>
                      <a:pt x="108" y="328"/>
                    </a:lnTo>
                    <a:lnTo>
                      <a:pt x="114" y="328"/>
                    </a:lnTo>
                    <a:lnTo>
                      <a:pt x="120" y="321"/>
                    </a:lnTo>
                    <a:lnTo>
                      <a:pt x="124" y="311"/>
                    </a:lnTo>
                    <a:lnTo>
                      <a:pt x="129" y="295"/>
                    </a:lnTo>
                    <a:lnTo>
                      <a:pt x="134" y="272"/>
                    </a:lnTo>
                    <a:lnTo>
                      <a:pt x="138" y="235"/>
                    </a:lnTo>
                    <a:lnTo>
                      <a:pt x="143" y="173"/>
                    </a:lnTo>
                    <a:lnTo>
                      <a:pt x="147" y="126"/>
                    </a:lnTo>
                    <a:lnTo>
                      <a:pt x="152" y="88"/>
                    </a:lnTo>
                    <a:lnTo>
                      <a:pt x="161" y="35"/>
                    </a:lnTo>
                    <a:lnTo>
                      <a:pt x="166" y="19"/>
                    </a:lnTo>
                    <a:lnTo>
                      <a:pt x="171" y="9"/>
                    </a:lnTo>
                    <a:lnTo>
                      <a:pt x="174" y="6"/>
                    </a:lnTo>
                    <a:lnTo>
                      <a:pt x="175" y="9"/>
                    </a:lnTo>
                    <a:lnTo>
                      <a:pt x="178" y="15"/>
                    </a:lnTo>
                    <a:lnTo>
                      <a:pt x="181" y="44"/>
                    </a:lnTo>
                    <a:lnTo>
                      <a:pt x="191" y="173"/>
                    </a:lnTo>
                    <a:lnTo>
                      <a:pt x="198" y="266"/>
                    </a:lnTo>
                    <a:lnTo>
                      <a:pt x="205" y="317"/>
                    </a:lnTo>
                    <a:lnTo>
                      <a:pt x="208" y="331"/>
                    </a:lnTo>
                    <a:lnTo>
                      <a:pt x="212" y="338"/>
                    </a:lnTo>
                    <a:lnTo>
                      <a:pt x="218" y="338"/>
                    </a:lnTo>
                    <a:lnTo>
                      <a:pt x="221" y="335"/>
                    </a:lnTo>
                    <a:lnTo>
                      <a:pt x="225" y="327"/>
                    </a:lnTo>
                    <a:lnTo>
                      <a:pt x="231" y="310"/>
                    </a:lnTo>
                    <a:lnTo>
                      <a:pt x="239" y="283"/>
                    </a:lnTo>
                    <a:lnTo>
                      <a:pt x="247" y="239"/>
                    </a:lnTo>
                    <a:lnTo>
                      <a:pt x="254" y="173"/>
                    </a:lnTo>
                    <a:lnTo>
                      <a:pt x="246" y="172"/>
                    </a:lnTo>
                    <a:lnTo>
                      <a:pt x="239" y="239"/>
                    </a:lnTo>
                    <a:lnTo>
                      <a:pt x="232" y="282"/>
                    </a:lnTo>
                    <a:lnTo>
                      <a:pt x="225" y="308"/>
                    </a:lnTo>
                    <a:lnTo>
                      <a:pt x="219" y="325"/>
                    </a:lnTo>
                    <a:lnTo>
                      <a:pt x="215" y="332"/>
                    </a:lnTo>
                    <a:lnTo>
                      <a:pt x="214" y="332"/>
                    </a:lnTo>
                    <a:lnTo>
                      <a:pt x="211" y="336"/>
                    </a:lnTo>
                    <a:lnTo>
                      <a:pt x="218" y="334"/>
                    </a:lnTo>
                    <a:lnTo>
                      <a:pt x="215" y="329"/>
                    </a:lnTo>
                    <a:lnTo>
                      <a:pt x="212" y="316"/>
                    </a:lnTo>
                    <a:lnTo>
                      <a:pt x="206" y="265"/>
                    </a:lnTo>
                    <a:lnTo>
                      <a:pt x="198" y="173"/>
                    </a:lnTo>
                    <a:lnTo>
                      <a:pt x="188" y="43"/>
                    </a:lnTo>
                    <a:lnTo>
                      <a:pt x="184" y="15"/>
                    </a:lnTo>
                    <a:lnTo>
                      <a:pt x="182" y="6"/>
                    </a:lnTo>
                    <a:lnTo>
                      <a:pt x="178" y="1"/>
                    </a:lnTo>
                    <a:lnTo>
                      <a:pt x="175" y="0"/>
                    </a:lnTo>
                    <a:lnTo>
                      <a:pt x="170" y="0"/>
                    </a:lnTo>
                    <a:lnTo>
                      <a:pt x="164" y="6"/>
                    </a:lnTo>
                    <a:lnTo>
                      <a:pt x="160" y="17"/>
                    </a:lnTo>
                    <a:lnTo>
                      <a:pt x="155" y="33"/>
                    </a:lnTo>
                    <a:lnTo>
                      <a:pt x="144" y="87"/>
                    </a:lnTo>
                    <a:lnTo>
                      <a:pt x="140" y="125"/>
                    </a:lnTo>
                    <a:lnTo>
                      <a:pt x="136" y="172"/>
                    </a:lnTo>
                    <a:lnTo>
                      <a:pt x="131" y="234"/>
                    </a:lnTo>
                    <a:lnTo>
                      <a:pt x="127" y="271"/>
                    </a:lnTo>
                    <a:lnTo>
                      <a:pt x="123" y="293"/>
                    </a:lnTo>
                    <a:lnTo>
                      <a:pt x="118" y="309"/>
                    </a:lnTo>
                    <a:lnTo>
                      <a:pt x="113" y="318"/>
                    </a:lnTo>
                    <a:lnTo>
                      <a:pt x="110" y="321"/>
                    </a:lnTo>
                    <a:lnTo>
                      <a:pt x="111" y="321"/>
                    </a:lnTo>
                    <a:lnTo>
                      <a:pt x="106" y="312"/>
                    </a:lnTo>
                    <a:lnTo>
                      <a:pt x="101" y="294"/>
                    </a:lnTo>
                    <a:lnTo>
                      <a:pt x="97" y="265"/>
                    </a:lnTo>
                    <a:lnTo>
                      <a:pt x="92" y="225"/>
                    </a:lnTo>
                    <a:lnTo>
                      <a:pt x="87" y="172"/>
                    </a:lnTo>
                    <a:lnTo>
                      <a:pt x="80" y="76"/>
                    </a:lnTo>
                    <a:lnTo>
                      <a:pt x="77" y="58"/>
                    </a:lnTo>
                    <a:lnTo>
                      <a:pt x="73" y="46"/>
                    </a:lnTo>
                    <a:lnTo>
                      <a:pt x="68" y="36"/>
                    </a:lnTo>
                    <a:lnTo>
                      <a:pt x="62" y="30"/>
                    </a:lnTo>
                    <a:lnTo>
                      <a:pt x="57" y="29"/>
                    </a:lnTo>
                    <a:lnTo>
                      <a:pt x="52" y="31"/>
                    </a:lnTo>
                    <a:lnTo>
                      <a:pt x="46" y="40"/>
                    </a:lnTo>
                    <a:lnTo>
                      <a:pt x="40" y="57"/>
                    </a:lnTo>
                    <a:lnTo>
                      <a:pt x="34" y="84"/>
                    </a:lnTo>
                    <a:lnTo>
                      <a:pt x="29" y="121"/>
                    </a:lnTo>
                    <a:lnTo>
                      <a:pt x="24" y="172"/>
                    </a:lnTo>
                    <a:lnTo>
                      <a:pt x="18" y="247"/>
                    </a:lnTo>
                    <a:lnTo>
                      <a:pt x="15" y="271"/>
                    </a:lnTo>
                    <a:lnTo>
                      <a:pt x="11" y="286"/>
                    </a:lnTo>
                    <a:lnTo>
                      <a:pt x="8" y="295"/>
                    </a:lnTo>
                    <a:lnTo>
                      <a:pt x="4" y="299"/>
                    </a:lnTo>
                    <a:lnTo>
                      <a:pt x="3" y="300"/>
                    </a:lnTo>
                    <a:lnTo>
                      <a:pt x="0" y="300"/>
                    </a:lnTo>
                  </a:path>
                </a:pathLst>
              </a:custGeom>
              <a:solidFill>
                <a:srgbClr val="FF00FF"/>
              </a:solidFill>
              <a:ln w="28575" cap="rnd" cmpd="sng">
                <a:solidFill>
                  <a:schemeClr val="bg1">
                    <a:lumMod val="50000"/>
                  </a:schemeClr>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54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 name="Freeform 2061"/>
              <p:cNvSpPr/>
              <p:nvPr/>
            </p:nvSpPr>
            <p:spPr bwMode="auto">
              <a:xfrm>
                <a:off x="6927049" y="3324225"/>
                <a:ext cx="544890" cy="637501"/>
              </a:xfrm>
              <a:custGeom>
                <a:avLst/>
                <a:gdLst>
                  <a:gd name="T0" fmla="*/ 2147483647 w 258"/>
                  <a:gd name="T1" fmla="*/ 2147483647 h 400"/>
                  <a:gd name="T2" fmla="*/ 2147483647 w 258"/>
                  <a:gd name="T3" fmla="*/ 2147483647 h 400"/>
                  <a:gd name="T4" fmla="*/ 2147483647 w 258"/>
                  <a:gd name="T5" fmla="*/ 2147483647 h 400"/>
                  <a:gd name="T6" fmla="*/ 2147483647 w 258"/>
                  <a:gd name="T7" fmla="*/ 2147483647 h 400"/>
                  <a:gd name="T8" fmla="*/ 2147483647 w 258"/>
                  <a:gd name="T9" fmla="*/ 2147483647 h 400"/>
                  <a:gd name="T10" fmla="*/ 2147483647 w 258"/>
                  <a:gd name="T11" fmla="*/ 2147483647 h 400"/>
                  <a:gd name="T12" fmla="*/ 2147483647 w 258"/>
                  <a:gd name="T13" fmla="*/ 2147483647 h 400"/>
                  <a:gd name="T14" fmla="*/ 2147483647 w 258"/>
                  <a:gd name="T15" fmla="*/ 2147483647 h 400"/>
                  <a:gd name="T16" fmla="*/ 2147483647 w 258"/>
                  <a:gd name="T17" fmla="*/ 2147483647 h 400"/>
                  <a:gd name="T18" fmla="*/ 2147483647 w 258"/>
                  <a:gd name="T19" fmla="*/ 2147483647 h 400"/>
                  <a:gd name="T20" fmla="*/ 2147483647 w 258"/>
                  <a:gd name="T21" fmla="*/ 2147483647 h 400"/>
                  <a:gd name="T22" fmla="*/ 2147483647 w 258"/>
                  <a:gd name="T23" fmla="*/ 2147483647 h 400"/>
                  <a:gd name="T24" fmla="*/ 2147483647 w 258"/>
                  <a:gd name="T25" fmla="*/ 2147483647 h 400"/>
                  <a:gd name="T26" fmla="*/ 2147483647 w 258"/>
                  <a:gd name="T27" fmla="*/ 2147483647 h 400"/>
                  <a:gd name="T28" fmla="*/ 2147483647 w 258"/>
                  <a:gd name="T29" fmla="*/ 2147483647 h 400"/>
                  <a:gd name="T30" fmla="*/ 2147483647 w 258"/>
                  <a:gd name="T31" fmla="*/ 2147483647 h 400"/>
                  <a:gd name="T32" fmla="*/ 2147483647 w 258"/>
                  <a:gd name="T33" fmla="*/ 2147483647 h 400"/>
                  <a:gd name="T34" fmla="*/ 2147483647 w 258"/>
                  <a:gd name="T35" fmla="*/ 2147483647 h 400"/>
                  <a:gd name="T36" fmla="*/ 2147483647 w 258"/>
                  <a:gd name="T37" fmla="*/ 2147483647 h 400"/>
                  <a:gd name="T38" fmla="*/ 2147483647 w 258"/>
                  <a:gd name="T39" fmla="*/ 2147483647 h 400"/>
                  <a:gd name="T40" fmla="*/ 2147483647 w 258"/>
                  <a:gd name="T41" fmla="*/ 2147483647 h 400"/>
                  <a:gd name="T42" fmla="*/ 2147483647 w 258"/>
                  <a:gd name="T43" fmla="*/ 2147483647 h 400"/>
                  <a:gd name="T44" fmla="*/ 2147483647 w 258"/>
                  <a:gd name="T45" fmla="*/ 2147483647 h 400"/>
                  <a:gd name="T46" fmla="*/ 2147483647 w 258"/>
                  <a:gd name="T47" fmla="*/ 2147483647 h 400"/>
                  <a:gd name="T48" fmla="*/ 2147483647 w 258"/>
                  <a:gd name="T49" fmla="*/ 2147483647 h 400"/>
                  <a:gd name="T50" fmla="*/ 2147483647 w 258"/>
                  <a:gd name="T51" fmla="*/ 2147483647 h 400"/>
                  <a:gd name="T52" fmla="*/ 2147483647 w 258"/>
                  <a:gd name="T53" fmla="*/ 2147483647 h 400"/>
                  <a:gd name="T54" fmla="*/ 2147483647 w 258"/>
                  <a:gd name="T55" fmla="*/ 2147483647 h 400"/>
                  <a:gd name="T56" fmla="*/ 2147483647 w 258"/>
                  <a:gd name="T57" fmla="*/ 2147483647 h 400"/>
                  <a:gd name="T58" fmla="*/ 2147483647 w 258"/>
                  <a:gd name="T59" fmla="*/ 2147483647 h 400"/>
                  <a:gd name="T60" fmla="*/ 2147483647 w 258"/>
                  <a:gd name="T61" fmla="*/ 2147483647 h 400"/>
                  <a:gd name="T62" fmla="*/ 2147483647 w 258"/>
                  <a:gd name="T63" fmla="*/ 2147483647 h 400"/>
                  <a:gd name="T64" fmla="*/ 2147483647 w 258"/>
                  <a:gd name="T65" fmla="*/ 2147483647 h 400"/>
                  <a:gd name="T66" fmla="*/ 2147483647 w 258"/>
                  <a:gd name="T67" fmla="*/ 2147483647 h 400"/>
                  <a:gd name="T68" fmla="*/ 2147483647 w 258"/>
                  <a:gd name="T69" fmla="*/ 2147483647 h 400"/>
                  <a:gd name="T70" fmla="*/ 2147483647 w 258"/>
                  <a:gd name="T71" fmla="*/ 2147483647 h 400"/>
                  <a:gd name="T72" fmla="*/ 2147483647 w 258"/>
                  <a:gd name="T73" fmla="*/ 2147483647 h 400"/>
                  <a:gd name="T74" fmla="*/ 2147483647 w 258"/>
                  <a:gd name="T75" fmla="*/ 0 h 400"/>
                  <a:gd name="T76" fmla="*/ 2147483647 w 258"/>
                  <a:gd name="T77" fmla="*/ 2147483647 h 400"/>
                  <a:gd name="T78" fmla="*/ 2147483647 w 258"/>
                  <a:gd name="T79" fmla="*/ 2147483647 h 400"/>
                  <a:gd name="T80" fmla="*/ 2147483647 w 258"/>
                  <a:gd name="T81" fmla="*/ 2147483647 h 400"/>
                  <a:gd name="T82" fmla="*/ 2147483647 w 258"/>
                  <a:gd name="T83" fmla="*/ 2147483647 h 400"/>
                  <a:gd name="T84" fmla="*/ 2147483647 w 258"/>
                  <a:gd name="T85" fmla="*/ 2147483647 h 400"/>
                  <a:gd name="T86" fmla="*/ 2147483647 w 258"/>
                  <a:gd name="T87" fmla="*/ 2147483647 h 400"/>
                  <a:gd name="T88" fmla="*/ 2147483647 w 258"/>
                  <a:gd name="T89" fmla="*/ 2147483647 h 400"/>
                  <a:gd name="T90" fmla="*/ 2147483647 w 258"/>
                  <a:gd name="T91" fmla="*/ 2147483647 h 400"/>
                  <a:gd name="T92" fmla="*/ 2147483647 w 258"/>
                  <a:gd name="T93" fmla="*/ 2147483647 h 400"/>
                  <a:gd name="T94" fmla="*/ 2147483647 w 258"/>
                  <a:gd name="T95" fmla="*/ 2147483647 h 400"/>
                  <a:gd name="T96" fmla="*/ 2147483647 w 258"/>
                  <a:gd name="T97" fmla="*/ 2147483647 h 400"/>
                  <a:gd name="T98" fmla="*/ 2147483647 w 258"/>
                  <a:gd name="T99" fmla="*/ 0 h 400"/>
                  <a:gd name="T100" fmla="*/ 2147483647 w 258"/>
                  <a:gd name="T101" fmla="*/ 2147483647 h 400"/>
                  <a:gd name="T102" fmla="*/ 2147483647 w 258"/>
                  <a:gd name="T103" fmla="*/ 2147483647 h 400"/>
                  <a:gd name="T104" fmla="*/ 2147483647 w 258"/>
                  <a:gd name="T105" fmla="*/ 2147483647 h 400"/>
                  <a:gd name="T106" fmla="*/ 2147483647 w 258"/>
                  <a:gd name="T107" fmla="*/ 2147483647 h 400"/>
                  <a:gd name="T108" fmla="*/ 2147483647 w 258"/>
                  <a:gd name="T109" fmla="*/ 2147483647 h 400"/>
                  <a:gd name="T110" fmla="*/ 2147483647 w 258"/>
                  <a:gd name="T111" fmla="*/ 2147483647 h 4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58"/>
                  <a:gd name="T169" fmla="*/ 0 h 400"/>
                  <a:gd name="T170" fmla="*/ 258 w 258"/>
                  <a:gd name="T171" fmla="*/ 400 h 4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58" h="400">
                    <a:moveTo>
                      <a:pt x="0" y="351"/>
                    </a:moveTo>
                    <a:lnTo>
                      <a:pt x="3" y="356"/>
                    </a:lnTo>
                    <a:lnTo>
                      <a:pt x="7" y="355"/>
                    </a:lnTo>
                    <a:lnTo>
                      <a:pt x="12" y="349"/>
                    </a:lnTo>
                    <a:lnTo>
                      <a:pt x="16" y="340"/>
                    </a:lnTo>
                    <a:lnTo>
                      <a:pt x="20" y="326"/>
                    </a:lnTo>
                    <a:lnTo>
                      <a:pt x="29" y="279"/>
                    </a:lnTo>
                    <a:lnTo>
                      <a:pt x="36" y="200"/>
                    </a:lnTo>
                    <a:lnTo>
                      <a:pt x="43" y="115"/>
                    </a:lnTo>
                    <a:lnTo>
                      <a:pt x="50" y="53"/>
                    </a:lnTo>
                    <a:lnTo>
                      <a:pt x="56" y="17"/>
                    </a:lnTo>
                    <a:lnTo>
                      <a:pt x="60" y="8"/>
                    </a:lnTo>
                    <a:lnTo>
                      <a:pt x="60" y="7"/>
                    </a:lnTo>
                    <a:lnTo>
                      <a:pt x="59" y="7"/>
                    </a:lnTo>
                    <a:lnTo>
                      <a:pt x="60" y="9"/>
                    </a:lnTo>
                    <a:lnTo>
                      <a:pt x="63" y="17"/>
                    </a:lnTo>
                    <a:lnTo>
                      <a:pt x="69" y="53"/>
                    </a:lnTo>
                    <a:lnTo>
                      <a:pt x="77" y="115"/>
                    </a:lnTo>
                    <a:lnTo>
                      <a:pt x="84" y="200"/>
                    </a:lnTo>
                    <a:lnTo>
                      <a:pt x="91" y="286"/>
                    </a:lnTo>
                    <a:lnTo>
                      <a:pt x="98" y="347"/>
                    </a:lnTo>
                    <a:lnTo>
                      <a:pt x="106" y="384"/>
                    </a:lnTo>
                    <a:lnTo>
                      <a:pt x="109" y="393"/>
                    </a:lnTo>
                    <a:lnTo>
                      <a:pt x="111" y="397"/>
                    </a:lnTo>
                    <a:lnTo>
                      <a:pt x="117" y="399"/>
                    </a:lnTo>
                    <a:lnTo>
                      <a:pt x="123" y="394"/>
                    </a:lnTo>
                    <a:lnTo>
                      <a:pt x="126" y="384"/>
                    </a:lnTo>
                    <a:lnTo>
                      <a:pt x="133" y="347"/>
                    </a:lnTo>
                    <a:lnTo>
                      <a:pt x="140" y="286"/>
                    </a:lnTo>
                    <a:lnTo>
                      <a:pt x="146" y="200"/>
                    </a:lnTo>
                    <a:lnTo>
                      <a:pt x="153" y="115"/>
                    </a:lnTo>
                    <a:lnTo>
                      <a:pt x="161" y="53"/>
                    </a:lnTo>
                    <a:lnTo>
                      <a:pt x="167" y="17"/>
                    </a:lnTo>
                    <a:lnTo>
                      <a:pt x="171" y="8"/>
                    </a:lnTo>
                    <a:lnTo>
                      <a:pt x="171" y="7"/>
                    </a:lnTo>
                    <a:lnTo>
                      <a:pt x="170" y="7"/>
                    </a:lnTo>
                    <a:lnTo>
                      <a:pt x="171" y="9"/>
                    </a:lnTo>
                    <a:lnTo>
                      <a:pt x="174" y="17"/>
                    </a:lnTo>
                    <a:lnTo>
                      <a:pt x="180" y="53"/>
                    </a:lnTo>
                    <a:lnTo>
                      <a:pt x="188" y="115"/>
                    </a:lnTo>
                    <a:lnTo>
                      <a:pt x="195" y="200"/>
                    </a:lnTo>
                    <a:lnTo>
                      <a:pt x="202" y="286"/>
                    </a:lnTo>
                    <a:lnTo>
                      <a:pt x="209" y="347"/>
                    </a:lnTo>
                    <a:lnTo>
                      <a:pt x="216" y="384"/>
                    </a:lnTo>
                    <a:lnTo>
                      <a:pt x="219" y="393"/>
                    </a:lnTo>
                    <a:lnTo>
                      <a:pt x="221" y="397"/>
                    </a:lnTo>
                    <a:lnTo>
                      <a:pt x="227" y="399"/>
                    </a:lnTo>
                    <a:lnTo>
                      <a:pt x="232" y="394"/>
                    </a:lnTo>
                    <a:lnTo>
                      <a:pt x="236" y="384"/>
                    </a:lnTo>
                    <a:lnTo>
                      <a:pt x="243" y="347"/>
                    </a:lnTo>
                    <a:lnTo>
                      <a:pt x="250" y="286"/>
                    </a:lnTo>
                    <a:lnTo>
                      <a:pt x="257" y="200"/>
                    </a:lnTo>
                    <a:lnTo>
                      <a:pt x="250" y="199"/>
                    </a:lnTo>
                    <a:lnTo>
                      <a:pt x="243" y="285"/>
                    </a:lnTo>
                    <a:lnTo>
                      <a:pt x="235" y="346"/>
                    </a:lnTo>
                    <a:lnTo>
                      <a:pt x="229" y="382"/>
                    </a:lnTo>
                    <a:lnTo>
                      <a:pt x="226" y="390"/>
                    </a:lnTo>
                    <a:lnTo>
                      <a:pt x="223" y="393"/>
                    </a:lnTo>
                    <a:lnTo>
                      <a:pt x="228" y="397"/>
                    </a:lnTo>
                    <a:lnTo>
                      <a:pt x="227" y="392"/>
                    </a:lnTo>
                    <a:lnTo>
                      <a:pt x="226" y="391"/>
                    </a:lnTo>
                    <a:lnTo>
                      <a:pt x="222" y="382"/>
                    </a:lnTo>
                    <a:lnTo>
                      <a:pt x="216" y="346"/>
                    </a:lnTo>
                    <a:lnTo>
                      <a:pt x="209" y="285"/>
                    </a:lnTo>
                    <a:lnTo>
                      <a:pt x="202" y="199"/>
                    </a:lnTo>
                    <a:lnTo>
                      <a:pt x="195" y="114"/>
                    </a:lnTo>
                    <a:lnTo>
                      <a:pt x="188" y="52"/>
                    </a:lnTo>
                    <a:lnTo>
                      <a:pt x="181" y="15"/>
                    </a:lnTo>
                    <a:lnTo>
                      <a:pt x="177" y="5"/>
                    </a:lnTo>
                    <a:lnTo>
                      <a:pt x="171" y="0"/>
                    </a:lnTo>
                    <a:lnTo>
                      <a:pt x="165" y="2"/>
                    </a:lnTo>
                    <a:lnTo>
                      <a:pt x="164" y="6"/>
                    </a:lnTo>
                    <a:lnTo>
                      <a:pt x="160" y="15"/>
                    </a:lnTo>
                    <a:lnTo>
                      <a:pt x="153" y="52"/>
                    </a:lnTo>
                    <a:lnTo>
                      <a:pt x="146" y="114"/>
                    </a:lnTo>
                    <a:lnTo>
                      <a:pt x="139" y="200"/>
                    </a:lnTo>
                    <a:lnTo>
                      <a:pt x="133" y="285"/>
                    </a:lnTo>
                    <a:lnTo>
                      <a:pt x="126" y="346"/>
                    </a:lnTo>
                    <a:lnTo>
                      <a:pt x="120" y="382"/>
                    </a:lnTo>
                    <a:lnTo>
                      <a:pt x="116" y="390"/>
                    </a:lnTo>
                    <a:lnTo>
                      <a:pt x="115" y="392"/>
                    </a:lnTo>
                    <a:lnTo>
                      <a:pt x="117" y="392"/>
                    </a:lnTo>
                    <a:lnTo>
                      <a:pt x="116" y="391"/>
                    </a:lnTo>
                    <a:lnTo>
                      <a:pt x="112" y="382"/>
                    </a:lnTo>
                    <a:lnTo>
                      <a:pt x="106" y="346"/>
                    </a:lnTo>
                    <a:lnTo>
                      <a:pt x="98" y="285"/>
                    </a:lnTo>
                    <a:lnTo>
                      <a:pt x="91" y="199"/>
                    </a:lnTo>
                    <a:lnTo>
                      <a:pt x="84" y="114"/>
                    </a:lnTo>
                    <a:lnTo>
                      <a:pt x="77" y="52"/>
                    </a:lnTo>
                    <a:lnTo>
                      <a:pt x="70" y="15"/>
                    </a:lnTo>
                    <a:lnTo>
                      <a:pt x="66" y="5"/>
                    </a:lnTo>
                    <a:lnTo>
                      <a:pt x="61" y="0"/>
                    </a:lnTo>
                    <a:lnTo>
                      <a:pt x="55" y="2"/>
                    </a:lnTo>
                    <a:lnTo>
                      <a:pt x="53" y="6"/>
                    </a:lnTo>
                    <a:lnTo>
                      <a:pt x="50" y="15"/>
                    </a:lnTo>
                    <a:lnTo>
                      <a:pt x="43" y="52"/>
                    </a:lnTo>
                    <a:lnTo>
                      <a:pt x="35" y="114"/>
                    </a:lnTo>
                    <a:lnTo>
                      <a:pt x="28" y="199"/>
                    </a:lnTo>
                    <a:lnTo>
                      <a:pt x="21" y="278"/>
                    </a:lnTo>
                    <a:lnTo>
                      <a:pt x="14" y="325"/>
                    </a:lnTo>
                    <a:lnTo>
                      <a:pt x="10" y="338"/>
                    </a:lnTo>
                    <a:lnTo>
                      <a:pt x="6" y="346"/>
                    </a:lnTo>
                    <a:lnTo>
                      <a:pt x="3" y="350"/>
                    </a:lnTo>
                    <a:lnTo>
                      <a:pt x="0" y="351"/>
                    </a:lnTo>
                  </a:path>
                </a:pathLst>
              </a:custGeom>
              <a:solidFill>
                <a:srgbClr val="FF00FF"/>
              </a:solidFill>
              <a:ln w="28575" cap="rnd" cmpd="sng">
                <a:solidFill>
                  <a:schemeClr val="bg1">
                    <a:lumMod val="50000"/>
                  </a:schemeClr>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54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23" name="Text Box 2112"/>
            <p:cNvSpPr txBox="1">
              <a:spLocks noChangeArrowheads="1"/>
            </p:cNvSpPr>
            <p:nvPr/>
          </p:nvSpPr>
          <p:spPr bwMode="auto">
            <a:xfrm>
              <a:off x="4418289" y="5225753"/>
              <a:ext cx="824052" cy="289598"/>
            </a:xfrm>
            <a:prstGeom prst="rect">
              <a:avLst/>
            </a:prstGeom>
            <a:noFill/>
            <a:ln w="57150">
              <a:noFill/>
              <a:miter lim="800000"/>
              <a:headEnd type="none" w="sm" len="sm"/>
              <a:tailEnd type="none" w="sm" len="sm"/>
            </a:ln>
          </p:spPr>
          <p:txBody>
            <a:bodyPr wrap="none">
              <a:spAutoFit/>
            </a:bodyPr>
            <a:lstStyle/>
            <a:p>
              <a:pPr marR="0" defTabSz="914400">
                <a:buClrTx/>
                <a:buSzTx/>
                <a:defRPr/>
              </a:pPr>
              <a:r>
                <a:rPr kumimoji="1" lang="zh-CN" altLang="en-US" sz="1030" kern="1200" cap="none" spc="0" normalizeH="0" baseline="0" noProof="1">
                  <a:solidFill>
                    <a:schemeClr val="bg2">
                      <a:lumMod val="50000"/>
                    </a:schemeClr>
                  </a:solidFill>
                  <a:latin typeface="Arial" panose="020B0604020202020204" pitchFamily="34" charset="0"/>
                  <a:ea typeface="华文细黑" pitchFamily="2" charset="-122"/>
                  <a:cs typeface="+mn-ea"/>
                </a:rPr>
                <a:t>电压下陷</a:t>
              </a:r>
              <a:endParaRPr kumimoji="1" lang="zh-CN" altLang="en-US" sz="1030" kern="1200" cap="none" spc="0" normalizeH="0" baseline="0" noProof="1">
                <a:solidFill>
                  <a:schemeClr val="bg2">
                    <a:lumMod val="50000"/>
                  </a:schemeClr>
                </a:solidFill>
                <a:latin typeface="Arial" panose="020B0604020202020204" pitchFamily="34" charset="0"/>
                <a:ea typeface="华文细黑" pitchFamily="2" charset="-122"/>
                <a:cs typeface="+mn-cs"/>
              </a:endParaRPr>
            </a:p>
          </p:txBody>
        </p:sp>
      </p:grpSp>
      <p:grpSp>
        <p:nvGrpSpPr>
          <p:cNvPr id="12" name="组合 96"/>
          <p:cNvGrpSpPr/>
          <p:nvPr/>
        </p:nvGrpSpPr>
        <p:grpSpPr>
          <a:xfrm>
            <a:off x="3944938" y="5168900"/>
            <a:ext cx="706437" cy="455613"/>
            <a:chOff x="8817174" y="5693682"/>
            <a:chExt cx="824052" cy="532867"/>
          </a:xfrm>
        </p:grpSpPr>
        <p:grpSp>
          <p:nvGrpSpPr>
            <p:cNvPr id="10265" name="组合 31"/>
            <p:cNvGrpSpPr/>
            <p:nvPr/>
          </p:nvGrpSpPr>
          <p:grpSpPr>
            <a:xfrm>
              <a:off x="8893283" y="5693682"/>
              <a:ext cx="648000" cy="259200"/>
              <a:chOff x="8883846" y="3095625"/>
              <a:chExt cx="2439035" cy="1143000"/>
            </a:xfrm>
          </p:grpSpPr>
          <p:sp>
            <p:nvSpPr>
              <p:cNvPr id="34" name="Freeform 2062"/>
              <p:cNvSpPr/>
              <p:nvPr/>
            </p:nvSpPr>
            <p:spPr bwMode="auto">
              <a:xfrm>
                <a:off x="8883148" y="3324873"/>
                <a:ext cx="543667" cy="753243"/>
              </a:xfrm>
              <a:custGeom>
                <a:avLst/>
                <a:gdLst>
                  <a:gd name="T0" fmla="*/ 2147483647 w 257"/>
                  <a:gd name="T1" fmla="*/ 2147483647 h 473"/>
                  <a:gd name="T2" fmla="*/ 2147483647 w 257"/>
                  <a:gd name="T3" fmla="*/ 2147483647 h 473"/>
                  <a:gd name="T4" fmla="*/ 2147483647 w 257"/>
                  <a:gd name="T5" fmla="*/ 2147483647 h 473"/>
                  <a:gd name="T6" fmla="*/ 2147483647 w 257"/>
                  <a:gd name="T7" fmla="*/ 2147483647 h 473"/>
                  <a:gd name="T8" fmla="*/ 2147483647 w 257"/>
                  <a:gd name="T9" fmla="*/ 2147483647 h 473"/>
                  <a:gd name="T10" fmla="*/ 2147483647 w 257"/>
                  <a:gd name="T11" fmla="*/ 2147483647 h 473"/>
                  <a:gd name="T12" fmla="*/ 2147483647 w 257"/>
                  <a:gd name="T13" fmla="*/ 2147483647 h 473"/>
                  <a:gd name="T14" fmla="*/ 2147483647 w 257"/>
                  <a:gd name="T15" fmla="*/ 2147483647 h 473"/>
                  <a:gd name="T16" fmla="*/ 2147483647 w 257"/>
                  <a:gd name="T17" fmla="*/ 2147483647 h 473"/>
                  <a:gd name="T18" fmla="*/ 2147483647 w 257"/>
                  <a:gd name="T19" fmla="*/ 2147483647 h 473"/>
                  <a:gd name="T20" fmla="*/ 2147483647 w 257"/>
                  <a:gd name="T21" fmla="*/ 2147483647 h 473"/>
                  <a:gd name="T22" fmla="*/ 2147483647 w 257"/>
                  <a:gd name="T23" fmla="*/ 2147483647 h 473"/>
                  <a:gd name="T24" fmla="*/ 2147483647 w 257"/>
                  <a:gd name="T25" fmla="*/ 2147483647 h 473"/>
                  <a:gd name="T26" fmla="*/ 2147483647 w 257"/>
                  <a:gd name="T27" fmla="*/ 2147483647 h 473"/>
                  <a:gd name="T28" fmla="*/ 2147483647 w 257"/>
                  <a:gd name="T29" fmla="*/ 2147483647 h 473"/>
                  <a:gd name="T30" fmla="*/ 2147483647 w 257"/>
                  <a:gd name="T31" fmla="*/ 2147483647 h 473"/>
                  <a:gd name="T32" fmla="*/ 2147483647 w 257"/>
                  <a:gd name="T33" fmla="*/ 2147483647 h 473"/>
                  <a:gd name="T34" fmla="*/ 2147483647 w 257"/>
                  <a:gd name="T35" fmla="*/ 2147483647 h 473"/>
                  <a:gd name="T36" fmla="*/ 2147483647 w 257"/>
                  <a:gd name="T37" fmla="*/ 2147483647 h 473"/>
                  <a:gd name="T38" fmla="*/ 2147483647 w 257"/>
                  <a:gd name="T39" fmla="*/ 2147483647 h 473"/>
                  <a:gd name="T40" fmla="*/ 2147483647 w 257"/>
                  <a:gd name="T41" fmla="*/ 2147483647 h 473"/>
                  <a:gd name="T42" fmla="*/ 2147483647 w 257"/>
                  <a:gd name="T43" fmla="*/ 2147483647 h 473"/>
                  <a:gd name="T44" fmla="*/ 2147483647 w 257"/>
                  <a:gd name="T45" fmla="*/ 2147483647 h 473"/>
                  <a:gd name="T46" fmla="*/ 2147483647 w 257"/>
                  <a:gd name="T47" fmla="*/ 2147483647 h 473"/>
                  <a:gd name="T48" fmla="*/ 2147483647 w 257"/>
                  <a:gd name="T49" fmla="*/ 2147483647 h 473"/>
                  <a:gd name="T50" fmla="*/ 2147483647 w 257"/>
                  <a:gd name="T51" fmla="*/ 2147483647 h 473"/>
                  <a:gd name="T52" fmla="*/ 2147483647 w 257"/>
                  <a:gd name="T53" fmla="*/ 2147483647 h 473"/>
                  <a:gd name="T54" fmla="*/ 2147483647 w 257"/>
                  <a:gd name="T55" fmla="*/ 2147483647 h 473"/>
                  <a:gd name="T56" fmla="*/ 2147483647 w 257"/>
                  <a:gd name="T57" fmla="*/ 2147483647 h 473"/>
                  <a:gd name="T58" fmla="*/ 2147483647 w 257"/>
                  <a:gd name="T59" fmla="*/ 2147483647 h 473"/>
                  <a:gd name="T60" fmla="*/ 2147483647 w 257"/>
                  <a:gd name="T61" fmla="*/ 2147483647 h 473"/>
                  <a:gd name="T62" fmla="*/ 2147483647 w 257"/>
                  <a:gd name="T63" fmla="*/ 2147483647 h 473"/>
                  <a:gd name="T64" fmla="*/ 2147483647 w 257"/>
                  <a:gd name="T65" fmla="*/ 2147483647 h 473"/>
                  <a:gd name="T66" fmla="*/ 2147483647 w 257"/>
                  <a:gd name="T67" fmla="*/ 2147483647 h 473"/>
                  <a:gd name="T68" fmla="*/ 2147483647 w 257"/>
                  <a:gd name="T69" fmla="*/ 2147483647 h 473"/>
                  <a:gd name="T70" fmla="*/ 2147483647 w 257"/>
                  <a:gd name="T71" fmla="*/ 2147483647 h 473"/>
                  <a:gd name="T72" fmla="*/ 2147483647 w 257"/>
                  <a:gd name="T73" fmla="*/ 2147483647 h 473"/>
                  <a:gd name="T74" fmla="*/ 2147483647 w 257"/>
                  <a:gd name="T75" fmla="*/ 2147483647 h 473"/>
                  <a:gd name="T76" fmla="*/ 2147483647 w 257"/>
                  <a:gd name="T77" fmla="*/ 2147483647 h 473"/>
                  <a:gd name="T78" fmla="*/ 2147483647 w 257"/>
                  <a:gd name="T79" fmla="*/ 2147483647 h 473"/>
                  <a:gd name="T80" fmla="*/ 2147483647 w 257"/>
                  <a:gd name="T81" fmla="*/ 2147483647 h 473"/>
                  <a:gd name="T82" fmla="*/ 2147483647 w 257"/>
                  <a:gd name="T83" fmla="*/ 2147483647 h 473"/>
                  <a:gd name="T84" fmla="*/ 2147483647 w 257"/>
                  <a:gd name="T85" fmla="*/ 2147483647 h 473"/>
                  <a:gd name="T86" fmla="*/ 2147483647 w 257"/>
                  <a:gd name="T87" fmla="*/ 2147483647 h 473"/>
                  <a:gd name="T88" fmla="*/ 2147483647 w 257"/>
                  <a:gd name="T89" fmla="*/ 2147483647 h 473"/>
                  <a:gd name="T90" fmla="*/ 2147483647 w 257"/>
                  <a:gd name="T91" fmla="*/ 2147483647 h 473"/>
                  <a:gd name="T92" fmla="*/ 2147483647 w 257"/>
                  <a:gd name="T93" fmla="*/ 2147483647 h 473"/>
                  <a:gd name="T94" fmla="*/ 2147483647 w 257"/>
                  <a:gd name="T95" fmla="*/ 2147483647 h 473"/>
                  <a:gd name="T96" fmla="*/ 2147483647 w 257"/>
                  <a:gd name="T97" fmla="*/ 2147483647 h 473"/>
                  <a:gd name="T98" fmla="*/ 2147483647 w 257"/>
                  <a:gd name="T99" fmla="*/ 2147483647 h 473"/>
                  <a:gd name="T100" fmla="*/ 2147483647 w 257"/>
                  <a:gd name="T101" fmla="*/ 2147483647 h 473"/>
                  <a:gd name="T102" fmla="*/ 0 w 257"/>
                  <a:gd name="T103" fmla="*/ 2147483647 h 4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57"/>
                  <a:gd name="T157" fmla="*/ 0 h 473"/>
                  <a:gd name="T158" fmla="*/ 257 w 257"/>
                  <a:gd name="T159" fmla="*/ 473 h 47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57" h="473">
                    <a:moveTo>
                      <a:pt x="0" y="418"/>
                    </a:moveTo>
                    <a:lnTo>
                      <a:pt x="6" y="422"/>
                    </a:lnTo>
                    <a:lnTo>
                      <a:pt x="10" y="418"/>
                    </a:lnTo>
                    <a:lnTo>
                      <a:pt x="13" y="408"/>
                    </a:lnTo>
                    <a:lnTo>
                      <a:pt x="21" y="371"/>
                    </a:lnTo>
                    <a:lnTo>
                      <a:pt x="28" y="310"/>
                    </a:lnTo>
                    <a:lnTo>
                      <a:pt x="34" y="225"/>
                    </a:lnTo>
                    <a:lnTo>
                      <a:pt x="42" y="139"/>
                    </a:lnTo>
                    <a:lnTo>
                      <a:pt x="49" y="78"/>
                    </a:lnTo>
                    <a:lnTo>
                      <a:pt x="55" y="42"/>
                    </a:lnTo>
                    <a:lnTo>
                      <a:pt x="58" y="33"/>
                    </a:lnTo>
                    <a:lnTo>
                      <a:pt x="59" y="32"/>
                    </a:lnTo>
                    <a:lnTo>
                      <a:pt x="60" y="32"/>
                    </a:lnTo>
                    <a:lnTo>
                      <a:pt x="61" y="27"/>
                    </a:lnTo>
                    <a:lnTo>
                      <a:pt x="56" y="31"/>
                    </a:lnTo>
                    <a:lnTo>
                      <a:pt x="59" y="34"/>
                    </a:lnTo>
                    <a:lnTo>
                      <a:pt x="62" y="42"/>
                    </a:lnTo>
                    <a:lnTo>
                      <a:pt x="68" y="78"/>
                    </a:lnTo>
                    <a:lnTo>
                      <a:pt x="75" y="139"/>
                    </a:lnTo>
                    <a:lnTo>
                      <a:pt x="82" y="224"/>
                    </a:lnTo>
                    <a:lnTo>
                      <a:pt x="94" y="384"/>
                    </a:lnTo>
                    <a:lnTo>
                      <a:pt x="100" y="437"/>
                    </a:lnTo>
                    <a:lnTo>
                      <a:pt x="102" y="453"/>
                    </a:lnTo>
                    <a:lnTo>
                      <a:pt x="103" y="457"/>
                    </a:lnTo>
                    <a:lnTo>
                      <a:pt x="107" y="463"/>
                    </a:lnTo>
                    <a:lnTo>
                      <a:pt x="112" y="465"/>
                    </a:lnTo>
                    <a:lnTo>
                      <a:pt x="117" y="461"/>
                    </a:lnTo>
                    <a:lnTo>
                      <a:pt x="121" y="450"/>
                    </a:lnTo>
                    <a:lnTo>
                      <a:pt x="130" y="400"/>
                    </a:lnTo>
                    <a:lnTo>
                      <a:pt x="138" y="323"/>
                    </a:lnTo>
                    <a:lnTo>
                      <a:pt x="145" y="225"/>
                    </a:lnTo>
                    <a:lnTo>
                      <a:pt x="157" y="56"/>
                    </a:lnTo>
                    <a:lnTo>
                      <a:pt x="163" y="15"/>
                    </a:lnTo>
                    <a:lnTo>
                      <a:pt x="164" y="6"/>
                    </a:lnTo>
                    <a:lnTo>
                      <a:pt x="166" y="3"/>
                    </a:lnTo>
                    <a:lnTo>
                      <a:pt x="166" y="2"/>
                    </a:lnTo>
                    <a:lnTo>
                      <a:pt x="158" y="2"/>
                    </a:lnTo>
                    <a:lnTo>
                      <a:pt x="159" y="3"/>
                    </a:lnTo>
                    <a:lnTo>
                      <a:pt x="163" y="8"/>
                    </a:lnTo>
                    <a:lnTo>
                      <a:pt x="169" y="30"/>
                    </a:lnTo>
                    <a:lnTo>
                      <a:pt x="177" y="77"/>
                    </a:lnTo>
                    <a:lnTo>
                      <a:pt x="186" y="143"/>
                    </a:lnTo>
                    <a:lnTo>
                      <a:pt x="193" y="225"/>
                    </a:lnTo>
                    <a:lnTo>
                      <a:pt x="201" y="327"/>
                    </a:lnTo>
                    <a:lnTo>
                      <a:pt x="210" y="406"/>
                    </a:lnTo>
                    <a:lnTo>
                      <a:pt x="218" y="455"/>
                    </a:lnTo>
                    <a:lnTo>
                      <a:pt x="222" y="466"/>
                    </a:lnTo>
                    <a:lnTo>
                      <a:pt x="226" y="472"/>
                    </a:lnTo>
                    <a:lnTo>
                      <a:pt x="232" y="465"/>
                    </a:lnTo>
                    <a:lnTo>
                      <a:pt x="239" y="437"/>
                    </a:lnTo>
                    <a:lnTo>
                      <a:pt x="245" y="382"/>
                    </a:lnTo>
                    <a:lnTo>
                      <a:pt x="256" y="224"/>
                    </a:lnTo>
                    <a:lnTo>
                      <a:pt x="249" y="224"/>
                    </a:lnTo>
                    <a:lnTo>
                      <a:pt x="237" y="381"/>
                    </a:lnTo>
                    <a:lnTo>
                      <a:pt x="231" y="436"/>
                    </a:lnTo>
                    <a:lnTo>
                      <a:pt x="226" y="463"/>
                    </a:lnTo>
                    <a:lnTo>
                      <a:pt x="224" y="465"/>
                    </a:lnTo>
                    <a:lnTo>
                      <a:pt x="223" y="468"/>
                    </a:lnTo>
                    <a:lnTo>
                      <a:pt x="230" y="465"/>
                    </a:lnTo>
                    <a:lnTo>
                      <a:pt x="228" y="463"/>
                    </a:lnTo>
                    <a:lnTo>
                      <a:pt x="225" y="454"/>
                    </a:lnTo>
                    <a:lnTo>
                      <a:pt x="217" y="405"/>
                    </a:lnTo>
                    <a:lnTo>
                      <a:pt x="209" y="326"/>
                    </a:lnTo>
                    <a:lnTo>
                      <a:pt x="201" y="224"/>
                    </a:lnTo>
                    <a:lnTo>
                      <a:pt x="193" y="142"/>
                    </a:lnTo>
                    <a:lnTo>
                      <a:pt x="185" y="76"/>
                    </a:lnTo>
                    <a:lnTo>
                      <a:pt x="176" y="29"/>
                    </a:lnTo>
                    <a:lnTo>
                      <a:pt x="169" y="6"/>
                    </a:lnTo>
                    <a:lnTo>
                      <a:pt x="165" y="0"/>
                    </a:lnTo>
                    <a:lnTo>
                      <a:pt x="158" y="2"/>
                    </a:lnTo>
                    <a:lnTo>
                      <a:pt x="158" y="4"/>
                    </a:lnTo>
                    <a:lnTo>
                      <a:pt x="156" y="14"/>
                    </a:lnTo>
                    <a:lnTo>
                      <a:pt x="150" y="56"/>
                    </a:lnTo>
                    <a:lnTo>
                      <a:pt x="138" y="224"/>
                    </a:lnTo>
                    <a:lnTo>
                      <a:pt x="131" y="322"/>
                    </a:lnTo>
                    <a:lnTo>
                      <a:pt x="123" y="399"/>
                    </a:lnTo>
                    <a:lnTo>
                      <a:pt x="114" y="448"/>
                    </a:lnTo>
                    <a:lnTo>
                      <a:pt x="111" y="458"/>
                    </a:lnTo>
                    <a:lnTo>
                      <a:pt x="109" y="460"/>
                    </a:lnTo>
                    <a:lnTo>
                      <a:pt x="114" y="464"/>
                    </a:lnTo>
                    <a:lnTo>
                      <a:pt x="113" y="459"/>
                    </a:lnTo>
                    <a:lnTo>
                      <a:pt x="112" y="459"/>
                    </a:lnTo>
                    <a:lnTo>
                      <a:pt x="110" y="455"/>
                    </a:lnTo>
                    <a:lnTo>
                      <a:pt x="110" y="452"/>
                    </a:lnTo>
                    <a:lnTo>
                      <a:pt x="107" y="436"/>
                    </a:lnTo>
                    <a:lnTo>
                      <a:pt x="102" y="384"/>
                    </a:lnTo>
                    <a:lnTo>
                      <a:pt x="90" y="224"/>
                    </a:lnTo>
                    <a:lnTo>
                      <a:pt x="83" y="139"/>
                    </a:lnTo>
                    <a:lnTo>
                      <a:pt x="76" y="78"/>
                    </a:lnTo>
                    <a:lnTo>
                      <a:pt x="68" y="41"/>
                    </a:lnTo>
                    <a:lnTo>
                      <a:pt x="65" y="31"/>
                    </a:lnTo>
                    <a:lnTo>
                      <a:pt x="61" y="27"/>
                    </a:lnTo>
                    <a:lnTo>
                      <a:pt x="54" y="28"/>
                    </a:lnTo>
                    <a:lnTo>
                      <a:pt x="52" y="31"/>
                    </a:lnTo>
                    <a:lnTo>
                      <a:pt x="49" y="41"/>
                    </a:lnTo>
                    <a:lnTo>
                      <a:pt x="41" y="78"/>
                    </a:lnTo>
                    <a:lnTo>
                      <a:pt x="34" y="139"/>
                    </a:lnTo>
                    <a:lnTo>
                      <a:pt x="27" y="224"/>
                    </a:lnTo>
                    <a:lnTo>
                      <a:pt x="20" y="309"/>
                    </a:lnTo>
                    <a:lnTo>
                      <a:pt x="13" y="371"/>
                    </a:lnTo>
                    <a:lnTo>
                      <a:pt x="6" y="407"/>
                    </a:lnTo>
                    <a:lnTo>
                      <a:pt x="3" y="415"/>
                    </a:lnTo>
                    <a:lnTo>
                      <a:pt x="0" y="418"/>
                    </a:lnTo>
                  </a:path>
                </a:pathLst>
              </a:custGeom>
              <a:solidFill>
                <a:srgbClr val="FF00FF"/>
              </a:solidFill>
              <a:ln w="28575" cap="rnd" cmpd="sng">
                <a:solidFill>
                  <a:schemeClr val="bg1">
                    <a:lumMod val="50000"/>
                  </a:schemeClr>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54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5" name="Freeform 2063"/>
              <p:cNvSpPr/>
              <p:nvPr/>
            </p:nvSpPr>
            <p:spPr bwMode="auto">
              <a:xfrm>
                <a:off x="9371054" y="3169314"/>
                <a:ext cx="529727" cy="1072550"/>
              </a:xfrm>
              <a:custGeom>
                <a:avLst/>
                <a:gdLst>
                  <a:gd name="T0" fmla="*/ 0 w 249"/>
                  <a:gd name="T1" fmla="*/ 2147483647 h 672"/>
                  <a:gd name="T2" fmla="*/ 2147483647 w 249"/>
                  <a:gd name="T3" fmla="*/ 2147483647 h 672"/>
                  <a:gd name="T4" fmla="*/ 2147483647 w 249"/>
                  <a:gd name="T5" fmla="*/ 2147483647 h 672"/>
                  <a:gd name="T6" fmla="*/ 2147483647 w 249"/>
                  <a:gd name="T7" fmla="*/ 2147483647 h 672"/>
                  <a:gd name="T8" fmla="*/ 2147483647 w 249"/>
                  <a:gd name="T9" fmla="*/ 2147483647 h 672"/>
                  <a:gd name="T10" fmla="*/ 2147483647 w 249"/>
                  <a:gd name="T11" fmla="*/ 2147483647 h 672"/>
                  <a:gd name="T12" fmla="*/ 2147483647 w 249"/>
                  <a:gd name="T13" fmla="*/ 2147483647 h 672"/>
                  <a:gd name="T14" fmla="*/ 2147483647 w 249"/>
                  <a:gd name="T15" fmla="*/ 2147483647 h 672"/>
                  <a:gd name="T16" fmla="*/ 2147483647 w 249"/>
                  <a:gd name="T17" fmla="*/ 2147483647 h 672"/>
                  <a:gd name="T18" fmla="*/ 2147483647 w 249"/>
                  <a:gd name="T19" fmla="*/ 2147483647 h 672"/>
                  <a:gd name="T20" fmla="*/ 2147483647 w 249"/>
                  <a:gd name="T21" fmla="*/ 2147483647 h 672"/>
                  <a:gd name="T22" fmla="*/ 2147483647 w 249"/>
                  <a:gd name="T23" fmla="*/ 2147483647 h 672"/>
                  <a:gd name="T24" fmla="*/ 2147483647 w 249"/>
                  <a:gd name="T25" fmla="*/ 2147483647 h 672"/>
                  <a:gd name="T26" fmla="*/ 2147483647 w 249"/>
                  <a:gd name="T27" fmla="*/ 2147483647 h 672"/>
                  <a:gd name="T28" fmla="*/ 2147483647 w 249"/>
                  <a:gd name="T29" fmla="*/ 2147483647 h 672"/>
                  <a:gd name="T30" fmla="*/ 2147483647 w 249"/>
                  <a:gd name="T31" fmla="*/ 2147483647 h 672"/>
                  <a:gd name="T32" fmla="*/ 2147483647 w 249"/>
                  <a:gd name="T33" fmla="*/ 2147483647 h 672"/>
                  <a:gd name="T34" fmla="*/ 2147483647 w 249"/>
                  <a:gd name="T35" fmla="*/ 2147483647 h 672"/>
                  <a:gd name="T36" fmla="*/ 2147483647 w 249"/>
                  <a:gd name="T37" fmla="*/ 2147483647 h 672"/>
                  <a:gd name="T38" fmla="*/ 2147483647 w 249"/>
                  <a:gd name="T39" fmla="*/ 2147483647 h 672"/>
                  <a:gd name="T40" fmla="*/ 2147483647 w 249"/>
                  <a:gd name="T41" fmla="*/ 2147483647 h 672"/>
                  <a:gd name="T42" fmla="*/ 2147483647 w 249"/>
                  <a:gd name="T43" fmla="*/ 2147483647 h 672"/>
                  <a:gd name="T44" fmla="*/ 2147483647 w 249"/>
                  <a:gd name="T45" fmla="*/ 2147483647 h 672"/>
                  <a:gd name="T46" fmla="*/ 2147483647 w 249"/>
                  <a:gd name="T47" fmla="*/ 2147483647 h 672"/>
                  <a:gd name="T48" fmla="*/ 2147483647 w 249"/>
                  <a:gd name="T49" fmla="*/ 2147483647 h 672"/>
                  <a:gd name="T50" fmla="*/ 2147483647 w 249"/>
                  <a:gd name="T51" fmla="*/ 2147483647 h 672"/>
                  <a:gd name="T52" fmla="*/ 2147483647 w 249"/>
                  <a:gd name="T53" fmla="*/ 2147483647 h 672"/>
                  <a:gd name="T54" fmla="*/ 2147483647 w 249"/>
                  <a:gd name="T55" fmla="*/ 2147483647 h 672"/>
                  <a:gd name="T56" fmla="*/ 2147483647 w 249"/>
                  <a:gd name="T57" fmla="*/ 2147483647 h 672"/>
                  <a:gd name="T58" fmla="*/ 2147483647 w 249"/>
                  <a:gd name="T59" fmla="*/ 2147483647 h 672"/>
                  <a:gd name="T60" fmla="*/ 2147483647 w 249"/>
                  <a:gd name="T61" fmla="*/ 2147483647 h 672"/>
                  <a:gd name="T62" fmla="*/ 2147483647 w 249"/>
                  <a:gd name="T63" fmla="*/ 2147483647 h 672"/>
                  <a:gd name="T64" fmla="*/ 2147483647 w 249"/>
                  <a:gd name="T65" fmla="*/ 2147483647 h 672"/>
                  <a:gd name="T66" fmla="*/ 2147483647 w 249"/>
                  <a:gd name="T67" fmla="*/ 2147483647 h 672"/>
                  <a:gd name="T68" fmla="*/ 2147483647 w 249"/>
                  <a:gd name="T69" fmla="*/ 2147483647 h 672"/>
                  <a:gd name="T70" fmla="*/ 2147483647 w 249"/>
                  <a:gd name="T71" fmla="*/ 2147483647 h 672"/>
                  <a:gd name="T72" fmla="*/ 2147483647 w 249"/>
                  <a:gd name="T73" fmla="*/ 2147483647 h 672"/>
                  <a:gd name="T74" fmla="*/ 2147483647 w 249"/>
                  <a:gd name="T75" fmla="*/ 2147483647 h 672"/>
                  <a:gd name="T76" fmla="*/ 2147483647 w 249"/>
                  <a:gd name="T77" fmla="*/ 2147483647 h 672"/>
                  <a:gd name="T78" fmla="*/ 2147483647 w 249"/>
                  <a:gd name="T79" fmla="*/ 2147483647 h 672"/>
                  <a:gd name="T80" fmla="*/ 2147483647 w 249"/>
                  <a:gd name="T81" fmla="*/ 0 h 672"/>
                  <a:gd name="T82" fmla="*/ 2147483647 w 249"/>
                  <a:gd name="T83" fmla="*/ 2147483647 h 672"/>
                  <a:gd name="T84" fmla="*/ 2147483647 w 249"/>
                  <a:gd name="T85" fmla="*/ 2147483647 h 672"/>
                  <a:gd name="T86" fmla="*/ 2147483647 w 249"/>
                  <a:gd name="T87" fmla="*/ 2147483647 h 672"/>
                  <a:gd name="T88" fmla="*/ 2147483647 w 249"/>
                  <a:gd name="T89" fmla="*/ 2147483647 h 672"/>
                  <a:gd name="T90" fmla="*/ 2147483647 w 249"/>
                  <a:gd name="T91" fmla="*/ 2147483647 h 672"/>
                  <a:gd name="T92" fmla="*/ 2147483647 w 249"/>
                  <a:gd name="T93" fmla="*/ 2147483647 h 672"/>
                  <a:gd name="T94" fmla="*/ 2147483647 w 249"/>
                  <a:gd name="T95" fmla="*/ 2147483647 h 672"/>
                  <a:gd name="T96" fmla="*/ 2147483647 w 249"/>
                  <a:gd name="T97" fmla="*/ 2147483647 h 672"/>
                  <a:gd name="T98" fmla="*/ 2147483647 w 249"/>
                  <a:gd name="T99" fmla="*/ 2147483647 h 672"/>
                  <a:gd name="T100" fmla="*/ 2147483647 w 249"/>
                  <a:gd name="T101" fmla="*/ 2147483647 h 672"/>
                  <a:gd name="T102" fmla="*/ 2147483647 w 249"/>
                  <a:gd name="T103" fmla="*/ 2147483647 h 672"/>
                  <a:gd name="T104" fmla="*/ 2147483647 w 249"/>
                  <a:gd name="T105" fmla="*/ 2147483647 h 672"/>
                  <a:gd name="T106" fmla="*/ 2147483647 w 249"/>
                  <a:gd name="T107" fmla="*/ 2147483647 h 672"/>
                  <a:gd name="T108" fmla="*/ 2147483647 w 249"/>
                  <a:gd name="T109" fmla="*/ 2147483647 h 672"/>
                  <a:gd name="T110" fmla="*/ 2147483647 w 249"/>
                  <a:gd name="T111" fmla="*/ 2147483647 h 672"/>
                  <a:gd name="T112" fmla="*/ 2147483647 w 249"/>
                  <a:gd name="T113" fmla="*/ 2147483647 h 672"/>
                  <a:gd name="T114" fmla="*/ 2147483647 w 249"/>
                  <a:gd name="T115" fmla="*/ 2147483647 h 672"/>
                  <a:gd name="T116" fmla="*/ 2147483647 w 249"/>
                  <a:gd name="T117" fmla="*/ 2147483647 h 67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49"/>
                  <a:gd name="T178" fmla="*/ 0 h 672"/>
                  <a:gd name="T179" fmla="*/ 249 w 249"/>
                  <a:gd name="T180" fmla="*/ 672 h 67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49" h="672">
                    <a:moveTo>
                      <a:pt x="1" y="419"/>
                    </a:moveTo>
                    <a:lnTo>
                      <a:pt x="0" y="425"/>
                    </a:lnTo>
                    <a:lnTo>
                      <a:pt x="8" y="425"/>
                    </a:lnTo>
                    <a:lnTo>
                      <a:pt x="12" y="422"/>
                    </a:lnTo>
                    <a:lnTo>
                      <a:pt x="15" y="414"/>
                    </a:lnTo>
                    <a:lnTo>
                      <a:pt x="20" y="380"/>
                    </a:lnTo>
                    <a:lnTo>
                      <a:pt x="26" y="307"/>
                    </a:lnTo>
                    <a:lnTo>
                      <a:pt x="31" y="219"/>
                    </a:lnTo>
                    <a:lnTo>
                      <a:pt x="35" y="133"/>
                    </a:lnTo>
                    <a:lnTo>
                      <a:pt x="39" y="67"/>
                    </a:lnTo>
                    <a:lnTo>
                      <a:pt x="42" y="44"/>
                    </a:lnTo>
                    <a:lnTo>
                      <a:pt x="42" y="38"/>
                    </a:lnTo>
                    <a:lnTo>
                      <a:pt x="44" y="34"/>
                    </a:lnTo>
                    <a:lnTo>
                      <a:pt x="45" y="32"/>
                    </a:lnTo>
                    <a:lnTo>
                      <a:pt x="40" y="28"/>
                    </a:lnTo>
                    <a:lnTo>
                      <a:pt x="40" y="32"/>
                    </a:lnTo>
                    <a:lnTo>
                      <a:pt x="41" y="34"/>
                    </a:lnTo>
                    <a:lnTo>
                      <a:pt x="46" y="47"/>
                    </a:lnTo>
                    <a:lnTo>
                      <a:pt x="50" y="71"/>
                    </a:lnTo>
                    <a:lnTo>
                      <a:pt x="55" y="107"/>
                    </a:lnTo>
                    <a:lnTo>
                      <a:pt x="65" y="199"/>
                    </a:lnTo>
                    <a:lnTo>
                      <a:pt x="74" y="307"/>
                    </a:lnTo>
                    <a:lnTo>
                      <a:pt x="83" y="416"/>
                    </a:lnTo>
                    <a:lnTo>
                      <a:pt x="92" y="513"/>
                    </a:lnTo>
                    <a:lnTo>
                      <a:pt x="101" y="580"/>
                    </a:lnTo>
                    <a:lnTo>
                      <a:pt x="106" y="597"/>
                    </a:lnTo>
                    <a:lnTo>
                      <a:pt x="108" y="602"/>
                    </a:lnTo>
                    <a:lnTo>
                      <a:pt x="111" y="607"/>
                    </a:lnTo>
                    <a:lnTo>
                      <a:pt x="116" y="600"/>
                    </a:lnTo>
                    <a:lnTo>
                      <a:pt x="120" y="588"/>
                    </a:lnTo>
                    <a:lnTo>
                      <a:pt x="122" y="565"/>
                    </a:lnTo>
                    <a:lnTo>
                      <a:pt x="127" y="492"/>
                    </a:lnTo>
                    <a:lnTo>
                      <a:pt x="137" y="307"/>
                    </a:lnTo>
                    <a:lnTo>
                      <a:pt x="143" y="196"/>
                    </a:lnTo>
                    <a:lnTo>
                      <a:pt x="146" y="97"/>
                    </a:lnTo>
                    <a:lnTo>
                      <a:pt x="149" y="28"/>
                    </a:lnTo>
                    <a:lnTo>
                      <a:pt x="151" y="11"/>
                    </a:lnTo>
                    <a:lnTo>
                      <a:pt x="152" y="8"/>
                    </a:lnTo>
                    <a:lnTo>
                      <a:pt x="146" y="5"/>
                    </a:lnTo>
                    <a:lnTo>
                      <a:pt x="146" y="8"/>
                    </a:lnTo>
                    <a:lnTo>
                      <a:pt x="147" y="10"/>
                    </a:lnTo>
                    <a:lnTo>
                      <a:pt x="151" y="22"/>
                    </a:lnTo>
                    <a:lnTo>
                      <a:pt x="155" y="45"/>
                    </a:lnTo>
                    <a:lnTo>
                      <a:pt x="165" y="120"/>
                    </a:lnTo>
                    <a:lnTo>
                      <a:pt x="177" y="214"/>
                    </a:lnTo>
                    <a:lnTo>
                      <a:pt x="185" y="307"/>
                    </a:lnTo>
                    <a:lnTo>
                      <a:pt x="194" y="424"/>
                    </a:lnTo>
                    <a:lnTo>
                      <a:pt x="203" y="541"/>
                    </a:lnTo>
                    <a:lnTo>
                      <a:pt x="214" y="630"/>
                    </a:lnTo>
                    <a:lnTo>
                      <a:pt x="218" y="654"/>
                    </a:lnTo>
                    <a:lnTo>
                      <a:pt x="220" y="660"/>
                    </a:lnTo>
                    <a:lnTo>
                      <a:pt x="220" y="661"/>
                    </a:lnTo>
                    <a:lnTo>
                      <a:pt x="220" y="671"/>
                    </a:lnTo>
                    <a:lnTo>
                      <a:pt x="229" y="660"/>
                    </a:lnTo>
                    <a:lnTo>
                      <a:pt x="232" y="646"/>
                    </a:lnTo>
                    <a:lnTo>
                      <a:pt x="235" y="616"/>
                    </a:lnTo>
                    <a:lnTo>
                      <a:pt x="238" y="523"/>
                    </a:lnTo>
                    <a:lnTo>
                      <a:pt x="242" y="410"/>
                    </a:lnTo>
                    <a:lnTo>
                      <a:pt x="248" y="307"/>
                    </a:lnTo>
                    <a:lnTo>
                      <a:pt x="240" y="307"/>
                    </a:lnTo>
                    <a:lnTo>
                      <a:pt x="235" y="410"/>
                    </a:lnTo>
                    <a:lnTo>
                      <a:pt x="231" y="523"/>
                    </a:lnTo>
                    <a:lnTo>
                      <a:pt x="227" y="616"/>
                    </a:lnTo>
                    <a:lnTo>
                      <a:pt x="225" y="645"/>
                    </a:lnTo>
                    <a:lnTo>
                      <a:pt x="222" y="658"/>
                    </a:lnTo>
                    <a:lnTo>
                      <a:pt x="221" y="660"/>
                    </a:lnTo>
                    <a:lnTo>
                      <a:pt x="220" y="661"/>
                    </a:lnTo>
                    <a:lnTo>
                      <a:pt x="228" y="661"/>
                    </a:lnTo>
                    <a:lnTo>
                      <a:pt x="227" y="659"/>
                    </a:lnTo>
                    <a:lnTo>
                      <a:pt x="225" y="653"/>
                    </a:lnTo>
                    <a:lnTo>
                      <a:pt x="221" y="629"/>
                    </a:lnTo>
                    <a:lnTo>
                      <a:pt x="211" y="541"/>
                    </a:lnTo>
                    <a:lnTo>
                      <a:pt x="201" y="423"/>
                    </a:lnTo>
                    <a:lnTo>
                      <a:pt x="192" y="306"/>
                    </a:lnTo>
                    <a:lnTo>
                      <a:pt x="184" y="213"/>
                    </a:lnTo>
                    <a:lnTo>
                      <a:pt x="173" y="119"/>
                    </a:lnTo>
                    <a:lnTo>
                      <a:pt x="162" y="45"/>
                    </a:lnTo>
                    <a:lnTo>
                      <a:pt x="158" y="20"/>
                    </a:lnTo>
                    <a:lnTo>
                      <a:pt x="154" y="8"/>
                    </a:lnTo>
                    <a:lnTo>
                      <a:pt x="149" y="0"/>
                    </a:lnTo>
                    <a:lnTo>
                      <a:pt x="145" y="6"/>
                    </a:lnTo>
                    <a:lnTo>
                      <a:pt x="144" y="10"/>
                    </a:lnTo>
                    <a:lnTo>
                      <a:pt x="141" y="27"/>
                    </a:lnTo>
                    <a:lnTo>
                      <a:pt x="138" y="97"/>
                    </a:lnTo>
                    <a:lnTo>
                      <a:pt x="135" y="196"/>
                    </a:lnTo>
                    <a:lnTo>
                      <a:pt x="129" y="307"/>
                    </a:lnTo>
                    <a:lnTo>
                      <a:pt x="120" y="492"/>
                    </a:lnTo>
                    <a:lnTo>
                      <a:pt x="115" y="564"/>
                    </a:lnTo>
                    <a:lnTo>
                      <a:pt x="112" y="587"/>
                    </a:lnTo>
                    <a:lnTo>
                      <a:pt x="110" y="598"/>
                    </a:lnTo>
                    <a:lnTo>
                      <a:pt x="108" y="600"/>
                    </a:lnTo>
                    <a:lnTo>
                      <a:pt x="108" y="602"/>
                    </a:lnTo>
                    <a:lnTo>
                      <a:pt x="115" y="600"/>
                    </a:lnTo>
                    <a:lnTo>
                      <a:pt x="114" y="599"/>
                    </a:lnTo>
                    <a:lnTo>
                      <a:pt x="112" y="596"/>
                    </a:lnTo>
                    <a:lnTo>
                      <a:pt x="108" y="580"/>
                    </a:lnTo>
                    <a:lnTo>
                      <a:pt x="99" y="512"/>
                    </a:lnTo>
                    <a:lnTo>
                      <a:pt x="90" y="415"/>
                    </a:lnTo>
                    <a:lnTo>
                      <a:pt x="81" y="306"/>
                    </a:lnTo>
                    <a:lnTo>
                      <a:pt x="72" y="198"/>
                    </a:lnTo>
                    <a:lnTo>
                      <a:pt x="63" y="106"/>
                    </a:lnTo>
                    <a:lnTo>
                      <a:pt x="58" y="70"/>
                    </a:lnTo>
                    <a:lnTo>
                      <a:pt x="52" y="45"/>
                    </a:lnTo>
                    <a:lnTo>
                      <a:pt x="48" y="31"/>
                    </a:lnTo>
                    <a:lnTo>
                      <a:pt x="43" y="26"/>
                    </a:lnTo>
                    <a:lnTo>
                      <a:pt x="38" y="31"/>
                    </a:lnTo>
                    <a:lnTo>
                      <a:pt x="36" y="37"/>
                    </a:lnTo>
                    <a:lnTo>
                      <a:pt x="34" y="43"/>
                    </a:lnTo>
                    <a:lnTo>
                      <a:pt x="32" y="66"/>
                    </a:lnTo>
                    <a:lnTo>
                      <a:pt x="28" y="133"/>
                    </a:lnTo>
                    <a:lnTo>
                      <a:pt x="24" y="219"/>
                    </a:lnTo>
                    <a:lnTo>
                      <a:pt x="19" y="307"/>
                    </a:lnTo>
                    <a:lnTo>
                      <a:pt x="13" y="379"/>
                    </a:lnTo>
                    <a:lnTo>
                      <a:pt x="8" y="412"/>
                    </a:lnTo>
                    <a:lnTo>
                      <a:pt x="6" y="418"/>
                    </a:lnTo>
                    <a:lnTo>
                      <a:pt x="5" y="419"/>
                    </a:lnTo>
                    <a:lnTo>
                      <a:pt x="1" y="419"/>
                    </a:lnTo>
                  </a:path>
                </a:pathLst>
              </a:custGeom>
              <a:solidFill>
                <a:srgbClr val="FF00FF"/>
              </a:solidFill>
              <a:ln w="28575" cap="rnd" cmpd="sng">
                <a:solidFill>
                  <a:schemeClr val="bg1">
                    <a:lumMod val="50000"/>
                  </a:schemeClr>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54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6" name="Freeform 2064"/>
              <p:cNvSpPr/>
              <p:nvPr/>
            </p:nvSpPr>
            <p:spPr bwMode="auto">
              <a:xfrm>
                <a:off x="9858960" y="3095625"/>
                <a:ext cx="515787" cy="1129864"/>
              </a:xfrm>
              <a:custGeom>
                <a:avLst/>
                <a:gdLst>
                  <a:gd name="T0" fmla="*/ 2147483647 w 243"/>
                  <a:gd name="T1" fmla="*/ 2147483647 h 708"/>
                  <a:gd name="T2" fmla="*/ 2147483647 w 243"/>
                  <a:gd name="T3" fmla="*/ 2147483647 h 708"/>
                  <a:gd name="T4" fmla="*/ 2147483647 w 243"/>
                  <a:gd name="T5" fmla="*/ 2147483647 h 708"/>
                  <a:gd name="T6" fmla="*/ 2147483647 w 243"/>
                  <a:gd name="T7" fmla="*/ 2147483647 h 708"/>
                  <a:gd name="T8" fmla="*/ 2147483647 w 243"/>
                  <a:gd name="T9" fmla="*/ 2147483647 h 708"/>
                  <a:gd name="T10" fmla="*/ 2147483647 w 243"/>
                  <a:gd name="T11" fmla="*/ 2147483647 h 708"/>
                  <a:gd name="T12" fmla="*/ 2147483647 w 243"/>
                  <a:gd name="T13" fmla="*/ 2147483647 h 708"/>
                  <a:gd name="T14" fmla="*/ 2147483647 w 243"/>
                  <a:gd name="T15" fmla="*/ 2147483647 h 708"/>
                  <a:gd name="T16" fmla="*/ 2147483647 w 243"/>
                  <a:gd name="T17" fmla="*/ 2147483647 h 708"/>
                  <a:gd name="T18" fmla="*/ 2147483647 w 243"/>
                  <a:gd name="T19" fmla="*/ 2147483647 h 708"/>
                  <a:gd name="T20" fmla="*/ 2147483647 w 243"/>
                  <a:gd name="T21" fmla="*/ 2147483647 h 708"/>
                  <a:gd name="T22" fmla="*/ 2147483647 w 243"/>
                  <a:gd name="T23" fmla="*/ 2147483647 h 708"/>
                  <a:gd name="T24" fmla="*/ 2147483647 w 243"/>
                  <a:gd name="T25" fmla="*/ 2147483647 h 708"/>
                  <a:gd name="T26" fmla="*/ 2147483647 w 243"/>
                  <a:gd name="T27" fmla="*/ 2147483647 h 708"/>
                  <a:gd name="T28" fmla="*/ 2147483647 w 243"/>
                  <a:gd name="T29" fmla="*/ 2147483647 h 708"/>
                  <a:gd name="T30" fmla="*/ 2147483647 w 243"/>
                  <a:gd name="T31" fmla="*/ 2147483647 h 708"/>
                  <a:gd name="T32" fmla="*/ 2147483647 w 243"/>
                  <a:gd name="T33" fmla="*/ 2147483647 h 708"/>
                  <a:gd name="T34" fmla="*/ 2147483647 w 243"/>
                  <a:gd name="T35" fmla="*/ 2147483647 h 708"/>
                  <a:gd name="T36" fmla="*/ 2147483647 w 243"/>
                  <a:gd name="T37" fmla="*/ 2147483647 h 708"/>
                  <a:gd name="T38" fmla="*/ 2147483647 w 243"/>
                  <a:gd name="T39" fmla="*/ 2147483647 h 708"/>
                  <a:gd name="T40" fmla="*/ 2147483647 w 243"/>
                  <a:gd name="T41" fmla="*/ 2147483647 h 708"/>
                  <a:gd name="T42" fmla="*/ 2147483647 w 243"/>
                  <a:gd name="T43" fmla="*/ 2147483647 h 708"/>
                  <a:gd name="T44" fmla="*/ 2147483647 w 243"/>
                  <a:gd name="T45" fmla="*/ 2147483647 h 708"/>
                  <a:gd name="T46" fmla="*/ 2147483647 w 243"/>
                  <a:gd name="T47" fmla="*/ 2147483647 h 708"/>
                  <a:gd name="T48" fmla="*/ 2147483647 w 243"/>
                  <a:gd name="T49" fmla="*/ 2147483647 h 708"/>
                  <a:gd name="T50" fmla="*/ 2147483647 w 243"/>
                  <a:gd name="T51" fmla="*/ 2147483647 h 708"/>
                  <a:gd name="T52" fmla="*/ 2147483647 w 243"/>
                  <a:gd name="T53" fmla="*/ 2147483647 h 708"/>
                  <a:gd name="T54" fmla="*/ 2147483647 w 243"/>
                  <a:gd name="T55" fmla="*/ 2147483647 h 708"/>
                  <a:gd name="T56" fmla="*/ 2147483647 w 243"/>
                  <a:gd name="T57" fmla="*/ 2147483647 h 708"/>
                  <a:gd name="T58" fmla="*/ 2147483647 w 243"/>
                  <a:gd name="T59" fmla="*/ 2147483647 h 708"/>
                  <a:gd name="T60" fmla="*/ 2147483647 w 243"/>
                  <a:gd name="T61" fmla="*/ 2147483647 h 708"/>
                  <a:gd name="T62" fmla="*/ 2147483647 w 243"/>
                  <a:gd name="T63" fmla="*/ 2147483647 h 708"/>
                  <a:gd name="T64" fmla="*/ 2147483647 w 243"/>
                  <a:gd name="T65" fmla="*/ 2147483647 h 708"/>
                  <a:gd name="T66" fmla="*/ 2147483647 w 243"/>
                  <a:gd name="T67" fmla="*/ 2147483647 h 708"/>
                  <a:gd name="T68" fmla="*/ 2147483647 w 243"/>
                  <a:gd name="T69" fmla="*/ 2147483647 h 708"/>
                  <a:gd name="T70" fmla="*/ 2147483647 w 243"/>
                  <a:gd name="T71" fmla="*/ 2147483647 h 708"/>
                  <a:gd name="T72" fmla="*/ 2147483647 w 243"/>
                  <a:gd name="T73" fmla="*/ 2147483647 h 708"/>
                  <a:gd name="T74" fmla="*/ 2147483647 w 243"/>
                  <a:gd name="T75" fmla="*/ 2147483647 h 708"/>
                  <a:gd name="T76" fmla="*/ 2147483647 w 243"/>
                  <a:gd name="T77" fmla="*/ 2147483647 h 708"/>
                  <a:gd name="T78" fmla="*/ 2147483647 w 243"/>
                  <a:gd name="T79" fmla="*/ 2147483647 h 708"/>
                  <a:gd name="T80" fmla="*/ 2147483647 w 243"/>
                  <a:gd name="T81" fmla="*/ 2147483647 h 708"/>
                  <a:gd name="T82" fmla="*/ 2147483647 w 243"/>
                  <a:gd name="T83" fmla="*/ 2147483647 h 708"/>
                  <a:gd name="T84" fmla="*/ 2147483647 w 243"/>
                  <a:gd name="T85" fmla="*/ 2147483647 h 708"/>
                  <a:gd name="T86" fmla="*/ 2147483647 w 243"/>
                  <a:gd name="T87" fmla="*/ 2147483647 h 708"/>
                  <a:gd name="T88" fmla="*/ 2147483647 w 243"/>
                  <a:gd name="T89" fmla="*/ 2147483647 h 708"/>
                  <a:gd name="T90" fmla="*/ 2147483647 w 243"/>
                  <a:gd name="T91" fmla="*/ 2147483647 h 708"/>
                  <a:gd name="T92" fmla="*/ 2147483647 w 243"/>
                  <a:gd name="T93" fmla="*/ 2147483647 h 708"/>
                  <a:gd name="T94" fmla="*/ 2147483647 w 243"/>
                  <a:gd name="T95" fmla="*/ 2147483647 h 708"/>
                  <a:gd name="T96" fmla="*/ 2147483647 w 243"/>
                  <a:gd name="T97" fmla="*/ 2147483647 h 708"/>
                  <a:gd name="T98" fmla="*/ 2147483647 w 243"/>
                  <a:gd name="T99" fmla="*/ 2147483647 h 708"/>
                  <a:gd name="T100" fmla="*/ 2147483647 w 243"/>
                  <a:gd name="T101" fmla="*/ 2147483647 h 708"/>
                  <a:gd name="T102" fmla="*/ 2147483647 w 243"/>
                  <a:gd name="T103" fmla="*/ 2147483647 h 708"/>
                  <a:gd name="T104" fmla="*/ 2147483647 w 243"/>
                  <a:gd name="T105" fmla="*/ 2147483647 h 708"/>
                  <a:gd name="T106" fmla="*/ 2147483647 w 243"/>
                  <a:gd name="T107" fmla="*/ 2147483647 h 708"/>
                  <a:gd name="T108" fmla="*/ 2147483647 w 243"/>
                  <a:gd name="T109" fmla="*/ 2147483647 h 708"/>
                  <a:gd name="T110" fmla="*/ 2147483647 w 243"/>
                  <a:gd name="T111" fmla="*/ 2147483647 h 708"/>
                  <a:gd name="T112" fmla="*/ 2147483647 w 243"/>
                  <a:gd name="T113" fmla="*/ 2147483647 h 708"/>
                  <a:gd name="T114" fmla="*/ 2147483647 w 243"/>
                  <a:gd name="T115" fmla="*/ 2147483647 h 70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43"/>
                  <a:gd name="T175" fmla="*/ 0 h 708"/>
                  <a:gd name="T176" fmla="*/ 243 w 243"/>
                  <a:gd name="T177" fmla="*/ 708 h 70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43" h="708">
                    <a:moveTo>
                      <a:pt x="0" y="486"/>
                    </a:moveTo>
                    <a:lnTo>
                      <a:pt x="4" y="491"/>
                    </a:lnTo>
                    <a:lnTo>
                      <a:pt x="8" y="489"/>
                    </a:lnTo>
                    <a:lnTo>
                      <a:pt x="10" y="482"/>
                    </a:lnTo>
                    <a:lnTo>
                      <a:pt x="13" y="458"/>
                    </a:lnTo>
                    <a:lnTo>
                      <a:pt x="20" y="329"/>
                    </a:lnTo>
                    <a:lnTo>
                      <a:pt x="26" y="215"/>
                    </a:lnTo>
                    <a:lnTo>
                      <a:pt x="29" y="108"/>
                    </a:lnTo>
                    <a:lnTo>
                      <a:pt x="32" y="33"/>
                    </a:lnTo>
                    <a:lnTo>
                      <a:pt x="34" y="14"/>
                    </a:lnTo>
                    <a:lnTo>
                      <a:pt x="35" y="10"/>
                    </a:lnTo>
                    <a:lnTo>
                      <a:pt x="35" y="9"/>
                    </a:lnTo>
                    <a:lnTo>
                      <a:pt x="29" y="7"/>
                    </a:lnTo>
                    <a:lnTo>
                      <a:pt x="29" y="9"/>
                    </a:lnTo>
                    <a:lnTo>
                      <a:pt x="30" y="12"/>
                    </a:lnTo>
                    <a:lnTo>
                      <a:pt x="34" y="25"/>
                    </a:lnTo>
                    <a:lnTo>
                      <a:pt x="38" y="52"/>
                    </a:lnTo>
                    <a:lnTo>
                      <a:pt x="49" y="134"/>
                    </a:lnTo>
                    <a:lnTo>
                      <a:pt x="60" y="234"/>
                    </a:lnTo>
                    <a:lnTo>
                      <a:pt x="68" y="329"/>
                    </a:lnTo>
                    <a:lnTo>
                      <a:pt x="75" y="448"/>
                    </a:lnTo>
                    <a:lnTo>
                      <a:pt x="82" y="572"/>
                    </a:lnTo>
                    <a:lnTo>
                      <a:pt x="88" y="667"/>
                    </a:lnTo>
                    <a:lnTo>
                      <a:pt x="92" y="694"/>
                    </a:lnTo>
                    <a:lnTo>
                      <a:pt x="94" y="701"/>
                    </a:lnTo>
                    <a:lnTo>
                      <a:pt x="96" y="707"/>
                    </a:lnTo>
                    <a:lnTo>
                      <a:pt x="102" y="701"/>
                    </a:lnTo>
                    <a:lnTo>
                      <a:pt x="106" y="694"/>
                    </a:lnTo>
                    <a:lnTo>
                      <a:pt x="110" y="682"/>
                    </a:lnTo>
                    <a:lnTo>
                      <a:pt x="115" y="646"/>
                    </a:lnTo>
                    <a:lnTo>
                      <a:pt x="119" y="597"/>
                    </a:lnTo>
                    <a:lnTo>
                      <a:pt x="122" y="541"/>
                    </a:lnTo>
                    <a:lnTo>
                      <a:pt x="127" y="423"/>
                    </a:lnTo>
                    <a:lnTo>
                      <a:pt x="131" y="329"/>
                    </a:lnTo>
                    <a:lnTo>
                      <a:pt x="144" y="130"/>
                    </a:lnTo>
                    <a:lnTo>
                      <a:pt x="150" y="67"/>
                    </a:lnTo>
                    <a:lnTo>
                      <a:pt x="152" y="51"/>
                    </a:lnTo>
                    <a:lnTo>
                      <a:pt x="153" y="46"/>
                    </a:lnTo>
                    <a:lnTo>
                      <a:pt x="153" y="45"/>
                    </a:lnTo>
                    <a:lnTo>
                      <a:pt x="145" y="45"/>
                    </a:lnTo>
                    <a:lnTo>
                      <a:pt x="146" y="47"/>
                    </a:lnTo>
                    <a:lnTo>
                      <a:pt x="150" y="51"/>
                    </a:lnTo>
                    <a:lnTo>
                      <a:pt x="153" y="61"/>
                    </a:lnTo>
                    <a:lnTo>
                      <a:pt x="156" y="83"/>
                    </a:lnTo>
                    <a:lnTo>
                      <a:pt x="164" y="151"/>
                    </a:lnTo>
                    <a:lnTo>
                      <a:pt x="172" y="238"/>
                    </a:lnTo>
                    <a:lnTo>
                      <a:pt x="179" y="329"/>
                    </a:lnTo>
                    <a:lnTo>
                      <a:pt x="186" y="430"/>
                    </a:lnTo>
                    <a:lnTo>
                      <a:pt x="191" y="525"/>
                    </a:lnTo>
                    <a:lnTo>
                      <a:pt x="196" y="595"/>
                    </a:lnTo>
                    <a:lnTo>
                      <a:pt x="199" y="615"/>
                    </a:lnTo>
                    <a:lnTo>
                      <a:pt x="201" y="620"/>
                    </a:lnTo>
                    <a:lnTo>
                      <a:pt x="201" y="623"/>
                    </a:lnTo>
                    <a:lnTo>
                      <a:pt x="208" y="625"/>
                    </a:lnTo>
                    <a:lnTo>
                      <a:pt x="213" y="615"/>
                    </a:lnTo>
                    <a:lnTo>
                      <a:pt x="217" y="594"/>
                    </a:lnTo>
                    <a:lnTo>
                      <a:pt x="226" y="524"/>
                    </a:lnTo>
                    <a:lnTo>
                      <a:pt x="242" y="329"/>
                    </a:lnTo>
                    <a:lnTo>
                      <a:pt x="234" y="329"/>
                    </a:lnTo>
                    <a:lnTo>
                      <a:pt x="218" y="523"/>
                    </a:lnTo>
                    <a:lnTo>
                      <a:pt x="210" y="593"/>
                    </a:lnTo>
                    <a:lnTo>
                      <a:pt x="207" y="613"/>
                    </a:lnTo>
                    <a:lnTo>
                      <a:pt x="203" y="620"/>
                    </a:lnTo>
                    <a:lnTo>
                      <a:pt x="209" y="623"/>
                    </a:lnTo>
                    <a:lnTo>
                      <a:pt x="207" y="619"/>
                    </a:lnTo>
                    <a:lnTo>
                      <a:pt x="205" y="618"/>
                    </a:lnTo>
                    <a:lnTo>
                      <a:pt x="201" y="621"/>
                    </a:lnTo>
                    <a:lnTo>
                      <a:pt x="208" y="621"/>
                    </a:lnTo>
                    <a:lnTo>
                      <a:pt x="208" y="620"/>
                    </a:lnTo>
                    <a:lnTo>
                      <a:pt x="207" y="614"/>
                    </a:lnTo>
                    <a:lnTo>
                      <a:pt x="204" y="594"/>
                    </a:lnTo>
                    <a:lnTo>
                      <a:pt x="199" y="525"/>
                    </a:lnTo>
                    <a:lnTo>
                      <a:pt x="193" y="430"/>
                    </a:lnTo>
                    <a:lnTo>
                      <a:pt x="186" y="329"/>
                    </a:lnTo>
                    <a:lnTo>
                      <a:pt x="179" y="238"/>
                    </a:lnTo>
                    <a:lnTo>
                      <a:pt x="171" y="150"/>
                    </a:lnTo>
                    <a:lnTo>
                      <a:pt x="163" y="82"/>
                    </a:lnTo>
                    <a:lnTo>
                      <a:pt x="159" y="60"/>
                    </a:lnTo>
                    <a:lnTo>
                      <a:pt x="156" y="49"/>
                    </a:lnTo>
                    <a:lnTo>
                      <a:pt x="145" y="35"/>
                    </a:lnTo>
                    <a:lnTo>
                      <a:pt x="145" y="45"/>
                    </a:lnTo>
                    <a:lnTo>
                      <a:pt x="144" y="50"/>
                    </a:lnTo>
                    <a:lnTo>
                      <a:pt x="142" y="67"/>
                    </a:lnTo>
                    <a:lnTo>
                      <a:pt x="137" y="130"/>
                    </a:lnTo>
                    <a:lnTo>
                      <a:pt x="124" y="329"/>
                    </a:lnTo>
                    <a:lnTo>
                      <a:pt x="119" y="423"/>
                    </a:lnTo>
                    <a:lnTo>
                      <a:pt x="115" y="541"/>
                    </a:lnTo>
                    <a:lnTo>
                      <a:pt x="112" y="597"/>
                    </a:lnTo>
                    <a:lnTo>
                      <a:pt x="108" y="645"/>
                    </a:lnTo>
                    <a:lnTo>
                      <a:pt x="102" y="681"/>
                    </a:lnTo>
                    <a:lnTo>
                      <a:pt x="100" y="692"/>
                    </a:lnTo>
                    <a:lnTo>
                      <a:pt x="97" y="698"/>
                    </a:lnTo>
                    <a:lnTo>
                      <a:pt x="95" y="699"/>
                    </a:lnTo>
                    <a:lnTo>
                      <a:pt x="94" y="702"/>
                    </a:lnTo>
                    <a:lnTo>
                      <a:pt x="101" y="701"/>
                    </a:lnTo>
                    <a:lnTo>
                      <a:pt x="100" y="699"/>
                    </a:lnTo>
                    <a:lnTo>
                      <a:pt x="100" y="693"/>
                    </a:lnTo>
                    <a:lnTo>
                      <a:pt x="96" y="666"/>
                    </a:lnTo>
                    <a:lnTo>
                      <a:pt x="89" y="572"/>
                    </a:lnTo>
                    <a:lnTo>
                      <a:pt x="83" y="448"/>
                    </a:lnTo>
                    <a:lnTo>
                      <a:pt x="75" y="329"/>
                    </a:lnTo>
                    <a:lnTo>
                      <a:pt x="67" y="233"/>
                    </a:lnTo>
                    <a:lnTo>
                      <a:pt x="56" y="133"/>
                    </a:lnTo>
                    <a:lnTo>
                      <a:pt x="45" y="51"/>
                    </a:lnTo>
                    <a:lnTo>
                      <a:pt x="40" y="24"/>
                    </a:lnTo>
                    <a:lnTo>
                      <a:pt x="37" y="10"/>
                    </a:lnTo>
                    <a:lnTo>
                      <a:pt x="31" y="0"/>
                    </a:lnTo>
                    <a:lnTo>
                      <a:pt x="28" y="8"/>
                    </a:lnTo>
                    <a:lnTo>
                      <a:pt x="27" y="13"/>
                    </a:lnTo>
                    <a:lnTo>
                      <a:pt x="24" y="32"/>
                    </a:lnTo>
                    <a:lnTo>
                      <a:pt x="22" y="108"/>
                    </a:lnTo>
                    <a:lnTo>
                      <a:pt x="18" y="215"/>
                    </a:lnTo>
                    <a:lnTo>
                      <a:pt x="13" y="329"/>
                    </a:lnTo>
                    <a:lnTo>
                      <a:pt x="6" y="457"/>
                    </a:lnTo>
                    <a:lnTo>
                      <a:pt x="4" y="481"/>
                    </a:lnTo>
                    <a:lnTo>
                      <a:pt x="2" y="485"/>
                    </a:lnTo>
                    <a:lnTo>
                      <a:pt x="0" y="486"/>
                    </a:lnTo>
                  </a:path>
                </a:pathLst>
              </a:custGeom>
              <a:solidFill>
                <a:srgbClr val="FFFFFF"/>
              </a:solidFill>
              <a:ln w="28575" cap="rnd" cmpd="sng">
                <a:solidFill>
                  <a:schemeClr val="bg1">
                    <a:lumMod val="50000"/>
                  </a:schemeClr>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54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7" name="Freeform 2065"/>
              <p:cNvSpPr/>
              <p:nvPr/>
            </p:nvSpPr>
            <p:spPr bwMode="auto">
              <a:xfrm>
                <a:off x="10318986" y="3324873"/>
                <a:ext cx="529727" cy="785992"/>
              </a:xfrm>
              <a:custGeom>
                <a:avLst/>
                <a:gdLst>
                  <a:gd name="T0" fmla="*/ 2147483647 w 250"/>
                  <a:gd name="T1" fmla="*/ 2147483647 h 492"/>
                  <a:gd name="T2" fmla="*/ 2147483647 w 250"/>
                  <a:gd name="T3" fmla="*/ 2147483647 h 492"/>
                  <a:gd name="T4" fmla="*/ 2147483647 w 250"/>
                  <a:gd name="T5" fmla="*/ 2147483647 h 492"/>
                  <a:gd name="T6" fmla="*/ 2147483647 w 250"/>
                  <a:gd name="T7" fmla="*/ 2147483647 h 492"/>
                  <a:gd name="T8" fmla="*/ 2147483647 w 250"/>
                  <a:gd name="T9" fmla="*/ 2147483647 h 492"/>
                  <a:gd name="T10" fmla="*/ 2147483647 w 250"/>
                  <a:gd name="T11" fmla="*/ 2147483647 h 492"/>
                  <a:gd name="T12" fmla="*/ 2147483647 w 250"/>
                  <a:gd name="T13" fmla="*/ 2147483647 h 492"/>
                  <a:gd name="T14" fmla="*/ 2147483647 w 250"/>
                  <a:gd name="T15" fmla="*/ 2147483647 h 492"/>
                  <a:gd name="T16" fmla="*/ 2147483647 w 250"/>
                  <a:gd name="T17" fmla="*/ 2147483647 h 492"/>
                  <a:gd name="T18" fmla="*/ 2147483647 w 250"/>
                  <a:gd name="T19" fmla="*/ 2147483647 h 492"/>
                  <a:gd name="T20" fmla="*/ 2147483647 w 250"/>
                  <a:gd name="T21" fmla="*/ 2147483647 h 492"/>
                  <a:gd name="T22" fmla="*/ 2147483647 w 250"/>
                  <a:gd name="T23" fmla="*/ 2147483647 h 492"/>
                  <a:gd name="T24" fmla="*/ 2147483647 w 250"/>
                  <a:gd name="T25" fmla="*/ 2147483647 h 492"/>
                  <a:gd name="T26" fmla="*/ 2147483647 w 250"/>
                  <a:gd name="T27" fmla="*/ 2147483647 h 492"/>
                  <a:gd name="T28" fmla="*/ 2147483647 w 250"/>
                  <a:gd name="T29" fmla="*/ 2147483647 h 492"/>
                  <a:gd name="T30" fmla="*/ 2147483647 w 250"/>
                  <a:gd name="T31" fmla="*/ 2147483647 h 492"/>
                  <a:gd name="T32" fmla="*/ 2147483647 w 250"/>
                  <a:gd name="T33" fmla="*/ 2147483647 h 492"/>
                  <a:gd name="T34" fmla="*/ 2147483647 w 250"/>
                  <a:gd name="T35" fmla="*/ 2147483647 h 492"/>
                  <a:gd name="T36" fmla="*/ 2147483647 w 250"/>
                  <a:gd name="T37" fmla="*/ 2147483647 h 492"/>
                  <a:gd name="T38" fmla="*/ 2147483647 w 250"/>
                  <a:gd name="T39" fmla="*/ 2147483647 h 492"/>
                  <a:gd name="T40" fmla="*/ 2147483647 w 250"/>
                  <a:gd name="T41" fmla="*/ 2147483647 h 492"/>
                  <a:gd name="T42" fmla="*/ 2147483647 w 250"/>
                  <a:gd name="T43" fmla="*/ 2147483647 h 492"/>
                  <a:gd name="T44" fmla="*/ 2147483647 w 250"/>
                  <a:gd name="T45" fmla="*/ 2147483647 h 492"/>
                  <a:gd name="T46" fmla="*/ 2147483647 w 250"/>
                  <a:gd name="T47" fmla="*/ 2147483647 h 492"/>
                  <a:gd name="T48" fmla="*/ 2147483647 w 250"/>
                  <a:gd name="T49" fmla="*/ 2147483647 h 492"/>
                  <a:gd name="T50" fmla="*/ 2147483647 w 250"/>
                  <a:gd name="T51" fmla="*/ 2147483647 h 492"/>
                  <a:gd name="T52" fmla="*/ 2147483647 w 250"/>
                  <a:gd name="T53" fmla="*/ 2147483647 h 492"/>
                  <a:gd name="T54" fmla="*/ 2147483647 w 250"/>
                  <a:gd name="T55" fmla="*/ 2147483647 h 492"/>
                  <a:gd name="T56" fmla="*/ 2147483647 w 250"/>
                  <a:gd name="T57" fmla="*/ 2147483647 h 492"/>
                  <a:gd name="T58" fmla="*/ 2147483647 w 250"/>
                  <a:gd name="T59" fmla="*/ 2147483647 h 492"/>
                  <a:gd name="T60" fmla="*/ 2147483647 w 250"/>
                  <a:gd name="T61" fmla="*/ 2147483647 h 492"/>
                  <a:gd name="T62" fmla="*/ 2147483647 w 250"/>
                  <a:gd name="T63" fmla="*/ 2147483647 h 492"/>
                  <a:gd name="T64" fmla="*/ 2147483647 w 250"/>
                  <a:gd name="T65" fmla="*/ 2147483647 h 492"/>
                  <a:gd name="T66" fmla="*/ 2147483647 w 250"/>
                  <a:gd name="T67" fmla="*/ 2147483647 h 492"/>
                  <a:gd name="T68" fmla="*/ 2147483647 w 250"/>
                  <a:gd name="T69" fmla="*/ 2147483647 h 492"/>
                  <a:gd name="T70" fmla="*/ 2147483647 w 250"/>
                  <a:gd name="T71" fmla="*/ 2147483647 h 492"/>
                  <a:gd name="T72" fmla="*/ 2147483647 w 250"/>
                  <a:gd name="T73" fmla="*/ 2147483647 h 492"/>
                  <a:gd name="T74" fmla="*/ 2147483647 w 250"/>
                  <a:gd name="T75" fmla="*/ 2147483647 h 492"/>
                  <a:gd name="T76" fmla="*/ 2147483647 w 250"/>
                  <a:gd name="T77" fmla="*/ 2147483647 h 492"/>
                  <a:gd name="T78" fmla="*/ 2147483647 w 250"/>
                  <a:gd name="T79" fmla="*/ 2147483647 h 492"/>
                  <a:gd name="T80" fmla="*/ 2147483647 w 250"/>
                  <a:gd name="T81" fmla="*/ 2147483647 h 492"/>
                  <a:gd name="T82" fmla="*/ 2147483647 w 250"/>
                  <a:gd name="T83" fmla="*/ 2147483647 h 492"/>
                  <a:gd name="T84" fmla="*/ 2147483647 w 250"/>
                  <a:gd name="T85" fmla="*/ 2147483647 h 492"/>
                  <a:gd name="T86" fmla="*/ 2147483647 w 250"/>
                  <a:gd name="T87" fmla="*/ 2147483647 h 492"/>
                  <a:gd name="T88" fmla="*/ 2147483647 w 250"/>
                  <a:gd name="T89" fmla="*/ 2147483647 h 492"/>
                  <a:gd name="T90" fmla="*/ 2147483647 w 250"/>
                  <a:gd name="T91" fmla="*/ 2147483647 h 492"/>
                  <a:gd name="T92" fmla="*/ 2147483647 w 250"/>
                  <a:gd name="T93" fmla="*/ 2147483647 h 492"/>
                  <a:gd name="T94" fmla="*/ 2147483647 w 250"/>
                  <a:gd name="T95" fmla="*/ 2147483647 h 492"/>
                  <a:gd name="T96" fmla="*/ 2147483647 w 250"/>
                  <a:gd name="T97" fmla="*/ 2147483647 h 492"/>
                  <a:gd name="T98" fmla="*/ 2147483647 w 250"/>
                  <a:gd name="T99" fmla="*/ 2147483647 h 492"/>
                  <a:gd name="T100" fmla="*/ 2147483647 w 250"/>
                  <a:gd name="T101" fmla="*/ 2147483647 h 492"/>
                  <a:gd name="T102" fmla="*/ 2147483647 w 250"/>
                  <a:gd name="T103" fmla="*/ 2147483647 h 492"/>
                  <a:gd name="T104" fmla="*/ 2147483647 w 250"/>
                  <a:gd name="T105" fmla="*/ 2147483647 h 492"/>
                  <a:gd name="T106" fmla="*/ 2147483647 w 250"/>
                  <a:gd name="T107" fmla="*/ 2147483647 h 4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50"/>
                  <a:gd name="T163" fmla="*/ 0 h 492"/>
                  <a:gd name="T164" fmla="*/ 250 w 250"/>
                  <a:gd name="T165" fmla="*/ 492 h 49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50" h="492">
                    <a:moveTo>
                      <a:pt x="0" y="416"/>
                    </a:moveTo>
                    <a:lnTo>
                      <a:pt x="5" y="421"/>
                    </a:lnTo>
                    <a:lnTo>
                      <a:pt x="8" y="418"/>
                    </a:lnTo>
                    <a:lnTo>
                      <a:pt x="11" y="411"/>
                    </a:lnTo>
                    <a:lnTo>
                      <a:pt x="17" y="382"/>
                    </a:lnTo>
                    <a:lnTo>
                      <a:pt x="22" y="330"/>
                    </a:lnTo>
                    <a:lnTo>
                      <a:pt x="27" y="249"/>
                    </a:lnTo>
                    <a:lnTo>
                      <a:pt x="35" y="142"/>
                    </a:lnTo>
                    <a:lnTo>
                      <a:pt x="42" y="60"/>
                    </a:lnTo>
                    <a:lnTo>
                      <a:pt x="48" y="12"/>
                    </a:lnTo>
                    <a:lnTo>
                      <a:pt x="52" y="4"/>
                    </a:lnTo>
                    <a:lnTo>
                      <a:pt x="53" y="3"/>
                    </a:lnTo>
                    <a:lnTo>
                      <a:pt x="54" y="0"/>
                    </a:lnTo>
                    <a:lnTo>
                      <a:pt x="47" y="2"/>
                    </a:lnTo>
                    <a:lnTo>
                      <a:pt x="49" y="7"/>
                    </a:lnTo>
                    <a:lnTo>
                      <a:pt x="55" y="38"/>
                    </a:lnTo>
                    <a:lnTo>
                      <a:pt x="62" y="95"/>
                    </a:lnTo>
                    <a:lnTo>
                      <a:pt x="75" y="249"/>
                    </a:lnTo>
                    <a:lnTo>
                      <a:pt x="83" y="356"/>
                    </a:lnTo>
                    <a:lnTo>
                      <a:pt x="89" y="437"/>
                    </a:lnTo>
                    <a:lnTo>
                      <a:pt x="92" y="464"/>
                    </a:lnTo>
                    <a:lnTo>
                      <a:pt x="96" y="482"/>
                    </a:lnTo>
                    <a:lnTo>
                      <a:pt x="98" y="487"/>
                    </a:lnTo>
                    <a:lnTo>
                      <a:pt x="102" y="491"/>
                    </a:lnTo>
                    <a:lnTo>
                      <a:pt x="107" y="488"/>
                    </a:lnTo>
                    <a:lnTo>
                      <a:pt x="110" y="482"/>
                    </a:lnTo>
                    <a:lnTo>
                      <a:pt x="117" y="451"/>
                    </a:lnTo>
                    <a:lnTo>
                      <a:pt x="124" y="396"/>
                    </a:lnTo>
                    <a:lnTo>
                      <a:pt x="132" y="326"/>
                    </a:lnTo>
                    <a:lnTo>
                      <a:pt x="138" y="249"/>
                    </a:lnTo>
                    <a:lnTo>
                      <a:pt x="146" y="158"/>
                    </a:lnTo>
                    <a:lnTo>
                      <a:pt x="154" y="91"/>
                    </a:lnTo>
                    <a:lnTo>
                      <a:pt x="157" y="67"/>
                    </a:lnTo>
                    <a:lnTo>
                      <a:pt x="162" y="51"/>
                    </a:lnTo>
                    <a:lnTo>
                      <a:pt x="165" y="43"/>
                    </a:lnTo>
                    <a:lnTo>
                      <a:pt x="167" y="41"/>
                    </a:lnTo>
                    <a:lnTo>
                      <a:pt x="161" y="38"/>
                    </a:lnTo>
                    <a:lnTo>
                      <a:pt x="163" y="42"/>
                    </a:lnTo>
                    <a:lnTo>
                      <a:pt x="166" y="46"/>
                    </a:lnTo>
                    <a:lnTo>
                      <a:pt x="168" y="58"/>
                    </a:lnTo>
                    <a:lnTo>
                      <a:pt x="174" y="101"/>
                    </a:lnTo>
                    <a:lnTo>
                      <a:pt x="186" y="249"/>
                    </a:lnTo>
                    <a:lnTo>
                      <a:pt x="193" y="346"/>
                    </a:lnTo>
                    <a:lnTo>
                      <a:pt x="201" y="409"/>
                    </a:lnTo>
                    <a:lnTo>
                      <a:pt x="205" y="428"/>
                    </a:lnTo>
                    <a:lnTo>
                      <a:pt x="208" y="439"/>
                    </a:lnTo>
                    <a:lnTo>
                      <a:pt x="212" y="443"/>
                    </a:lnTo>
                    <a:lnTo>
                      <a:pt x="218" y="443"/>
                    </a:lnTo>
                    <a:lnTo>
                      <a:pt x="222" y="435"/>
                    </a:lnTo>
                    <a:lnTo>
                      <a:pt x="228" y="413"/>
                    </a:lnTo>
                    <a:lnTo>
                      <a:pt x="235" y="375"/>
                    </a:lnTo>
                    <a:lnTo>
                      <a:pt x="242" y="321"/>
                    </a:lnTo>
                    <a:lnTo>
                      <a:pt x="249" y="249"/>
                    </a:lnTo>
                    <a:lnTo>
                      <a:pt x="241" y="248"/>
                    </a:lnTo>
                    <a:lnTo>
                      <a:pt x="235" y="320"/>
                    </a:lnTo>
                    <a:lnTo>
                      <a:pt x="228" y="374"/>
                    </a:lnTo>
                    <a:lnTo>
                      <a:pt x="222" y="412"/>
                    </a:lnTo>
                    <a:lnTo>
                      <a:pt x="216" y="433"/>
                    </a:lnTo>
                    <a:lnTo>
                      <a:pt x="212" y="439"/>
                    </a:lnTo>
                    <a:lnTo>
                      <a:pt x="219" y="441"/>
                    </a:lnTo>
                    <a:lnTo>
                      <a:pt x="215" y="437"/>
                    </a:lnTo>
                    <a:lnTo>
                      <a:pt x="213" y="437"/>
                    </a:lnTo>
                    <a:lnTo>
                      <a:pt x="211" y="442"/>
                    </a:lnTo>
                    <a:lnTo>
                      <a:pt x="216" y="439"/>
                    </a:lnTo>
                    <a:lnTo>
                      <a:pt x="215" y="437"/>
                    </a:lnTo>
                    <a:lnTo>
                      <a:pt x="211" y="427"/>
                    </a:lnTo>
                    <a:lnTo>
                      <a:pt x="208" y="409"/>
                    </a:lnTo>
                    <a:lnTo>
                      <a:pt x="201" y="345"/>
                    </a:lnTo>
                    <a:lnTo>
                      <a:pt x="193" y="248"/>
                    </a:lnTo>
                    <a:lnTo>
                      <a:pt x="181" y="100"/>
                    </a:lnTo>
                    <a:lnTo>
                      <a:pt x="175" y="58"/>
                    </a:lnTo>
                    <a:lnTo>
                      <a:pt x="172" y="45"/>
                    </a:lnTo>
                    <a:lnTo>
                      <a:pt x="168" y="38"/>
                    </a:lnTo>
                    <a:lnTo>
                      <a:pt x="162" y="36"/>
                    </a:lnTo>
                    <a:lnTo>
                      <a:pt x="159" y="40"/>
                    </a:lnTo>
                    <a:lnTo>
                      <a:pt x="155" y="49"/>
                    </a:lnTo>
                    <a:lnTo>
                      <a:pt x="151" y="66"/>
                    </a:lnTo>
                    <a:lnTo>
                      <a:pt x="146" y="90"/>
                    </a:lnTo>
                    <a:lnTo>
                      <a:pt x="138" y="157"/>
                    </a:lnTo>
                    <a:lnTo>
                      <a:pt x="130" y="248"/>
                    </a:lnTo>
                    <a:lnTo>
                      <a:pt x="124" y="325"/>
                    </a:lnTo>
                    <a:lnTo>
                      <a:pt x="117" y="395"/>
                    </a:lnTo>
                    <a:lnTo>
                      <a:pt x="109" y="450"/>
                    </a:lnTo>
                    <a:lnTo>
                      <a:pt x="103" y="481"/>
                    </a:lnTo>
                    <a:lnTo>
                      <a:pt x="102" y="484"/>
                    </a:lnTo>
                    <a:lnTo>
                      <a:pt x="100" y="485"/>
                    </a:lnTo>
                    <a:lnTo>
                      <a:pt x="100" y="489"/>
                    </a:lnTo>
                    <a:lnTo>
                      <a:pt x="105" y="485"/>
                    </a:lnTo>
                    <a:lnTo>
                      <a:pt x="104" y="484"/>
                    </a:lnTo>
                    <a:lnTo>
                      <a:pt x="102" y="480"/>
                    </a:lnTo>
                    <a:lnTo>
                      <a:pt x="99" y="463"/>
                    </a:lnTo>
                    <a:lnTo>
                      <a:pt x="96" y="436"/>
                    </a:lnTo>
                    <a:lnTo>
                      <a:pt x="90" y="356"/>
                    </a:lnTo>
                    <a:lnTo>
                      <a:pt x="82" y="249"/>
                    </a:lnTo>
                    <a:lnTo>
                      <a:pt x="69" y="94"/>
                    </a:lnTo>
                    <a:lnTo>
                      <a:pt x="62" y="37"/>
                    </a:lnTo>
                    <a:lnTo>
                      <a:pt x="56" y="6"/>
                    </a:lnTo>
                    <a:lnTo>
                      <a:pt x="54" y="0"/>
                    </a:lnTo>
                    <a:lnTo>
                      <a:pt x="46" y="1"/>
                    </a:lnTo>
                    <a:lnTo>
                      <a:pt x="42" y="10"/>
                    </a:lnTo>
                    <a:lnTo>
                      <a:pt x="35" y="59"/>
                    </a:lnTo>
                    <a:lnTo>
                      <a:pt x="28" y="142"/>
                    </a:lnTo>
                    <a:lnTo>
                      <a:pt x="20" y="249"/>
                    </a:lnTo>
                    <a:lnTo>
                      <a:pt x="14" y="330"/>
                    </a:lnTo>
                    <a:lnTo>
                      <a:pt x="10" y="382"/>
                    </a:lnTo>
                    <a:lnTo>
                      <a:pt x="5" y="409"/>
                    </a:lnTo>
                    <a:lnTo>
                      <a:pt x="3" y="414"/>
                    </a:lnTo>
                    <a:lnTo>
                      <a:pt x="0" y="416"/>
                    </a:lnTo>
                  </a:path>
                </a:pathLst>
              </a:custGeom>
              <a:solidFill>
                <a:srgbClr val="FF00FF"/>
              </a:solidFill>
              <a:ln w="28575" cap="rnd" cmpd="sng">
                <a:solidFill>
                  <a:schemeClr val="bg1">
                    <a:lumMod val="50000"/>
                  </a:schemeClr>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54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8" name="Freeform 2066"/>
              <p:cNvSpPr/>
              <p:nvPr/>
            </p:nvSpPr>
            <p:spPr bwMode="auto">
              <a:xfrm>
                <a:off x="10779012" y="3398562"/>
                <a:ext cx="543667" cy="638619"/>
              </a:xfrm>
              <a:custGeom>
                <a:avLst/>
                <a:gdLst>
                  <a:gd name="T0" fmla="*/ 2147483647 w 256"/>
                  <a:gd name="T1" fmla="*/ 2147483647 h 398"/>
                  <a:gd name="T2" fmla="*/ 2147483647 w 256"/>
                  <a:gd name="T3" fmla="*/ 2147483647 h 398"/>
                  <a:gd name="T4" fmla="*/ 2147483647 w 256"/>
                  <a:gd name="T5" fmla="*/ 2147483647 h 398"/>
                  <a:gd name="T6" fmla="*/ 2147483647 w 256"/>
                  <a:gd name="T7" fmla="*/ 2147483647 h 398"/>
                  <a:gd name="T8" fmla="*/ 2147483647 w 256"/>
                  <a:gd name="T9" fmla="*/ 2147483647 h 398"/>
                  <a:gd name="T10" fmla="*/ 2147483647 w 256"/>
                  <a:gd name="T11" fmla="*/ 2147483647 h 398"/>
                  <a:gd name="T12" fmla="*/ 2147483647 w 256"/>
                  <a:gd name="T13" fmla="*/ 2147483647 h 398"/>
                  <a:gd name="T14" fmla="*/ 2147483647 w 256"/>
                  <a:gd name="T15" fmla="*/ 2147483647 h 398"/>
                  <a:gd name="T16" fmla="*/ 2147483647 w 256"/>
                  <a:gd name="T17" fmla="*/ 2147483647 h 398"/>
                  <a:gd name="T18" fmla="*/ 2147483647 w 256"/>
                  <a:gd name="T19" fmla="*/ 2147483647 h 398"/>
                  <a:gd name="T20" fmla="*/ 2147483647 w 256"/>
                  <a:gd name="T21" fmla="*/ 2147483647 h 398"/>
                  <a:gd name="T22" fmla="*/ 2147483647 w 256"/>
                  <a:gd name="T23" fmla="*/ 2147483647 h 398"/>
                  <a:gd name="T24" fmla="*/ 2147483647 w 256"/>
                  <a:gd name="T25" fmla="*/ 2147483647 h 398"/>
                  <a:gd name="T26" fmla="*/ 2147483647 w 256"/>
                  <a:gd name="T27" fmla="*/ 2147483647 h 398"/>
                  <a:gd name="T28" fmla="*/ 2147483647 w 256"/>
                  <a:gd name="T29" fmla="*/ 2147483647 h 398"/>
                  <a:gd name="T30" fmla="*/ 2147483647 w 256"/>
                  <a:gd name="T31" fmla="*/ 2147483647 h 398"/>
                  <a:gd name="T32" fmla="*/ 2147483647 w 256"/>
                  <a:gd name="T33" fmla="*/ 2147483647 h 398"/>
                  <a:gd name="T34" fmla="*/ 2147483647 w 256"/>
                  <a:gd name="T35" fmla="*/ 2147483647 h 398"/>
                  <a:gd name="T36" fmla="*/ 2147483647 w 256"/>
                  <a:gd name="T37" fmla="*/ 2147483647 h 398"/>
                  <a:gd name="T38" fmla="*/ 2147483647 w 256"/>
                  <a:gd name="T39" fmla="*/ 2147483647 h 398"/>
                  <a:gd name="T40" fmla="*/ 2147483647 w 256"/>
                  <a:gd name="T41" fmla="*/ 2147483647 h 398"/>
                  <a:gd name="T42" fmla="*/ 2147483647 w 256"/>
                  <a:gd name="T43" fmla="*/ 2147483647 h 398"/>
                  <a:gd name="T44" fmla="*/ 2147483647 w 256"/>
                  <a:gd name="T45" fmla="*/ 2147483647 h 398"/>
                  <a:gd name="T46" fmla="*/ 2147483647 w 256"/>
                  <a:gd name="T47" fmla="*/ 2147483647 h 398"/>
                  <a:gd name="T48" fmla="*/ 2147483647 w 256"/>
                  <a:gd name="T49" fmla="*/ 2147483647 h 398"/>
                  <a:gd name="T50" fmla="*/ 2147483647 w 256"/>
                  <a:gd name="T51" fmla="*/ 2147483647 h 398"/>
                  <a:gd name="T52" fmla="*/ 2147483647 w 256"/>
                  <a:gd name="T53" fmla="*/ 2147483647 h 398"/>
                  <a:gd name="T54" fmla="*/ 2147483647 w 256"/>
                  <a:gd name="T55" fmla="*/ 2147483647 h 398"/>
                  <a:gd name="T56" fmla="*/ 2147483647 w 256"/>
                  <a:gd name="T57" fmla="*/ 2147483647 h 398"/>
                  <a:gd name="T58" fmla="*/ 2147483647 w 256"/>
                  <a:gd name="T59" fmla="*/ 2147483647 h 398"/>
                  <a:gd name="T60" fmla="*/ 2147483647 w 256"/>
                  <a:gd name="T61" fmla="*/ 2147483647 h 398"/>
                  <a:gd name="T62" fmla="*/ 2147483647 w 256"/>
                  <a:gd name="T63" fmla="*/ 2147483647 h 398"/>
                  <a:gd name="T64" fmla="*/ 2147483647 w 256"/>
                  <a:gd name="T65" fmla="*/ 2147483647 h 398"/>
                  <a:gd name="T66" fmla="*/ 2147483647 w 256"/>
                  <a:gd name="T67" fmla="*/ 2147483647 h 398"/>
                  <a:gd name="T68" fmla="*/ 2147483647 w 256"/>
                  <a:gd name="T69" fmla="*/ 2147483647 h 398"/>
                  <a:gd name="T70" fmla="*/ 2147483647 w 256"/>
                  <a:gd name="T71" fmla="*/ 0 h 398"/>
                  <a:gd name="T72" fmla="*/ 2147483647 w 256"/>
                  <a:gd name="T73" fmla="*/ 2147483647 h 398"/>
                  <a:gd name="T74" fmla="*/ 2147483647 w 256"/>
                  <a:gd name="T75" fmla="*/ 2147483647 h 398"/>
                  <a:gd name="T76" fmla="*/ 2147483647 w 256"/>
                  <a:gd name="T77" fmla="*/ 2147483647 h 398"/>
                  <a:gd name="T78" fmla="*/ 2147483647 w 256"/>
                  <a:gd name="T79" fmla="*/ 2147483647 h 398"/>
                  <a:gd name="T80" fmla="*/ 2147483647 w 256"/>
                  <a:gd name="T81" fmla="*/ 2147483647 h 398"/>
                  <a:gd name="T82" fmla="*/ 2147483647 w 256"/>
                  <a:gd name="T83" fmla="*/ 2147483647 h 398"/>
                  <a:gd name="T84" fmla="*/ 2147483647 w 256"/>
                  <a:gd name="T85" fmla="*/ 2147483647 h 398"/>
                  <a:gd name="T86" fmla="*/ 2147483647 w 256"/>
                  <a:gd name="T87" fmla="*/ 2147483647 h 398"/>
                  <a:gd name="T88" fmla="*/ 2147483647 w 256"/>
                  <a:gd name="T89" fmla="*/ 2147483647 h 398"/>
                  <a:gd name="T90" fmla="*/ 2147483647 w 256"/>
                  <a:gd name="T91" fmla="*/ 2147483647 h 398"/>
                  <a:gd name="T92" fmla="*/ 2147483647 w 256"/>
                  <a:gd name="T93" fmla="*/ 2147483647 h 398"/>
                  <a:gd name="T94" fmla="*/ 2147483647 w 256"/>
                  <a:gd name="T95" fmla="*/ 2147483647 h 398"/>
                  <a:gd name="T96" fmla="*/ 2147483647 w 256"/>
                  <a:gd name="T97" fmla="*/ 2147483647 h 398"/>
                  <a:gd name="T98" fmla="*/ 2147483647 w 256"/>
                  <a:gd name="T99" fmla="*/ 2147483647 h 398"/>
                  <a:gd name="T100" fmla="*/ 2147483647 w 256"/>
                  <a:gd name="T101" fmla="*/ 2147483647 h 398"/>
                  <a:gd name="T102" fmla="*/ 2147483647 w 256"/>
                  <a:gd name="T103" fmla="*/ 2147483647 h 3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56"/>
                  <a:gd name="T157" fmla="*/ 0 h 398"/>
                  <a:gd name="T158" fmla="*/ 256 w 256"/>
                  <a:gd name="T159" fmla="*/ 398 h 39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56" h="398">
                    <a:moveTo>
                      <a:pt x="0" y="382"/>
                    </a:moveTo>
                    <a:lnTo>
                      <a:pt x="4" y="386"/>
                    </a:lnTo>
                    <a:lnTo>
                      <a:pt x="8" y="383"/>
                    </a:lnTo>
                    <a:lnTo>
                      <a:pt x="12" y="374"/>
                    </a:lnTo>
                    <a:lnTo>
                      <a:pt x="20" y="341"/>
                    </a:lnTo>
                    <a:lnTo>
                      <a:pt x="27" y="283"/>
                    </a:lnTo>
                    <a:lnTo>
                      <a:pt x="33" y="199"/>
                    </a:lnTo>
                    <a:lnTo>
                      <a:pt x="40" y="114"/>
                    </a:lnTo>
                    <a:lnTo>
                      <a:pt x="48" y="53"/>
                    </a:lnTo>
                    <a:lnTo>
                      <a:pt x="54" y="16"/>
                    </a:lnTo>
                    <a:lnTo>
                      <a:pt x="58" y="8"/>
                    </a:lnTo>
                    <a:lnTo>
                      <a:pt x="59" y="6"/>
                    </a:lnTo>
                    <a:lnTo>
                      <a:pt x="60" y="1"/>
                    </a:lnTo>
                    <a:lnTo>
                      <a:pt x="55" y="5"/>
                    </a:lnTo>
                    <a:lnTo>
                      <a:pt x="58" y="8"/>
                    </a:lnTo>
                    <a:lnTo>
                      <a:pt x="61" y="16"/>
                    </a:lnTo>
                    <a:lnTo>
                      <a:pt x="68" y="53"/>
                    </a:lnTo>
                    <a:lnTo>
                      <a:pt x="75" y="114"/>
                    </a:lnTo>
                    <a:lnTo>
                      <a:pt x="82" y="199"/>
                    </a:lnTo>
                    <a:lnTo>
                      <a:pt x="89" y="284"/>
                    </a:lnTo>
                    <a:lnTo>
                      <a:pt x="96" y="346"/>
                    </a:lnTo>
                    <a:lnTo>
                      <a:pt x="104" y="383"/>
                    </a:lnTo>
                    <a:lnTo>
                      <a:pt x="107" y="392"/>
                    </a:lnTo>
                    <a:lnTo>
                      <a:pt x="109" y="395"/>
                    </a:lnTo>
                    <a:lnTo>
                      <a:pt x="115" y="397"/>
                    </a:lnTo>
                    <a:lnTo>
                      <a:pt x="121" y="392"/>
                    </a:lnTo>
                    <a:lnTo>
                      <a:pt x="124" y="383"/>
                    </a:lnTo>
                    <a:lnTo>
                      <a:pt x="131" y="346"/>
                    </a:lnTo>
                    <a:lnTo>
                      <a:pt x="138" y="284"/>
                    </a:lnTo>
                    <a:lnTo>
                      <a:pt x="144" y="199"/>
                    </a:lnTo>
                    <a:lnTo>
                      <a:pt x="151" y="114"/>
                    </a:lnTo>
                    <a:lnTo>
                      <a:pt x="158" y="53"/>
                    </a:lnTo>
                    <a:lnTo>
                      <a:pt x="165" y="16"/>
                    </a:lnTo>
                    <a:lnTo>
                      <a:pt x="168" y="8"/>
                    </a:lnTo>
                    <a:lnTo>
                      <a:pt x="169" y="6"/>
                    </a:lnTo>
                    <a:lnTo>
                      <a:pt x="167" y="7"/>
                    </a:lnTo>
                    <a:lnTo>
                      <a:pt x="168" y="8"/>
                    </a:lnTo>
                    <a:lnTo>
                      <a:pt x="172" y="16"/>
                    </a:lnTo>
                    <a:lnTo>
                      <a:pt x="178" y="53"/>
                    </a:lnTo>
                    <a:lnTo>
                      <a:pt x="185" y="114"/>
                    </a:lnTo>
                    <a:lnTo>
                      <a:pt x="193" y="199"/>
                    </a:lnTo>
                    <a:lnTo>
                      <a:pt x="200" y="284"/>
                    </a:lnTo>
                    <a:lnTo>
                      <a:pt x="206" y="346"/>
                    </a:lnTo>
                    <a:lnTo>
                      <a:pt x="214" y="383"/>
                    </a:lnTo>
                    <a:lnTo>
                      <a:pt x="217" y="392"/>
                    </a:lnTo>
                    <a:lnTo>
                      <a:pt x="219" y="395"/>
                    </a:lnTo>
                    <a:lnTo>
                      <a:pt x="224" y="397"/>
                    </a:lnTo>
                    <a:lnTo>
                      <a:pt x="230" y="392"/>
                    </a:lnTo>
                    <a:lnTo>
                      <a:pt x="234" y="383"/>
                    </a:lnTo>
                    <a:lnTo>
                      <a:pt x="241" y="346"/>
                    </a:lnTo>
                    <a:lnTo>
                      <a:pt x="248" y="284"/>
                    </a:lnTo>
                    <a:lnTo>
                      <a:pt x="255" y="199"/>
                    </a:lnTo>
                    <a:lnTo>
                      <a:pt x="248" y="198"/>
                    </a:lnTo>
                    <a:lnTo>
                      <a:pt x="241" y="284"/>
                    </a:lnTo>
                    <a:lnTo>
                      <a:pt x="233" y="345"/>
                    </a:lnTo>
                    <a:lnTo>
                      <a:pt x="227" y="381"/>
                    </a:lnTo>
                    <a:lnTo>
                      <a:pt x="223" y="389"/>
                    </a:lnTo>
                    <a:lnTo>
                      <a:pt x="221" y="392"/>
                    </a:lnTo>
                    <a:lnTo>
                      <a:pt x="226" y="396"/>
                    </a:lnTo>
                    <a:lnTo>
                      <a:pt x="225" y="391"/>
                    </a:lnTo>
                    <a:lnTo>
                      <a:pt x="224" y="391"/>
                    </a:lnTo>
                    <a:lnTo>
                      <a:pt x="223" y="389"/>
                    </a:lnTo>
                    <a:lnTo>
                      <a:pt x="220" y="381"/>
                    </a:lnTo>
                    <a:lnTo>
                      <a:pt x="214" y="345"/>
                    </a:lnTo>
                    <a:lnTo>
                      <a:pt x="207" y="284"/>
                    </a:lnTo>
                    <a:lnTo>
                      <a:pt x="200" y="198"/>
                    </a:lnTo>
                    <a:lnTo>
                      <a:pt x="193" y="113"/>
                    </a:lnTo>
                    <a:lnTo>
                      <a:pt x="185" y="52"/>
                    </a:lnTo>
                    <a:lnTo>
                      <a:pt x="178" y="15"/>
                    </a:lnTo>
                    <a:lnTo>
                      <a:pt x="175" y="5"/>
                    </a:lnTo>
                    <a:lnTo>
                      <a:pt x="169" y="0"/>
                    </a:lnTo>
                    <a:lnTo>
                      <a:pt x="163" y="2"/>
                    </a:lnTo>
                    <a:lnTo>
                      <a:pt x="161" y="5"/>
                    </a:lnTo>
                    <a:lnTo>
                      <a:pt x="158" y="15"/>
                    </a:lnTo>
                    <a:lnTo>
                      <a:pt x="151" y="52"/>
                    </a:lnTo>
                    <a:lnTo>
                      <a:pt x="144" y="113"/>
                    </a:lnTo>
                    <a:lnTo>
                      <a:pt x="137" y="199"/>
                    </a:lnTo>
                    <a:lnTo>
                      <a:pt x="131" y="284"/>
                    </a:lnTo>
                    <a:lnTo>
                      <a:pt x="124" y="345"/>
                    </a:lnTo>
                    <a:lnTo>
                      <a:pt x="118" y="381"/>
                    </a:lnTo>
                    <a:lnTo>
                      <a:pt x="114" y="389"/>
                    </a:lnTo>
                    <a:lnTo>
                      <a:pt x="113" y="390"/>
                    </a:lnTo>
                    <a:lnTo>
                      <a:pt x="115" y="391"/>
                    </a:lnTo>
                    <a:lnTo>
                      <a:pt x="114" y="389"/>
                    </a:lnTo>
                    <a:lnTo>
                      <a:pt x="110" y="381"/>
                    </a:lnTo>
                    <a:lnTo>
                      <a:pt x="103" y="345"/>
                    </a:lnTo>
                    <a:lnTo>
                      <a:pt x="97" y="284"/>
                    </a:lnTo>
                    <a:lnTo>
                      <a:pt x="90" y="198"/>
                    </a:lnTo>
                    <a:lnTo>
                      <a:pt x="82" y="113"/>
                    </a:lnTo>
                    <a:lnTo>
                      <a:pt x="75" y="52"/>
                    </a:lnTo>
                    <a:lnTo>
                      <a:pt x="68" y="15"/>
                    </a:lnTo>
                    <a:lnTo>
                      <a:pt x="64" y="5"/>
                    </a:lnTo>
                    <a:lnTo>
                      <a:pt x="60" y="1"/>
                    </a:lnTo>
                    <a:lnTo>
                      <a:pt x="53" y="2"/>
                    </a:lnTo>
                    <a:lnTo>
                      <a:pt x="51" y="5"/>
                    </a:lnTo>
                    <a:lnTo>
                      <a:pt x="47" y="15"/>
                    </a:lnTo>
                    <a:lnTo>
                      <a:pt x="40" y="52"/>
                    </a:lnTo>
                    <a:lnTo>
                      <a:pt x="33" y="113"/>
                    </a:lnTo>
                    <a:lnTo>
                      <a:pt x="26" y="198"/>
                    </a:lnTo>
                    <a:lnTo>
                      <a:pt x="20" y="282"/>
                    </a:lnTo>
                    <a:lnTo>
                      <a:pt x="12" y="340"/>
                    </a:lnTo>
                    <a:lnTo>
                      <a:pt x="5" y="373"/>
                    </a:lnTo>
                    <a:lnTo>
                      <a:pt x="2" y="380"/>
                    </a:lnTo>
                    <a:lnTo>
                      <a:pt x="0" y="382"/>
                    </a:lnTo>
                  </a:path>
                </a:pathLst>
              </a:custGeom>
              <a:solidFill>
                <a:srgbClr val="FF00FF"/>
              </a:solidFill>
              <a:ln w="28575" cap="rnd" cmpd="sng">
                <a:solidFill>
                  <a:schemeClr val="bg1">
                    <a:lumMod val="50000"/>
                  </a:schemeClr>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54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33" name="Text Box 2113"/>
            <p:cNvSpPr txBox="1">
              <a:spLocks noChangeArrowheads="1"/>
            </p:cNvSpPr>
            <p:nvPr/>
          </p:nvSpPr>
          <p:spPr bwMode="auto">
            <a:xfrm>
              <a:off x="8817174" y="5936907"/>
              <a:ext cx="824052" cy="289642"/>
            </a:xfrm>
            <a:prstGeom prst="rect">
              <a:avLst/>
            </a:prstGeom>
            <a:noFill/>
            <a:ln w="57150">
              <a:noFill/>
              <a:miter lim="800000"/>
              <a:headEnd type="none" w="sm" len="sm"/>
              <a:tailEnd type="none" w="sm" len="sm"/>
            </a:ln>
          </p:spPr>
          <p:txBody>
            <a:bodyPr wrap="none">
              <a:spAutoFit/>
            </a:bodyPr>
            <a:lstStyle/>
            <a:p>
              <a:pPr marR="0" defTabSz="914400">
                <a:buClrTx/>
                <a:buSzTx/>
                <a:defRPr/>
              </a:pPr>
              <a:r>
                <a:rPr kumimoji="1" lang="zh-CN" altLang="en-US" sz="1030" kern="1200" cap="none" spc="0" normalizeH="0" baseline="0" noProof="1">
                  <a:solidFill>
                    <a:schemeClr val="bg2">
                      <a:lumMod val="50000"/>
                    </a:schemeClr>
                  </a:solidFill>
                  <a:latin typeface="Arial" panose="020B0604020202020204" pitchFamily="34" charset="0"/>
                  <a:ea typeface="华文细黑" pitchFamily="2" charset="-122"/>
                  <a:cs typeface="+mn-ea"/>
                </a:rPr>
                <a:t>电压上涌</a:t>
              </a:r>
              <a:endParaRPr kumimoji="1" lang="zh-CN" altLang="en-US" sz="1030" kern="1200" cap="none" spc="0" normalizeH="0" baseline="0" noProof="1">
                <a:solidFill>
                  <a:schemeClr val="bg2">
                    <a:lumMod val="50000"/>
                  </a:schemeClr>
                </a:solidFill>
                <a:latin typeface="Arial" panose="020B0604020202020204" pitchFamily="34" charset="0"/>
                <a:ea typeface="华文细黑" pitchFamily="2" charset="-122"/>
                <a:cs typeface="+mn-cs"/>
              </a:endParaRPr>
            </a:p>
          </p:txBody>
        </p:sp>
      </p:grpSp>
      <p:grpSp>
        <p:nvGrpSpPr>
          <p:cNvPr id="18" name="组合 99"/>
          <p:cNvGrpSpPr/>
          <p:nvPr/>
        </p:nvGrpSpPr>
        <p:grpSpPr>
          <a:xfrm>
            <a:off x="3141663" y="4325938"/>
            <a:ext cx="820737" cy="584200"/>
            <a:chOff x="1829143" y="5334455"/>
            <a:chExt cx="957600" cy="681636"/>
          </a:xfrm>
        </p:grpSpPr>
        <p:grpSp>
          <p:nvGrpSpPr>
            <p:cNvPr id="10273" name="组合 37"/>
            <p:cNvGrpSpPr/>
            <p:nvPr/>
          </p:nvGrpSpPr>
          <p:grpSpPr>
            <a:xfrm>
              <a:off x="1829143" y="5334455"/>
              <a:ext cx="957600" cy="326115"/>
              <a:chOff x="1321144" y="4695826"/>
              <a:chExt cx="2551248" cy="760413"/>
            </a:xfrm>
          </p:grpSpPr>
          <p:sp>
            <p:nvSpPr>
              <p:cNvPr id="42" name="Freeform 2052"/>
              <p:cNvSpPr/>
              <p:nvPr/>
            </p:nvSpPr>
            <p:spPr bwMode="auto">
              <a:xfrm>
                <a:off x="1523466" y="4773568"/>
                <a:ext cx="2097257" cy="673764"/>
              </a:xfrm>
              <a:custGeom>
                <a:avLst/>
                <a:gdLst>
                  <a:gd name="T0" fmla="*/ 2147483647 w 989"/>
                  <a:gd name="T1" fmla="*/ 2147483647 h 426"/>
                  <a:gd name="T2" fmla="*/ 2147483647 w 989"/>
                  <a:gd name="T3" fmla="*/ 2147483647 h 426"/>
                  <a:gd name="T4" fmla="*/ 2147483647 w 989"/>
                  <a:gd name="T5" fmla="*/ 2147483647 h 426"/>
                  <a:gd name="T6" fmla="*/ 2147483647 w 989"/>
                  <a:gd name="T7" fmla="*/ 2147483647 h 426"/>
                  <a:gd name="T8" fmla="*/ 2147483647 w 989"/>
                  <a:gd name="T9" fmla="*/ 2147483647 h 426"/>
                  <a:gd name="T10" fmla="*/ 2147483647 w 989"/>
                  <a:gd name="T11" fmla="*/ 2147483647 h 426"/>
                  <a:gd name="T12" fmla="*/ 2147483647 w 989"/>
                  <a:gd name="T13" fmla="*/ 2147483647 h 426"/>
                  <a:gd name="T14" fmla="*/ 2147483647 w 989"/>
                  <a:gd name="T15" fmla="*/ 2147483647 h 426"/>
                  <a:gd name="T16" fmla="*/ 2147483647 w 989"/>
                  <a:gd name="T17" fmla="*/ 2147483647 h 426"/>
                  <a:gd name="T18" fmla="*/ 2147483647 w 989"/>
                  <a:gd name="T19" fmla="*/ 2147483647 h 426"/>
                  <a:gd name="T20" fmla="*/ 2147483647 w 989"/>
                  <a:gd name="T21" fmla="*/ 2147483647 h 426"/>
                  <a:gd name="T22" fmla="*/ 2147483647 w 989"/>
                  <a:gd name="T23" fmla="*/ 2147483647 h 426"/>
                  <a:gd name="T24" fmla="*/ 2147483647 w 989"/>
                  <a:gd name="T25" fmla="*/ 2147483647 h 426"/>
                  <a:gd name="T26" fmla="*/ 2147483647 w 989"/>
                  <a:gd name="T27" fmla="*/ 2147483647 h 426"/>
                  <a:gd name="T28" fmla="*/ 2147483647 w 989"/>
                  <a:gd name="T29" fmla="*/ 2147483647 h 426"/>
                  <a:gd name="T30" fmla="*/ 2147483647 w 989"/>
                  <a:gd name="T31" fmla="*/ 2147483647 h 426"/>
                  <a:gd name="T32" fmla="*/ 2147483647 w 989"/>
                  <a:gd name="T33" fmla="*/ 2147483647 h 426"/>
                  <a:gd name="T34" fmla="*/ 2147483647 w 989"/>
                  <a:gd name="T35" fmla="*/ 2147483647 h 426"/>
                  <a:gd name="T36" fmla="*/ 2147483647 w 989"/>
                  <a:gd name="T37" fmla="*/ 2147483647 h 426"/>
                  <a:gd name="T38" fmla="*/ 2147483647 w 989"/>
                  <a:gd name="T39" fmla="*/ 2147483647 h 426"/>
                  <a:gd name="T40" fmla="*/ 2147483647 w 989"/>
                  <a:gd name="T41" fmla="*/ 2147483647 h 426"/>
                  <a:gd name="T42" fmla="*/ 2147483647 w 989"/>
                  <a:gd name="T43" fmla="*/ 2147483647 h 426"/>
                  <a:gd name="T44" fmla="*/ 2147483647 w 989"/>
                  <a:gd name="T45" fmla="*/ 2147483647 h 426"/>
                  <a:gd name="T46" fmla="*/ 2147483647 w 989"/>
                  <a:gd name="T47" fmla="*/ 2147483647 h 426"/>
                  <a:gd name="T48" fmla="*/ 2147483647 w 989"/>
                  <a:gd name="T49" fmla="*/ 2147483647 h 426"/>
                  <a:gd name="T50" fmla="*/ 2147483647 w 989"/>
                  <a:gd name="T51" fmla="*/ 2147483647 h 426"/>
                  <a:gd name="T52" fmla="*/ 2147483647 w 989"/>
                  <a:gd name="T53" fmla="*/ 2147483647 h 426"/>
                  <a:gd name="T54" fmla="*/ 2147483647 w 989"/>
                  <a:gd name="T55" fmla="*/ 2147483647 h 426"/>
                  <a:gd name="T56" fmla="*/ 2147483647 w 989"/>
                  <a:gd name="T57" fmla="*/ 2147483647 h 426"/>
                  <a:gd name="T58" fmla="*/ 2147483647 w 989"/>
                  <a:gd name="T59" fmla="*/ 2147483647 h 426"/>
                  <a:gd name="T60" fmla="*/ 2147483647 w 989"/>
                  <a:gd name="T61" fmla="*/ 2147483647 h 426"/>
                  <a:gd name="T62" fmla="*/ 2147483647 w 989"/>
                  <a:gd name="T63" fmla="*/ 2147483647 h 426"/>
                  <a:gd name="T64" fmla="*/ 2147483647 w 989"/>
                  <a:gd name="T65" fmla="*/ 2147483647 h 426"/>
                  <a:gd name="T66" fmla="*/ 2147483647 w 989"/>
                  <a:gd name="T67" fmla="*/ 2147483647 h 426"/>
                  <a:gd name="T68" fmla="*/ 2147483647 w 989"/>
                  <a:gd name="T69" fmla="*/ 2147483647 h 426"/>
                  <a:gd name="T70" fmla="*/ 2147483647 w 989"/>
                  <a:gd name="T71" fmla="*/ 2147483647 h 426"/>
                  <a:gd name="T72" fmla="*/ 2147483647 w 989"/>
                  <a:gd name="T73" fmla="*/ 2147483647 h 426"/>
                  <a:gd name="T74" fmla="*/ 2147483647 w 989"/>
                  <a:gd name="T75" fmla="*/ 2147483647 h 426"/>
                  <a:gd name="T76" fmla="*/ 2147483647 w 989"/>
                  <a:gd name="T77" fmla="*/ 2147483647 h 426"/>
                  <a:gd name="T78" fmla="*/ 2147483647 w 989"/>
                  <a:gd name="T79" fmla="*/ 2147483647 h 426"/>
                  <a:gd name="T80" fmla="*/ 2147483647 w 989"/>
                  <a:gd name="T81" fmla="*/ 2147483647 h 426"/>
                  <a:gd name="T82" fmla="*/ 2147483647 w 989"/>
                  <a:gd name="T83" fmla="*/ 2147483647 h 426"/>
                  <a:gd name="T84" fmla="*/ 2147483647 w 989"/>
                  <a:gd name="T85" fmla="*/ 2147483647 h 426"/>
                  <a:gd name="T86" fmla="*/ 2147483647 w 989"/>
                  <a:gd name="T87" fmla="*/ 2147483647 h 426"/>
                  <a:gd name="T88" fmla="*/ 2147483647 w 989"/>
                  <a:gd name="T89" fmla="*/ 2147483647 h 426"/>
                  <a:gd name="T90" fmla="*/ 2147483647 w 989"/>
                  <a:gd name="T91" fmla="*/ 2147483647 h 426"/>
                  <a:gd name="T92" fmla="*/ 2147483647 w 989"/>
                  <a:gd name="T93" fmla="*/ 2147483647 h 426"/>
                  <a:gd name="T94" fmla="*/ 2147483647 w 989"/>
                  <a:gd name="T95" fmla="*/ 2147483647 h 426"/>
                  <a:gd name="T96" fmla="*/ 2147483647 w 989"/>
                  <a:gd name="T97" fmla="*/ 2147483647 h 426"/>
                  <a:gd name="T98" fmla="*/ 2147483647 w 989"/>
                  <a:gd name="T99" fmla="*/ 2147483647 h 426"/>
                  <a:gd name="T100" fmla="*/ 2147483647 w 989"/>
                  <a:gd name="T101" fmla="*/ 2147483647 h 426"/>
                  <a:gd name="T102" fmla="*/ 2147483647 w 989"/>
                  <a:gd name="T103" fmla="*/ 2147483647 h 426"/>
                  <a:gd name="T104" fmla="*/ 2147483647 w 989"/>
                  <a:gd name="T105" fmla="*/ 2147483647 h 426"/>
                  <a:gd name="T106" fmla="*/ 2147483647 w 989"/>
                  <a:gd name="T107" fmla="*/ 2147483647 h 426"/>
                  <a:gd name="T108" fmla="*/ 2147483647 w 989"/>
                  <a:gd name="T109" fmla="*/ 2147483647 h 426"/>
                  <a:gd name="T110" fmla="*/ 2147483647 w 989"/>
                  <a:gd name="T111" fmla="*/ 2147483647 h 426"/>
                  <a:gd name="T112" fmla="*/ 2147483647 w 989"/>
                  <a:gd name="T113" fmla="*/ 2147483647 h 426"/>
                  <a:gd name="T114" fmla="*/ 2147483647 w 989"/>
                  <a:gd name="T115" fmla="*/ 2147483647 h 4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89"/>
                  <a:gd name="T175" fmla="*/ 0 h 426"/>
                  <a:gd name="T176" fmla="*/ 989 w 989"/>
                  <a:gd name="T177" fmla="*/ 426 h 42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89" h="426">
                    <a:moveTo>
                      <a:pt x="0" y="420"/>
                    </a:moveTo>
                    <a:lnTo>
                      <a:pt x="1" y="425"/>
                    </a:lnTo>
                    <a:lnTo>
                      <a:pt x="7" y="424"/>
                    </a:lnTo>
                    <a:lnTo>
                      <a:pt x="13" y="421"/>
                    </a:lnTo>
                    <a:lnTo>
                      <a:pt x="19" y="416"/>
                    </a:lnTo>
                    <a:lnTo>
                      <a:pt x="24" y="409"/>
                    </a:lnTo>
                    <a:lnTo>
                      <a:pt x="33" y="391"/>
                    </a:lnTo>
                    <a:lnTo>
                      <a:pt x="41" y="367"/>
                    </a:lnTo>
                    <a:lnTo>
                      <a:pt x="59" y="302"/>
                    </a:lnTo>
                    <a:lnTo>
                      <a:pt x="79" y="218"/>
                    </a:lnTo>
                    <a:lnTo>
                      <a:pt x="80" y="217"/>
                    </a:lnTo>
                    <a:lnTo>
                      <a:pt x="73" y="215"/>
                    </a:lnTo>
                    <a:lnTo>
                      <a:pt x="73" y="217"/>
                    </a:lnTo>
                    <a:lnTo>
                      <a:pt x="72" y="218"/>
                    </a:lnTo>
                    <a:lnTo>
                      <a:pt x="79" y="219"/>
                    </a:lnTo>
                    <a:lnTo>
                      <a:pt x="79" y="218"/>
                    </a:lnTo>
                    <a:lnTo>
                      <a:pt x="73" y="216"/>
                    </a:lnTo>
                    <a:lnTo>
                      <a:pt x="72" y="217"/>
                    </a:lnTo>
                    <a:lnTo>
                      <a:pt x="79" y="219"/>
                    </a:lnTo>
                    <a:lnTo>
                      <a:pt x="79" y="218"/>
                    </a:lnTo>
                    <a:lnTo>
                      <a:pt x="82" y="213"/>
                    </a:lnTo>
                    <a:lnTo>
                      <a:pt x="87" y="209"/>
                    </a:lnTo>
                    <a:lnTo>
                      <a:pt x="98" y="202"/>
                    </a:lnTo>
                    <a:lnTo>
                      <a:pt x="101" y="200"/>
                    </a:lnTo>
                    <a:lnTo>
                      <a:pt x="106" y="198"/>
                    </a:lnTo>
                    <a:lnTo>
                      <a:pt x="121" y="195"/>
                    </a:lnTo>
                    <a:lnTo>
                      <a:pt x="136" y="191"/>
                    </a:lnTo>
                    <a:lnTo>
                      <a:pt x="142" y="186"/>
                    </a:lnTo>
                    <a:lnTo>
                      <a:pt x="145" y="183"/>
                    </a:lnTo>
                    <a:lnTo>
                      <a:pt x="146" y="178"/>
                    </a:lnTo>
                    <a:lnTo>
                      <a:pt x="174" y="75"/>
                    </a:lnTo>
                    <a:lnTo>
                      <a:pt x="186" y="43"/>
                    </a:lnTo>
                    <a:lnTo>
                      <a:pt x="189" y="33"/>
                    </a:lnTo>
                    <a:lnTo>
                      <a:pt x="196" y="23"/>
                    </a:lnTo>
                    <a:lnTo>
                      <a:pt x="204" y="13"/>
                    </a:lnTo>
                    <a:lnTo>
                      <a:pt x="191" y="18"/>
                    </a:lnTo>
                    <a:lnTo>
                      <a:pt x="186" y="22"/>
                    </a:lnTo>
                    <a:lnTo>
                      <a:pt x="193" y="25"/>
                    </a:lnTo>
                    <a:lnTo>
                      <a:pt x="202" y="23"/>
                    </a:lnTo>
                    <a:lnTo>
                      <a:pt x="215" y="22"/>
                    </a:lnTo>
                    <a:lnTo>
                      <a:pt x="228" y="22"/>
                    </a:lnTo>
                    <a:lnTo>
                      <a:pt x="232" y="23"/>
                    </a:lnTo>
                    <a:lnTo>
                      <a:pt x="235" y="25"/>
                    </a:lnTo>
                    <a:lnTo>
                      <a:pt x="241" y="35"/>
                    </a:lnTo>
                    <a:lnTo>
                      <a:pt x="246" y="49"/>
                    </a:lnTo>
                    <a:lnTo>
                      <a:pt x="258" y="86"/>
                    </a:lnTo>
                    <a:lnTo>
                      <a:pt x="289" y="200"/>
                    </a:lnTo>
                    <a:lnTo>
                      <a:pt x="292" y="206"/>
                    </a:lnTo>
                    <a:lnTo>
                      <a:pt x="299" y="209"/>
                    </a:lnTo>
                    <a:lnTo>
                      <a:pt x="311" y="207"/>
                    </a:lnTo>
                    <a:lnTo>
                      <a:pt x="315" y="206"/>
                    </a:lnTo>
                    <a:lnTo>
                      <a:pt x="319" y="206"/>
                    </a:lnTo>
                    <a:lnTo>
                      <a:pt x="321" y="208"/>
                    </a:lnTo>
                    <a:lnTo>
                      <a:pt x="324" y="212"/>
                    </a:lnTo>
                    <a:lnTo>
                      <a:pt x="327" y="218"/>
                    </a:lnTo>
                    <a:lnTo>
                      <a:pt x="333" y="219"/>
                    </a:lnTo>
                    <a:lnTo>
                      <a:pt x="345" y="215"/>
                    </a:lnTo>
                    <a:lnTo>
                      <a:pt x="350" y="212"/>
                    </a:lnTo>
                    <a:lnTo>
                      <a:pt x="353" y="210"/>
                    </a:lnTo>
                    <a:lnTo>
                      <a:pt x="354" y="210"/>
                    </a:lnTo>
                    <a:lnTo>
                      <a:pt x="356" y="212"/>
                    </a:lnTo>
                    <a:lnTo>
                      <a:pt x="375" y="275"/>
                    </a:lnTo>
                    <a:lnTo>
                      <a:pt x="392" y="323"/>
                    </a:lnTo>
                    <a:lnTo>
                      <a:pt x="407" y="360"/>
                    </a:lnTo>
                    <a:lnTo>
                      <a:pt x="422" y="385"/>
                    </a:lnTo>
                    <a:lnTo>
                      <a:pt x="428" y="390"/>
                    </a:lnTo>
                    <a:lnTo>
                      <a:pt x="433" y="389"/>
                    </a:lnTo>
                    <a:lnTo>
                      <a:pt x="436" y="387"/>
                    </a:lnTo>
                    <a:lnTo>
                      <a:pt x="438" y="386"/>
                    </a:lnTo>
                    <a:lnTo>
                      <a:pt x="441" y="388"/>
                    </a:lnTo>
                    <a:lnTo>
                      <a:pt x="447" y="392"/>
                    </a:lnTo>
                    <a:lnTo>
                      <a:pt x="453" y="395"/>
                    </a:lnTo>
                    <a:lnTo>
                      <a:pt x="459" y="395"/>
                    </a:lnTo>
                    <a:lnTo>
                      <a:pt x="462" y="392"/>
                    </a:lnTo>
                    <a:lnTo>
                      <a:pt x="476" y="370"/>
                    </a:lnTo>
                    <a:lnTo>
                      <a:pt x="482" y="353"/>
                    </a:lnTo>
                    <a:lnTo>
                      <a:pt x="489" y="334"/>
                    </a:lnTo>
                    <a:lnTo>
                      <a:pt x="503" y="284"/>
                    </a:lnTo>
                    <a:lnTo>
                      <a:pt x="519" y="218"/>
                    </a:lnTo>
                    <a:lnTo>
                      <a:pt x="520" y="218"/>
                    </a:lnTo>
                    <a:lnTo>
                      <a:pt x="523" y="217"/>
                    </a:lnTo>
                    <a:lnTo>
                      <a:pt x="535" y="217"/>
                    </a:lnTo>
                    <a:lnTo>
                      <a:pt x="547" y="218"/>
                    </a:lnTo>
                    <a:lnTo>
                      <a:pt x="554" y="216"/>
                    </a:lnTo>
                    <a:lnTo>
                      <a:pt x="555" y="215"/>
                    </a:lnTo>
                    <a:lnTo>
                      <a:pt x="557" y="212"/>
                    </a:lnTo>
                    <a:lnTo>
                      <a:pt x="560" y="207"/>
                    </a:lnTo>
                    <a:lnTo>
                      <a:pt x="565" y="204"/>
                    </a:lnTo>
                    <a:lnTo>
                      <a:pt x="571" y="201"/>
                    </a:lnTo>
                    <a:lnTo>
                      <a:pt x="575" y="194"/>
                    </a:lnTo>
                    <a:lnTo>
                      <a:pt x="592" y="126"/>
                    </a:lnTo>
                    <a:lnTo>
                      <a:pt x="603" y="75"/>
                    </a:lnTo>
                    <a:lnTo>
                      <a:pt x="611" y="38"/>
                    </a:lnTo>
                    <a:lnTo>
                      <a:pt x="616" y="26"/>
                    </a:lnTo>
                    <a:lnTo>
                      <a:pt x="621" y="16"/>
                    </a:lnTo>
                    <a:lnTo>
                      <a:pt x="624" y="12"/>
                    </a:lnTo>
                    <a:lnTo>
                      <a:pt x="629" y="11"/>
                    </a:lnTo>
                    <a:lnTo>
                      <a:pt x="640" y="11"/>
                    </a:lnTo>
                    <a:lnTo>
                      <a:pt x="650" y="7"/>
                    </a:lnTo>
                    <a:lnTo>
                      <a:pt x="654" y="6"/>
                    </a:lnTo>
                    <a:lnTo>
                      <a:pt x="655" y="8"/>
                    </a:lnTo>
                    <a:lnTo>
                      <a:pt x="666" y="33"/>
                    </a:lnTo>
                    <a:lnTo>
                      <a:pt x="679" y="73"/>
                    </a:lnTo>
                    <a:lnTo>
                      <a:pt x="713" y="194"/>
                    </a:lnTo>
                    <a:lnTo>
                      <a:pt x="717" y="213"/>
                    </a:lnTo>
                    <a:lnTo>
                      <a:pt x="722" y="217"/>
                    </a:lnTo>
                    <a:lnTo>
                      <a:pt x="729" y="217"/>
                    </a:lnTo>
                    <a:lnTo>
                      <a:pt x="745" y="212"/>
                    </a:lnTo>
                    <a:lnTo>
                      <a:pt x="760" y="207"/>
                    </a:lnTo>
                    <a:lnTo>
                      <a:pt x="765" y="207"/>
                    </a:lnTo>
                    <a:lnTo>
                      <a:pt x="767" y="207"/>
                    </a:lnTo>
                    <a:lnTo>
                      <a:pt x="770" y="203"/>
                    </a:lnTo>
                    <a:lnTo>
                      <a:pt x="763" y="205"/>
                    </a:lnTo>
                    <a:lnTo>
                      <a:pt x="764" y="207"/>
                    </a:lnTo>
                    <a:lnTo>
                      <a:pt x="786" y="281"/>
                    </a:lnTo>
                    <a:lnTo>
                      <a:pt x="808" y="341"/>
                    </a:lnTo>
                    <a:lnTo>
                      <a:pt x="819" y="365"/>
                    </a:lnTo>
                    <a:lnTo>
                      <a:pt x="830" y="385"/>
                    </a:lnTo>
                    <a:lnTo>
                      <a:pt x="841" y="399"/>
                    </a:lnTo>
                    <a:lnTo>
                      <a:pt x="852" y="409"/>
                    </a:lnTo>
                    <a:lnTo>
                      <a:pt x="858" y="411"/>
                    </a:lnTo>
                    <a:lnTo>
                      <a:pt x="862" y="410"/>
                    </a:lnTo>
                    <a:lnTo>
                      <a:pt x="870" y="409"/>
                    </a:lnTo>
                    <a:lnTo>
                      <a:pt x="873" y="410"/>
                    </a:lnTo>
                    <a:lnTo>
                      <a:pt x="878" y="416"/>
                    </a:lnTo>
                    <a:lnTo>
                      <a:pt x="885" y="422"/>
                    </a:lnTo>
                    <a:lnTo>
                      <a:pt x="889" y="424"/>
                    </a:lnTo>
                    <a:lnTo>
                      <a:pt x="894" y="422"/>
                    </a:lnTo>
                    <a:lnTo>
                      <a:pt x="904" y="411"/>
                    </a:lnTo>
                    <a:lnTo>
                      <a:pt x="912" y="395"/>
                    </a:lnTo>
                    <a:lnTo>
                      <a:pt x="919" y="376"/>
                    </a:lnTo>
                    <a:lnTo>
                      <a:pt x="926" y="353"/>
                    </a:lnTo>
                    <a:lnTo>
                      <a:pt x="940" y="296"/>
                    </a:lnTo>
                    <a:lnTo>
                      <a:pt x="957" y="227"/>
                    </a:lnTo>
                    <a:lnTo>
                      <a:pt x="959" y="223"/>
                    </a:lnTo>
                    <a:lnTo>
                      <a:pt x="962" y="220"/>
                    </a:lnTo>
                    <a:lnTo>
                      <a:pt x="972" y="213"/>
                    </a:lnTo>
                    <a:lnTo>
                      <a:pt x="982" y="206"/>
                    </a:lnTo>
                    <a:lnTo>
                      <a:pt x="986" y="201"/>
                    </a:lnTo>
                    <a:lnTo>
                      <a:pt x="988" y="195"/>
                    </a:lnTo>
                    <a:lnTo>
                      <a:pt x="982" y="193"/>
                    </a:lnTo>
                    <a:lnTo>
                      <a:pt x="979" y="198"/>
                    </a:lnTo>
                    <a:lnTo>
                      <a:pt x="976" y="202"/>
                    </a:lnTo>
                    <a:lnTo>
                      <a:pt x="967" y="208"/>
                    </a:lnTo>
                    <a:lnTo>
                      <a:pt x="958" y="216"/>
                    </a:lnTo>
                    <a:lnTo>
                      <a:pt x="953" y="220"/>
                    </a:lnTo>
                    <a:lnTo>
                      <a:pt x="950" y="226"/>
                    </a:lnTo>
                    <a:lnTo>
                      <a:pt x="933" y="295"/>
                    </a:lnTo>
                    <a:lnTo>
                      <a:pt x="920" y="351"/>
                    </a:lnTo>
                    <a:lnTo>
                      <a:pt x="913" y="374"/>
                    </a:lnTo>
                    <a:lnTo>
                      <a:pt x="906" y="393"/>
                    </a:lnTo>
                    <a:lnTo>
                      <a:pt x="898" y="408"/>
                    </a:lnTo>
                    <a:lnTo>
                      <a:pt x="889" y="417"/>
                    </a:lnTo>
                    <a:lnTo>
                      <a:pt x="890" y="417"/>
                    </a:lnTo>
                    <a:lnTo>
                      <a:pt x="889" y="417"/>
                    </a:lnTo>
                    <a:lnTo>
                      <a:pt x="884" y="412"/>
                    </a:lnTo>
                    <a:lnTo>
                      <a:pt x="878" y="406"/>
                    </a:lnTo>
                    <a:lnTo>
                      <a:pt x="871" y="403"/>
                    </a:lnTo>
                    <a:lnTo>
                      <a:pt x="861" y="405"/>
                    </a:lnTo>
                    <a:lnTo>
                      <a:pt x="858" y="405"/>
                    </a:lnTo>
                    <a:lnTo>
                      <a:pt x="856" y="405"/>
                    </a:lnTo>
                    <a:lnTo>
                      <a:pt x="846" y="395"/>
                    </a:lnTo>
                    <a:lnTo>
                      <a:pt x="836" y="382"/>
                    </a:lnTo>
                    <a:lnTo>
                      <a:pt x="826" y="362"/>
                    </a:lnTo>
                    <a:lnTo>
                      <a:pt x="814" y="339"/>
                    </a:lnTo>
                    <a:lnTo>
                      <a:pt x="793" y="279"/>
                    </a:lnTo>
                    <a:lnTo>
                      <a:pt x="771" y="205"/>
                    </a:lnTo>
                    <a:lnTo>
                      <a:pt x="770" y="203"/>
                    </a:lnTo>
                    <a:lnTo>
                      <a:pt x="765" y="201"/>
                    </a:lnTo>
                    <a:lnTo>
                      <a:pt x="758" y="202"/>
                    </a:lnTo>
                    <a:lnTo>
                      <a:pt x="728" y="210"/>
                    </a:lnTo>
                    <a:lnTo>
                      <a:pt x="725" y="210"/>
                    </a:lnTo>
                    <a:lnTo>
                      <a:pt x="724" y="210"/>
                    </a:lnTo>
                    <a:lnTo>
                      <a:pt x="719" y="192"/>
                    </a:lnTo>
                    <a:lnTo>
                      <a:pt x="686" y="71"/>
                    </a:lnTo>
                    <a:lnTo>
                      <a:pt x="673" y="31"/>
                    </a:lnTo>
                    <a:lnTo>
                      <a:pt x="661" y="5"/>
                    </a:lnTo>
                    <a:lnTo>
                      <a:pt x="658" y="1"/>
                    </a:lnTo>
                    <a:lnTo>
                      <a:pt x="654" y="0"/>
                    </a:lnTo>
                    <a:lnTo>
                      <a:pt x="647" y="1"/>
                    </a:lnTo>
                    <a:lnTo>
                      <a:pt x="638" y="5"/>
                    </a:lnTo>
                    <a:lnTo>
                      <a:pt x="628" y="5"/>
                    </a:lnTo>
                    <a:lnTo>
                      <a:pt x="621" y="8"/>
                    </a:lnTo>
                    <a:lnTo>
                      <a:pt x="615" y="13"/>
                    </a:lnTo>
                    <a:lnTo>
                      <a:pt x="610" y="23"/>
                    </a:lnTo>
                    <a:lnTo>
                      <a:pt x="605" y="37"/>
                    </a:lnTo>
                    <a:lnTo>
                      <a:pt x="597" y="74"/>
                    </a:lnTo>
                    <a:lnTo>
                      <a:pt x="585" y="125"/>
                    </a:lnTo>
                    <a:lnTo>
                      <a:pt x="569" y="192"/>
                    </a:lnTo>
                    <a:lnTo>
                      <a:pt x="566" y="197"/>
                    </a:lnTo>
                    <a:lnTo>
                      <a:pt x="561" y="200"/>
                    </a:lnTo>
                    <a:lnTo>
                      <a:pt x="554" y="203"/>
                    </a:lnTo>
                    <a:lnTo>
                      <a:pt x="550" y="211"/>
                    </a:lnTo>
                    <a:lnTo>
                      <a:pt x="547" y="212"/>
                    </a:lnTo>
                    <a:lnTo>
                      <a:pt x="535" y="211"/>
                    </a:lnTo>
                    <a:lnTo>
                      <a:pt x="522" y="211"/>
                    </a:lnTo>
                    <a:lnTo>
                      <a:pt x="516" y="212"/>
                    </a:lnTo>
                    <a:lnTo>
                      <a:pt x="513" y="216"/>
                    </a:lnTo>
                    <a:lnTo>
                      <a:pt x="497" y="283"/>
                    </a:lnTo>
                    <a:lnTo>
                      <a:pt x="483" y="333"/>
                    </a:lnTo>
                    <a:lnTo>
                      <a:pt x="476" y="352"/>
                    </a:lnTo>
                    <a:lnTo>
                      <a:pt x="469" y="367"/>
                    </a:lnTo>
                    <a:lnTo>
                      <a:pt x="457" y="388"/>
                    </a:lnTo>
                    <a:lnTo>
                      <a:pt x="456" y="389"/>
                    </a:lnTo>
                    <a:lnTo>
                      <a:pt x="455" y="389"/>
                    </a:lnTo>
                    <a:lnTo>
                      <a:pt x="451" y="387"/>
                    </a:lnTo>
                    <a:lnTo>
                      <a:pt x="445" y="383"/>
                    </a:lnTo>
                    <a:lnTo>
                      <a:pt x="439" y="380"/>
                    </a:lnTo>
                    <a:lnTo>
                      <a:pt x="433" y="382"/>
                    </a:lnTo>
                    <a:lnTo>
                      <a:pt x="430" y="383"/>
                    </a:lnTo>
                    <a:lnTo>
                      <a:pt x="427" y="382"/>
                    </a:lnTo>
                    <a:lnTo>
                      <a:pt x="414" y="357"/>
                    </a:lnTo>
                    <a:lnTo>
                      <a:pt x="398" y="322"/>
                    </a:lnTo>
                    <a:lnTo>
                      <a:pt x="381" y="273"/>
                    </a:lnTo>
                    <a:lnTo>
                      <a:pt x="362" y="210"/>
                    </a:lnTo>
                    <a:lnTo>
                      <a:pt x="358" y="205"/>
                    </a:lnTo>
                    <a:lnTo>
                      <a:pt x="352" y="204"/>
                    </a:lnTo>
                    <a:lnTo>
                      <a:pt x="346" y="207"/>
                    </a:lnTo>
                    <a:lnTo>
                      <a:pt x="341" y="209"/>
                    </a:lnTo>
                    <a:lnTo>
                      <a:pt x="332" y="213"/>
                    </a:lnTo>
                    <a:lnTo>
                      <a:pt x="330" y="210"/>
                    </a:lnTo>
                    <a:lnTo>
                      <a:pt x="327" y="204"/>
                    </a:lnTo>
                    <a:lnTo>
                      <a:pt x="321" y="201"/>
                    </a:lnTo>
                    <a:lnTo>
                      <a:pt x="314" y="200"/>
                    </a:lnTo>
                    <a:lnTo>
                      <a:pt x="309" y="202"/>
                    </a:lnTo>
                    <a:lnTo>
                      <a:pt x="300" y="203"/>
                    </a:lnTo>
                    <a:lnTo>
                      <a:pt x="298" y="202"/>
                    </a:lnTo>
                    <a:lnTo>
                      <a:pt x="295" y="198"/>
                    </a:lnTo>
                    <a:lnTo>
                      <a:pt x="265" y="84"/>
                    </a:lnTo>
                    <a:lnTo>
                      <a:pt x="253" y="47"/>
                    </a:lnTo>
                    <a:lnTo>
                      <a:pt x="247" y="33"/>
                    </a:lnTo>
                    <a:lnTo>
                      <a:pt x="240" y="21"/>
                    </a:lnTo>
                    <a:lnTo>
                      <a:pt x="236" y="18"/>
                    </a:lnTo>
                    <a:lnTo>
                      <a:pt x="229" y="16"/>
                    </a:lnTo>
                    <a:lnTo>
                      <a:pt x="215" y="16"/>
                    </a:lnTo>
                    <a:lnTo>
                      <a:pt x="201" y="17"/>
                    </a:lnTo>
                    <a:lnTo>
                      <a:pt x="192" y="19"/>
                    </a:lnTo>
                    <a:lnTo>
                      <a:pt x="194" y="24"/>
                    </a:lnTo>
                    <a:lnTo>
                      <a:pt x="194" y="19"/>
                    </a:lnTo>
                    <a:lnTo>
                      <a:pt x="193" y="18"/>
                    </a:lnTo>
                    <a:lnTo>
                      <a:pt x="190" y="19"/>
                    </a:lnTo>
                    <a:lnTo>
                      <a:pt x="194" y="23"/>
                    </a:lnTo>
                    <a:lnTo>
                      <a:pt x="196" y="22"/>
                    </a:lnTo>
                    <a:lnTo>
                      <a:pt x="198" y="21"/>
                    </a:lnTo>
                    <a:lnTo>
                      <a:pt x="191" y="18"/>
                    </a:lnTo>
                    <a:lnTo>
                      <a:pt x="190" y="20"/>
                    </a:lnTo>
                    <a:lnTo>
                      <a:pt x="183" y="31"/>
                    </a:lnTo>
                    <a:lnTo>
                      <a:pt x="179" y="42"/>
                    </a:lnTo>
                    <a:lnTo>
                      <a:pt x="168" y="74"/>
                    </a:lnTo>
                    <a:lnTo>
                      <a:pt x="140" y="177"/>
                    </a:lnTo>
                    <a:lnTo>
                      <a:pt x="138" y="180"/>
                    </a:lnTo>
                    <a:lnTo>
                      <a:pt x="137" y="182"/>
                    </a:lnTo>
                    <a:lnTo>
                      <a:pt x="133" y="185"/>
                    </a:lnTo>
                    <a:lnTo>
                      <a:pt x="119" y="190"/>
                    </a:lnTo>
                    <a:lnTo>
                      <a:pt x="104" y="192"/>
                    </a:lnTo>
                    <a:lnTo>
                      <a:pt x="98" y="194"/>
                    </a:lnTo>
                    <a:lnTo>
                      <a:pt x="93" y="197"/>
                    </a:lnTo>
                    <a:lnTo>
                      <a:pt x="83" y="205"/>
                    </a:lnTo>
                    <a:lnTo>
                      <a:pt x="77" y="210"/>
                    </a:lnTo>
                    <a:lnTo>
                      <a:pt x="73" y="216"/>
                    </a:lnTo>
                    <a:lnTo>
                      <a:pt x="72" y="217"/>
                    </a:lnTo>
                    <a:lnTo>
                      <a:pt x="79" y="219"/>
                    </a:lnTo>
                    <a:lnTo>
                      <a:pt x="79" y="218"/>
                    </a:lnTo>
                    <a:lnTo>
                      <a:pt x="73" y="216"/>
                    </a:lnTo>
                    <a:lnTo>
                      <a:pt x="72" y="218"/>
                    </a:lnTo>
                    <a:lnTo>
                      <a:pt x="79" y="219"/>
                    </a:lnTo>
                    <a:lnTo>
                      <a:pt x="79" y="218"/>
                    </a:lnTo>
                    <a:lnTo>
                      <a:pt x="80" y="217"/>
                    </a:lnTo>
                    <a:lnTo>
                      <a:pt x="73" y="215"/>
                    </a:lnTo>
                    <a:lnTo>
                      <a:pt x="73" y="216"/>
                    </a:lnTo>
                    <a:lnTo>
                      <a:pt x="52" y="300"/>
                    </a:lnTo>
                    <a:lnTo>
                      <a:pt x="34" y="365"/>
                    </a:lnTo>
                    <a:lnTo>
                      <a:pt x="26" y="389"/>
                    </a:lnTo>
                    <a:lnTo>
                      <a:pt x="17" y="407"/>
                    </a:lnTo>
                    <a:lnTo>
                      <a:pt x="13" y="412"/>
                    </a:lnTo>
                    <a:lnTo>
                      <a:pt x="9" y="416"/>
                    </a:lnTo>
                    <a:lnTo>
                      <a:pt x="4" y="419"/>
                    </a:lnTo>
                    <a:lnTo>
                      <a:pt x="0" y="420"/>
                    </a:lnTo>
                  </a:path>
                </a:pathLst>
              </a:custGeom>
              <a:solidFill>
                <a:srgbClr val="993300"/>
              </a:solidFill>
              <a:ln w="28575" cap="rnd" cmpd="sng">
                <a:solidFill>
                  <a:schemeClr val="bg1">
                    <a:lumMod val="50000"/>
                  </a:schemeClr>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54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3" name="Line 2053"/>
              <p:cNvSpPr>
                <a:spLocks noChangeShapeType="1"/>
              </p:cNvSpPr>
              <p:nvPr/>
            </p:nvSpPr>
            <p:spPr bwMode="auto">
              <a:xfrm>
                <a:off x="1321144" y="5153640"/>
                <a:ext cx="2551248" cy="0"/>
              </a:xfrm>
              <a:prstGeom prst="line">
                <a:avLst/>
              </a:prstGeom>
              <a:noFill/>
              <a:ln w="12700">
                <a:solidFill>
                  <a:schemeClr val="bg1">
                    <a:lumMod val="50000"/>
                  </a:schemeClr>
                </a:solidFill>
                <a:round/>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54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4" name="Freeform 2069"/>
              <p:cNvSpPr/>
              <p:nvPr/>
            </p:nvSpPr>
            <p:spPr bwMode="auto">
              <a:xfrm>
                <a:off x="2002135" y="4695826"/>
                <a:ext cx="34541" cy="220268"/>
              </a:xfrm>
              <a:custGeom>
                <a:avLst/>
                <a:gdLst>
                  <a:gd name="T0" fmla="*/ 2147483647 w 17"/>
                  <a:gd name="T1" fmla="*/ 2147483647 h 139"/>
                  <a:gd name="T2" fmla="*/ 2147483647 w 17"/>
                  <a:gd name="T3" fmla="*/ 2147483647 h 139"/>
                  <a:gd name="T4" fmla="*/ 2147483647 w 17"/>
                  <a:gd name="T5" fmla="*/ 0 h 139"/>
                  <a:gd name="T6" fmla="*/ 2147483647 w 17"/>
                  <a:gd name="T7" fmla="*/ 2147483647 h 139"/>
                  <a:gd name="T8" fmla="*/ 2147483647 w 17"/>
                  <a:gd name="T9" fmla="*/ 2147483647 h 139"/>
                  <a:gd name="T10" fmla="*/ 2147483647 w 17"/>
                  <a:gd name="T11" fmla="*/ 2147483647 h 139"/>
                  <a:gd name="T12" fmla="*/ 2147483647 w 17"/>
                  <a:gd name="T13" fmla="*/ 2147483647 h 139"/>
                  <a:gd name="T14" fmla="*/ 0 w 17"/>
                  <a:gd name="T15" fmla="*/ 2147483647 h 139"/>
                  <a:gd name="T16" fmla="*/ 2147483647 w 17"/>
                  <a:gd name="T17" fmla="*/ 2147483647 h 1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39"/>
                  <a:gd name="T29" fmla="*/ 17 w 17"/>
                  <a:gd name="T30" fmla="*/ 139 h 1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39">
                    <a:moveTo>
                      <a:pt x="8" y="69"/>
                    </a:moveTo>
                    <a:lnTo>
                      <a:pt x="16" y="17"/>
                    </a:lnTo>
                    <a:lnTo>
                      <a:pt x="8" y="0"/>
                    </a:lnTo>
                    <a:lnTo>
                      <a:pt x="4" y="17"/>
                    </a:lnTo>
                    <a:lnTo>
                      <a:pt x="8" y="69"/>
                    </a:lnTo>
                    <a:lnTo>
                      <a:pt x="12" y="121"/>
                    </a:lnTo>
                    <a:lnTo>
                      <a:pt x="8" y="138"/>
                    </a:lnTo>
                    <a:lnTo>
                      <a:pt x="0" y="121"/>
                    </a:lnTo>
                    <a:lnTo>
                      <a:pt x="8" y="69"/>
                    </a:lnTo>
                  </a:path>
                </a:pathLst>
              </a:custGeom>
              <a:solidFill>
                <a:srgbClr val="993300"/>
              </a:solidFill>
              <a:ln w="28575" cap="rnd" cmpd="sng">
                <a:solidFill>
                  <a:schemeClr val="bg1">
                    <a:lumMod val="50000"/>
                  </a:schemeClr>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54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5" name="Freeform 2070"/>
              <p:cNvSpPr/>
              <p:nvPr/>
            </p:nvSpPr>
            <p:spPr bwMode="auto">
              <a:xfrm>
                <a:off x="1893571" y="4695826"/>
                <a:ext cx="39478" cy="220268"/>
              </a:xfrm>
              <a:custGeom>
                <a:avLst/>
                <a:gdLst>
                  <a:gd name="T0" fmla="*/ 2147483647 w 17"/>
                  <a:gd name="T1" fmla="*/ 2147483647 h 139"/>
                  <a:gd name="T2" fmla="*/ 2147483647 w 17"/>
                  <a:gd name="T3" fmla="*/ 2147483647 h 139"/>
                  <a:gd name="T4" fmla="*/ 2147483647 w 17"/>
                  <a:gd name="T5" fmla="*/ 0 h 139"/>
                  <a:gd name="T6" fmla="*/ 2147483647 w 17"/>
                  <a:gd name="T7" fmla="*/ 2147483647 h 139"/>
                  <a:gd name="T8" fmla="*/ 2147483647 w 17"/>
                  <a:gd name="T9" fmla="*/ 2147483647 h 139"/>
                  <a:gd name="T10" fmla="*/ 2147483647 w 17"/>
                  <a:gd name="T11" fmla="*/ 2147483647 h 139"/>
                  <a:gd name="T12" fmla="*/ 2147483647 w 17"/>
                  <a:gd name="T13" fmla="*/ 2147483647 h 139"/>
                  <a:gd name="T14" fmla="*/ 0 w 17"/>
                  <a:gd name="T15" fmla="*/ 2147483647 h 139"/>
                  <a:gd name="T16" fmla="*/ 2147483647 w 17"/>
                  <a:gd name="T17" fmla="*/ 2147483647 h 1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39"/>
                  <a:gd name="T29" fmla="*/ 17 w 17"/>
                  <a:gd name="T30" fmla="*/ 139 h 1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39">
                    <a:moveTo>
                      <a:pt x="8" y="69"/>
                    </a:moveTo>
                    <a:lnTo>
                      <a:pt x="16" y="17"/>
                    </a:lnTo>
                    <a:lnTo>
                      <a:pt x="8" y="0"/>
                    </a:lnTo>
                    <a:lnTo>
                      <a:pt x="4" y="17"/>
                    </a:lnTo>
                    <a:lnTo>
                      <a:pt x="8" y="69"/>
                    </a:lnTo>
                    <a:lnTo>
                      <a:pt x="12" y="121"/>
                    </a:lnTo>
                    <a:lnTo>
                      <a:pt x="8" y="138"/>
                    </a:lnTo>
                    <a:lnTo>
                      <a:pt x="0" y="121"/>
                    </a:lnTo>
                    <a:lnTo>
                      <a:pt x="8" y="69"/>
                    </a:lnTo>
                  </a:path>
                </a:pathLst>
              </a:custGeom>
              <a:solidFill>
                <a:srgbClr val="993300"/>
              </a:solidFill>
              <a:ln w="28575" cap="rnd" cmpd="sng">
                <a:solidFill>
                  <a:schemeClr val="bg1">
                    <a:lumMod val="50000"/>
                  </a:schemeClr>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54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6" name="Freeform 2071"/>
              <p:cNvSpPr/>
              <p:nvPr/>
            </p:nvSpPr>
            <p:spPr bwMode="auto">
              <a:xfrm>
                <a:off x="1829418" y="5075898"/>
                <a:ext cx="0" cy="220268"/>
              </a:xfrm>
              <a:custGeom>
                <a:avLst/>
                <a:gdLst>
                  <a:gd name="T0" fmla="*/ 0 w 1"/>
                  <a:gd name="T1" fmla="*/ 2147483647 h 139"/>
                  <a:gd name="T2" fmla="*/ 0 w 1"/>
                  <a:gd name="T3" fmla="*/ 0 h 139"/>
                  <a:gd name="T4" fmla="*/ 0 w 1"/>
                  <a:gd name="T5" fmla="*/ 2147483647 h 139"/>
                  <a:gd name="T6" fmla="*/ 0 w 1"/>
                  <a:gd name="T7" fmla="*/ 2147483647 h 139"/>
                  <a:gd name="T8" fmla="*/ 0 w 1"/>
                  <a:gd name="T9" fmla="*/ 2147483647 h 139"/>
                  <a:gd name="T10" fmla="*/ 0 60000 65536"/>
                  <a:gd name="T11" fmla="*/ 0 60000 65536"/>
                  <a:gd name="T12" fmla="*/ 0 60000 65536"/>
                  <a:gd name="T13" fmla="*/ 0 60000 65536"/>
                  <a:gd name="T14" fmla="*/ 0 60000 65536"/>
                  <a:gd name="T15" fmla="*/ 0 w 1"/>
                  <a:gd name="T16" fmla="*/ 0 h 139"/>
                  <a:gd name="T17" fmla="*/ 1 w 1"/>
                  <a:gd name="T18" fmla="*/ 139 h 139"/>
                </a:gdLst>
                <a:ahLst/>
                <a:cxnLst>
                  <a:cxn ang="T10">
                    <a:pos x="T0" y="T1"/>
                  </a:cxn>
                  <a:cxn ang="T11">
                    <a:pos x="T2" y="T3"/>
                  </a:cxn>
                  <a:cxn ang="T12">
                    <a:pos x="T4" y="T5"/>
                  </a:cxn>
                  <a:cxn ang="T13">
                    <a:pos x="T6" y="T7"/>
                  </a:cxn>
                  <a:cxn ang="T14">
                    <a:pos x="T8" y="T9"/>
                  </a:cxn>
                </a:cxnLst>
                <a:rect l="T15" t="T16" r="T17" b="T18"/>
                <a:pathLst>
                  <a:path w="1" h="139">
                    <a:moveTo>
                      <a:pt x="0" y="69"/>
                    </a:moveTo>
                    <a:lnTo>
                      <a:pt x="0" y="0"/>
                    </a:lnTo>
                    <a:lnTo>
                      <a:pt x="0" y="69"/>
                    </a:lnTo>
                    <a:lnTo>
                      <a:pt x="0" y="138"/>
                    </a:lnTo>
                    <a:lnTo>
                      <a:pt x="0" y="69"/>
                    </a:lnTo>
                  </a:path>
                </a:pathLst>
              </a:custGeom>
              <a:solidFill>
                <a:srgbClr val="993300"/>
              </a:solidFill>
              <a:ln w="28575" cap="rnd" cmpd="sng">
                <a:solidFill>
                  <a:schemeClr val="bg1">
                    <a:lumMod val="50000"/>
                  </a:schemeClr>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54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7" name="Freeform 2072"/>
              <p:cNvSpPr/>
              <p:nvPr/>
            </p:nvSpPr>
            <p:spPr bwMode="auto">
              <a:xfrm>
                <a:off x="1627097" y="5075898"/>
                <a:ext cx="0" cy="220268"/>
              </a:xfrm>
              <a:custGeom>
                <a:avLst/>
                <a:gdLst>
                  <a:gd name="T0" fmla="*/ 0 w 1"/>
                  <a:gd name="T1" fmla="*/ 2147483647 h 139"/>
                  <a:gd name="T2" fmla="*/ 0 w 1"/>
                  <a:gd name="T3" fmla="*/ 0 h 139"/>
                  <a:gd name="T4" fmla="*/ 0 w 1"/>
                  <a:gd name="T5" fmla="*/ 2147483647 h 139"/>
                  <a:gd name="T6" fmla="*/ 0 w 1"/>
                  <a:gd name="T7" fmla="*/ 2147483647 h 139"/>
                  <a:gd name="T8" fmla="*/ 0 w 1"/>
                  <a:gd name="T9" fmla="*/ 2147483647 h 139"/>
                  <a:gd name="T10" fmla="*/ 0 60000 65536"/>
                  <a:gd name="T11" fmla="*/ 0 60000 65536"/>
                  <a:gd name="T12" fmla="*/ 0 60000 65536"/>
                  <a:gd name="T13" fmla="*/ 0 60000 65536"/>
                  <a:gd name="T14" fmla="*/ 0 60000 65536"/>
                  <a:gd name="T15" fmla="*/ 0 w 1"/>
                  <a:gd name="T16" fmla="*/ 0 h 139"/>
                  <a:gd name="T17" fmla="*/ 1 w 1"/>
                  <a:gd name="T18" fmla="*/ 139 h 139"/>
                </a:gdLst>
                <a:ahLst/>
                <a:cxnLst>
                  <a:cxn ang="T10">
                    <a:pos x="T0" y="T1"/>
                  </a:cxn>
                  <a:cxn ang="T11">
                    <a:pos x="T2" y="T3"/>
                  </a:cxn>
                  <a:cxn ang="T12">
                    <a:pos x="T4" y="T5"/>
                  </a:cxn>
                  <a:cxn ang="T13">
                    <a:pos x="T6" y="T7"/>
                  </a:cxn>
                  <a:cxn ang="T14">
                    <a:pos x="T8" y="T9"/>
                  </a:cxn>
                </a:cxnLst>
                <a:rect l="T15" t="T16" r="T17" b="T18"/>
                <a:pathLst>
                  <a:path w="1" h="139">
                    <a:moveTo>
                      <a:pt x="0" y="69"/>
                    </a:moveTo>
                    <a:lnTo>
                      <a:pt x="0" y="0"/>
                    </a:lnTo>
                    <a:lnTo>
                      <a:pt x="0" y="69"/>
                    </a:lnTo>
                    <a:lnTo>
                      <a:pt x="0" y="138"/>
                    </a:lnTo>
                    <a:lnTo>
                      <a:pt x="0" y="69"/>
                    </a:lnTo>
                  </a:path>
                </a:pathLst>
              </a:custGeom>
              <a:solidFill>
                <a:srgbClr val="993300"/>
              </a:solidFill>
              <a:ln w="28575" cap="rnd" cmpd="sng">
                <a:solidFill>
                  <a:schemeClr val="bg1">
                    <a:lumMod val="50000"/>
                  </a:schemeClr>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54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8" name="Freeform 2073"/>
              <p:cNvSpPr/>
              <p:nvPr/>
            </p:nvSpPr>
            <p:spPr bwMode="auto">
              <a:xfrm>
                <a:off x="2248871" y="5002474"/>
                <a:ext cx="34541" cy="172760"/>
              </a:xfrm>
              <a:custGeom>
                <a:avLst/>
                <a:gdLst>
                  <a:gd name="T0" fmla="*/ 2147483647 w 17"/>
                  <a:gd name="T1" fmla="*/ 2147483647 h 110"/>
                  <a:gd name="T2" fmla="*/ 2147483647 w 17"/>
                  <a:gd name="T3" fmla="*/ 2147483647 h 110"/>
                  <a:gd name="T4" fmla="*/ 2147483647 w 17"/>
                  <a:gd name="T5" fmla="*/ 0 h 110"/>
                  <a:gd name="T6" fmla="*/ 0 w 17"/>
                  <a:gd name="T7" fmla="*/ 2147483647 h 110"/>
                  <a:gd name="T8" fmla="*/ 2147483647 w 17"/>
                  <a:gd name="T9" fmla="*/ 2147483647 h 110"/>
                  <a:gd name="T10" fmla="*/ 2147483647 w 17"/>
                  <a:gd name="T11" fmla="*/ 2147483647 h 110"/>
                  <a:gd name="T12" fmla="*/ 2147483647 w 17"/>
                  <a:gd name="T13" fmla="*/ 2147483647 h 110"/>
                  <a:gd name="T14" fmla="*/ 0 w 17"/>
                  <a:gd name="T15" fmla="*/ 2147483647 h 110"/>
                  <a:gd name="T16" fmla="*/ 2147483647 w 17"/>
                  <a:gd name="T17" fmla="*/ 2147483647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10"/>
                  <a:gd name="T29" fmla="*/ 17 w 17"/>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10">
                    <a:moveTo>
                      <a:pt x="10" y="55"/>
                    </a:moveTo>
                    <a:lnTo>
                      <a:pt x="16" y="14"/>
                    </a:lnTo>
                    <a:lnTo>
                      <a:pt x="10" y="0"/>
                    </a:lnTo>
                    <a:lnTo>
                      <a:pt x="0" y="14"/>
                    </a:lnTo>
                    <a:lnTo>
                      <a:pt x="10" y="55"/>
                    </a:lnTo>
                    <a:lnTo>
                      <a:pt x="16" y="95"/>
                    </a:lnTo>
                    <a:lnTo>
                      <a:pt x="5" y="109"/>
                    </a:lnTo>
                    <a:lnTo>
                      <a:pt x="0" y="95"/>
                    </a:lnTo>
                    <a:lnTo>
                      <a:pt x="10" y="55"/>
                    </a:lnTo>
                  </a:path>
                </a:pathLst>
              </a:custGeom>
              <a:solidFill>
                <a:srgbClr val="993300"/>
              </a:solidFill>
              <a:ln w="28575" cap="rnd" cmpd="sng">
                <a:solidFill>
                  <a:schemeClr val="bg1">
                    <a:lumMod val="50000"/>
                  </a:schemeClr>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54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9" name="Freeform 2074"/>
              <p:cNvSpPr/>
              <p:nvPr/>
            </p:nvSpPr>
            <p:spPr bwMode="auto">
              <a:xfrm>
                <a:off x="2337696" y="5153640"/>
                <a:ext cx="34541" cy="172760"/>
              </a:xfrm>
              <a:custGeom>
                <a:avLst/>
                <a:gdLst>
                  <a:gd name="T0" fmla="*/ 2147483647 w 17"/>
                  <a:gd name="T1" fmla="*/ 2147483647 h 110"/>
                  <a:gd name="T2" fmla="*/ 2147483647 w 17"/>
                  <a:gd name="T3" fmla="*/ 2147483647 h 110"/>
                  <a:gd name="T4" fmla="*/ 2147483647 w 17"/>
                  <a:gd name="T5" fmla="*/ 0 h 110"/>
                  <a:gd name="T6" fmla="*/ 0 w 17"/>
                  <a:gd name="T7" fmla="*/ 2147483647 h 110"/>
                  <a:gd name="T8" fmla="*/ 2147483647 w 17"/>
                  <a:gd name="T9" fmla="*/ 2147483647 h 110"/>
                  <a:gd name="T10" fmla="*/ 2147483647 w 17"/>
                  <a:gd name="T11" fmla="*/ 2147483647 h 110"/>
                  <a:gd name="T12" fmla="*/ 2147483647 w 17"/>
                  <a:gd name="T13" fmla="*/ 2147483647 h 110"/>
                  <a:gd name="T14" fmla="*/ 0 w 17"/>
                  <a:gd name="T15" fmla="*/ 2147483647 h 110"/>
                  <a:gd name="T16" fmla="*/ 2147483647 w 17"/>
                  <a:gd name="T17" fmla="*/ 2147483647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10"/>
                  <a:gd name="T29" fmla="*/ 17 w 17"/>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10">
                    <a:moveTo>
                      <a:pt x="10" y="55"/>
                    </a:moveTo>
                    <a:lnTo>
                      <a:pt x="16" y="14"/>
                    </a:lnTo>
                    <a:lnTo>
                      <a:pt x="10" y="0"/>
                    </a:lnTo>
                    <a:lnTo>
                      <a:pt x="0" y="14"/>
                    </a:lnTo>
                    <a:lnTo>
                      <a:pt x="10" y="55"/>
                    </a:lnTo>
                    <a:lnTo>
                      <a:pt x="16" y="95"/>
                    </a:lnTo>
                    <a:lnTo>
                      <a:pt x="5" y="109"/>
                    </a:lnTo>
                    <a:lnTo>
                      <a:pt x="0" y="95"/>
                    </a:lnTo>
                    <a:lnTo>
                      <a:pt x="10" y="55"/>
                    </a:lnTo>
                  </a:path>
                </a:pathLst>
              </a:custGeom>
              <a:solidFill>
                <a:srgbClr val="993300"/>
              </a:solidFill>
              <a:ln w="28575" cap="rnd" cmpd="sng">
                <a:solidFill>
                  <a:schemeClr val="bg1">
                    <a:lumMod val="50000"/>
                  </a:schemeClr>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54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0" name="Freeform 2075"/>
              <p:cNvSpPr/>
              <p:nvPr/>
            </p:nvSpPr>
            <p:spPr bwMode="auto">
              <a:xfrm>
                <a:off x="2337696" y="5227061"/>
                <a:ext cx="0" cy="177080"/>
              </a:xfrm>
              <a:custGeom>
                <a:avLst/>
                <a:gdLst>
                  <a:gd name="T0" fmla="*/ 0 w 1"/>
                  <a:gd name="T1" fmla="*/ 2147483647 h 110"/>
                  <a:gd name="T2" fmla="*/ 0 w 1"/>
                  <a:gd name="T3" fmla="*/ 0 h 110"/>
                  <a:gd name="T4" fmla="*/ 0 w 1"/>
                  <a:gd name="T5" fmla="*/ 2147483647 h 110"/>
                  <a:gd name="T6" fmla="*/ 0 w 1"/>
                  <a:gd name="T7" fmla="*/ 2147483647 h 110"/>
                  <a:gd name="T8" fmla="*/ 0 w 1"/>
                  <a:gd name="T9" fmla="*/ 2147483647 h 110"/>
                  <a:gd name="T10" fmla="*/ 0 60000 65536"/>
                  <a:gd name="T11" fmla="*/ 0 60000 65536"/>
                  <a:gd name="T12" fmla="*/ 0 60000 65536"/>
                  <a:gd name="T13" fmla="*/ 0 60000 65536"/>
                  <a:gd name="T14" fmla="*/ 0 60000 65536"/>
                  <a:gd name="T15" fmla="*/ 0 w 1"/>
                  <a:gd name="T16" fmla="*/ 0 h 110"/>
                  <a:gd name="T17" fmla="*/ 1 w 1"/>
                  <a:gd name="T18" fmla="*/ 110 h 110"/>
                </a:gdLst>
                <a:ahLst/>
                <a:cxnLst>
                  <a:cxn ang="T10">
                    <a:pos x="T0" y="T1"/>
                  </a:cxn>
                  <a:cxn ang="T11">
                    <a:pos x="T2" y="T3"/>
                  </a:cxn>
                  <a:cxn ang="T12">
                    <a:pos x="T4" y="T5"/>
                  </a:cxn>
                  <a:cxn ang="T13">
                    <a:pos x="T6" y="T7"/>
                  </a:cxn>
                  <a:cxn ang="T14">
                    <a:pos x="T8" y="T9"/>
                  </a:cxn>
                </a:cxnLst>
                <a:rect l="T15" t="T16" r="T17" b="T18"/>
                <a:pathLst>
                  <a:path w="1" h="110">
                    <a:moveTo>
                      <a:pt x="0" y="55"/>
                    </a:moveTo>
                    <a:lnTo>
                      <a:pt x="0" y="0"/>
                    </a:lnTo>
                    <a:lnTo>
                      <a:pt x="0" y="55"/>
                    </a:lnTo>
                    <a:lnTo>
                      <a:pt x="0" y="109"/>
                    </a:lnTo>
                    <a:lnTo>
                      <a:pt x="0" y="55"/>
                    </a:lnTo>
                  </a:path>
                </a:pathLst>
              </a:custGeom>
              <a:solidFill>
                <a:srgbClr val="993300"/>
              </a:solidFill>
              <a:ln w="28575" cap="rnd" cmpd="sng">
                <a:solidFill>
                  <a:schemeClr val="bg1">
                    <a:lumMod val="50000"/>
                  </a:schemeClr>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54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1" name="Freeform 2076"/>
              <p:cNvSpPr/>
              <p:nvPr/>
            </p:nvSpPr>
            <p:spPr bwMode="auto">
              <a:xfrm>
                <a:off x="2248871" y="5002474"/>
                <a:ext cx="0" cy="172760"/>
              </a:xfrm>
              <a:custGeom>
                <a:avLst/>
                <a:gdLst/>
                <a:ahLst/>
                <a:cxnLst>
                  <a:cxn ang="0">
                    <a:pos x="0" y="55"/>
                  </a:cxn>
                  <a:cxn ang="0">
                    <a:pos x="0" y="0"/>
                  </a:cxn>
                  <a:cxn ang="0">
                    <a:pos x="0" y="55"/>
                  </a:cxn>
                  <a:cxn ang="0">
                    <a:pos x="0" y="109"/>
                  </a:cxn>
                  <a:cxn ang="0">
                    <a:pos x="0" y="55"/>
                  </a:cxn>
                </a:cxnLst>
                <a:rect l="0" t="0" r="r" b="b"/>
                <a:pathLst>
                  <a:path w="1" h="110">
                    <a:moveTo>
                      <a:pt x="0" y="55"/>
                    </a:moveTo>
                    <a:lnTo>
                      <a:pt x="0" y="0"/>
                    </a:lnTo>
                    <a:lnTo>
                      <a:pt x="0" y="55"/>
                    </a:lnTo>
                    <a:lnTo>
                      <a:pt x="0" y="109"/>
                    </a:lnTo>
                    <a:lnTo>
                      <a:pt x="0" y="55"/>
                    </a:lnTo>
                  </a:path>
                </a:pathLst>
              </a:custGeom>
              <a:solidFill>
                <a:srgbClr val="993300"/>
              </a:solidFill>
              <a:ln w="28575" cap="rnd" cmpd="sng">
                <a:solidFill>
                  <a:schemeClr val="bg1">
                    <a:lumMod val="50000"/>
                  </a:schemeClr>
                </a:solidFill>
                <a:prstDash val="solid"/>
                <a:round/>
              </a:ln>
              <a:effectLst>
                <a:outerShdw dist="107763"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540" b="0" i="0" u="none" strike="noStrike" kern="1200" cap="none" spc="0" normalizeH="0" baseline="0" noProof="1">
                  <a:ln>
                    <a:noFill/>
                  </a:ln>
                  <a:solidFill>
                    <a:schemeClr val="bg2"/>
                  </a:solidFill>
                  <a:effectLst/>
                  <a:uLnTx/>
                  <a:uFillTx/>
                  <a:latin typeface="Arial" panose="020B0604020202020204" pitchFamily="34" charset="0"/>
                  <a:ea typeface="宋体" panose="02010600030101010101" pitchFamily="2" charset="-122"/>
                  <a:cs typeface="+mn-cs"/>
                </a:endParaRPr>
              </a:p>
            </p:txBody>
          </p:sp>
          <p:sp>
            <p:nvSpPr>
              <p:cNvPr id="52" name="Freeform 2077"/>
              <p:cNvSpPr/>
              <p:nvPr/>
            </p:nvSpPr>
            <p:spPr bwMode="auto">
              <a:xfrm>
                <a:off x="2140307" y="4924732"/>
                <a:ext cx="34541" cy="220270"/>
              </a:xfrm>
              <a:custGeom>
                <a:avLst/>
                <a:gdLst>
                  <a:gd name="T0" fmla="*/ 2147483647 w 17"/>
                  <a:gd name="T1" fmla="*/ 2147483647 h 138"/>
                  <a:gd name="T2" fmla="*/ 2147483647 w 17"/>
                  <a:gd name="T3" fmla="*/ 2147483647 h 138"/>
                  <a:gd name="T4" fmla="*/ 2147483647 w 17"/>
                  <a:gd name="T5" fmla="*/ 0 h 138"/>
                  <a:gd name="T6" fmla="*/ 2147483647 w 17"/>
                  <a:gd name="T7" fmla="*/ 2147483647 h 138"/>
                  <a:gd name="T8" fmla="*/ 2147483647 w 17"/>
                  <a:gd name="T9" fmla="*/ 2147483647 h 138"/>
                  <a:gd name="T10" fmla="*/ 2147483647 w 17"/>
                  <a:gd name="T11" fmla="*/ 2147483647 h 138"/>
                  <a:gd name="T12" fmla="*/ 2147483647 w 17"/>
                  <a:gd name="T13" fmla="*/ 2147483647 h 138"/>
                  <a:gd name="T14" fmla="*/ 0 w 17"/>
                  <a:gd name="T15" fmla="*/ 2147483647 h 138"/>
                  <a:gd name="T16" fmla="*/ 2147483647 w 17"/>
                  <a:gd name="T17" fmla="*/ 2147483647 h 1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38"/>
                  <a:gd name="T29" fmla="*/ 17 w 17"/>
                  <a:gd name="T30" fmla="*/ 138 h 1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38">
                    <a:moveTo>
                      <a:pt x="8" y="69"/>
                    </a:moveTo>
                    <a:lnTo>
                      <a:pt x="16" y="17"/>
                    </a:lnTo>
                    <a:lnTo>
                      <a:pt x="8" y="0"/>
                    </a:lnTo>
                    <a:lnTo>
                      <a:pt x="4" y="17"/>
                    </a:lnTo>
                    <a:lnTo>
                      <a:pt x="8" y="69"/>
                    </a:lnTo>
                    <a:lnTo>
                      <a:pt x="12" y="120"/>
                    </a:lnTo>
                    <a:lnTo>
                      <a:pt x="8" y="137"/>
                    </a:lnTo>
                    <a:lnTo>
                      <a:pt x="0" y="120"/>
                    </a:lnTo>
                    <a:lnTo>
                      <a:pt x="8" y="69"/>
                    </a:lnTo>
                  </a:path>
                </a:pathLst>
              </a:custGeom>
              <a:solidFill>
                <a:srgbClr val="993300"/>
              </a:solidFill>
              <a:ln w="28575" cap="rnd" cmpd="sng">
                <a:solidFill>
                  <a:schemeClr val="bg1">
                    <a:lumMod val="50000"/>
                  </a:schemeClr>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54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3" name="Freeform 2078"/>
              <p:cNvSpPr/>
              <p:nvPr/>
            </p:nvSpPr>
            <p:spPr bwMode="auto">
              <a:xfrm>
                <a:off x="2140307" y="4924732"/>
                <a:ext cx="4933" cy="220270"/>
              </a:xfrm>
              <a:custGeom>
                <a:avLst/>
                <a:gdLst>
                  <a:gd name="T0" fmla="*/ 0 w 1"/>
                  <a:gd name="T1" fmla="*/ 2147483647 h 138"/>
                  <a:gd name="T2" fmla="*/ 0 w 1"/>
                  <a:gd name="T3" fmla="*/ 0 h 138"/>
                  <a:gd name="T4" fmla="*/ 0 w 1"/>
                  <a:gd name="T5" fmla="*/ 2147483647 h 138"/>
                  <a:gd name="T6" fmla="*/ 0 w 1"/>
                  <a:gd name="T7" fmla="*/ 2147483647 h 138"/>
                  <a:gd name="T8" fmla="*/ 0 w 1"/>
                  <a:gd name="T9" fmla="*/ 2147483647 h 138"/>
                  <a:gd name="T10" fmla="*/ 0 60000 65536"/>
                  <a:gd name="T11" fmla="*/ 0 60000 65536"/>
                  <a:gd name="T12" fmla="*/ 0 60000 65536"/>
                  <a:gd name="T13" fmla="*/ 0 60000 65536"/>
                  <a:gd name="T14" fmla="*/ 0 60000 65536"/>
                  <a:gd name="T15" fmla="*/ 0 w 1"/>
                  <a:gd name="T16" fmla="*/ 0 h 138"/>
                  <a:gd name="T17" fmla="*/ 1 w 1"/>
                  <a:gd name="T18" fmla="*/ 138 h 138"/>
                </a:gdLst>
                <a:ahLst/>
                <a:cxnLst>
                  <a:cxn ang="T10">
                    <a:pos x="T0" y="T1"/>
                  </a:cxn>
                  <a:cxn ang="T11">
                    <a:pos x="T2" y="T3"/>
                  </a:cxn>
                  <a:cxn ang="T12">
                    <a:pos x="T4" y="T5"/>
                  </a:cxn>
                  <a:cxn ang="T13">
                    <a:pos x="T6" y="T7"/>
                  </a:cxn>
                  <a:cxn ang="T14">
                    <a:pos x="T8" y="T9"/>
                  </a:cxn>
                </a:cxnLst>
                <a:rect l="T15" t="T16" r="T17" b="T18"/>
                <a:pathLst>
                  <a:path w="1" h="138">
                    <a:moveTo>
                      <a:pt x="0" y="69"/>
                    </a:moveTo>
                    <a:lnTo>
                      <a:pt x="0" y="0"/>
                    </a:lnTo>
                    <a:lnTo>
                      <a:pt x="0" y="69"/>
                    </a:lnTo>
                    <a:lnTo>
                      <a:pt x="0" y="137"/>
                    </a:lnTo>
                    <a:lnTo>
                      <a:pt x="0" y="69"/>
                    </a:lnTo>
                  </a:path>
                </a:pathLst>
              </a:custGeom>
              <a:solidFill>
                <a:srgbClr val="993300"/>
              </a:solidFill>
              <a:ln w="28575" cap="rnd" cmpd="sng">
                <a:solidFill>
                  <a:schemeClr val="bg1">
                    <a:lumMod val="50000"/>
                  </a:schemeClr>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54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4" name="Freeform 2079"/>
              <p:cNvSpPr/>
              <p:nvPr/>
            </p:nvSpPr>
            <p:spPr bwMode="auto">
              <a:xfrm>
                <a:off x="2140307" y="4933370"/>
                <a:ext cx="4933" cy="220270"/>
              </a:xfrm>
              <a:custGeom>
                <a:avLst/>
                <a:gdLst>
                  <a:gd name="T0" fmla="*/ 0 w 1"/>
                  <a:gd name="T1" fmla="*/ 2147483647 h 138"/>
                  <a:gd name="T2" fmla="*/ 0 w 1"/>
                  <a:gd name="T3" fmla="*/ 0 h 138"/>
                  <a:gd name="T4" fmla="*/ 0 w 1"/>
                  <a:gd name="T5" fmla="*/ 2147483647 h 138"/>
                  <a:gd name="T6" fmla="*/ 0 w 1"/>
                  <a:gd name="T7" fmla="*/ 2147483647 h 138"/>
                  <a:gd name="T8" fmla="*/ 0 w 1"/>
                  <a:gd name="T9" fmla="*/ 2147483647 h 138"/>
                  <a:gd name="T10" fmla="*/ 0 60000 65536"/>
                  <a:gd name="T11" fmla="*/ 0 60000 65536"/>
                  <a:gd name="T12" fmla="*/ 0 60000 65536"/>
                  <a:gd name="T13" fmla="*/ 0 60000 65536"/>
                  <a:gd name="T14" fmla="*/ 0 60000 65536"/>
                  <a:gd name="T15" fmla="*/ 0 w 1"/>
                  <a:gd name="T16" fmla="*/ 0 h 138"/>
                  <a:gd name="T17" fmla="*/ 1 w 1"/>
                  <a:gd name="T18" fmla="*/ 138 h 138"/>
                </a:gdLst>
                <a:ahLst/>
                <a:cxnLst>
                  <a:cxn ang="T10">
                    <a:pos x="T0" y="T1"/>
                  </a:cxn>
                  <a:cxn ang="T11">
                    <a:pos x="T2" y="T3"/>
                  </a:cxn>
                  <a:cxn ang="T12">
                    <a:pos x="T4" y="T5"/>
                  </a:cxn>
                  <a:cxn ang="T13">
                    <a:pos x="T6" y="T7"/>
                  </a:cxn>
                  <a:cxn ang="T14">
                    <a:pos x="T8" y="T9"/>
                  </a:cxn>
                </a:cxnLst>
                <a:rect l="T15" t="T16" r="T17" b="T18"/>
                <a:pathLst>
                  <a:path w="1" h="138">
                    <a:moveTo>
                      <a:pt x="0" y="69"/>
                    </a:moveTo>
                    <a:lnTo>
                      <a:pt x="0" y="0"/>
                    </a:lnTo>
                    <a:lnTo>
                      <a:pt x="0" y="69"/>
                    </a:lnTo>
                    <a:lnTo>
                      <a:pt x="0" y="137"/>
                    </a:lnTo>
                    <a:lnTo>
                      <a:pt x="0" y="69"/>
                    </a:lnTo>
                  </a:path>
                </a:pathLst>
              </a:custGeom>
              <a:solidFill>
                <a:srgbClr val="993300"/>
              </a:solidFill>
              <a:ln w="28575" cap="rnd" cmpd="sng">
                <a:solidFill>
                  <a:schemeClr val="bg1">
                    <a:lumMod val="50000"/>
                  </a:schemeClr>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54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5" name="Freeform 2080"/>
              <p:cNvSpPr/>
              <p:nvPr/>
            </p:nvSpPr>
            <p:spPr bwMode="auto">
              <a:xfrm>
                <a:off x="2470932" y="5283210"/>
                <a:ext cx="34545" cy="172760"/>
              </a:xfrm>
              <a:custGeom>
                <a:avLst/>
                <a:gdLst>
                  <a:gd name="T0" fmla="*/ 2147483647 w 17"/>
                  <a:gd name="T1" fmla="*/ 2147483647 h 110"/>
                  <a:gd name="T2" fmla="*/ 2147483647 w 17"/>
                  <a:gd name="T3" fmla="*/ 2147483647 h 110"/>
                  <a:gd name="T4" fmla="*/ 2147483647 w 17"/>
                  <a:gd name="T5" fmla="*/ 0 h 110"/>
                  <a:gd name="T6" fmla="*/ 0 w 17"/>
                  <a:gd name="T7" fmla="*/ 2147483647 h 110"/>
                  <a:gd name="T8" fmla="*/ 2147483647 w 17"/>
                  <a:gd name="T9" fmla="*/ 2147483647 h 110"/>
                  <a:gd name="T10" fmla="*/ 2147483647 w 17"/>
                  <a:gd name="T11" fmla="*/ 2147483647 h 110"/>
                  <a:gd name="T12" fmla="*/ 0 w 17"/>
                  <a:gd name="T13" fmla="*/ 2147483647 h 110"/>
                  <a:gd name="T14" fmla="*/ 0 w 17"/>
                  <a:gd name="T15" fmla="*/ 2147483647 h 110"/>
                  <a:gd name="T16" fmla="*/ 2147483647 w 17"/>
                  <a:gd name="T17" fmla="*/ 2147483647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10"/>
                  <a:gd name="T29" fmla="*/ 17 w 17"/>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10">
                    <a:moveTo>
                      <a:pt x="8" y="54"/>
                    </a:moveTo>
                    <a:lnTo>
                      <a:pt x="16" y="14"/>
                    </a:lnTo>
                    <a:lnTo>
                      <a:pt x="8" y="0"/>
                    </a:lnTo>
                    <a:lnTo>
                      <a:pt x="0" y="14"/>
                    </a:lnTo>
                    <a:lnTo>
                      <a:pt x="8" y="54"/>
                    </a:lnTo>
                    <a:lnTo>
                      <a:pt x="16" y="95"/>
                    </a:lnTo>
                    <a:lnTo>
                      <a:pt x="0" y="109"/>
                    </a:lnTo>
                    <a:lnTo>
                      <a:pt x="0" y="95"/>
                    </a:lnTo>
                    <a:lnTo>
                      <a:pt x="8" y="54"/>
                    </a:lnTo>
                  </a:path>
                </a:pathLst>
              </a:custGeom>
              <a:solidFill>
                <a:srgbClr val="993300"/>
              </a:solidFill>
              <a:ln w="28575" cap="rnd" cmpd="sng">
                <a:solidFill>
                  <a:schemeClr val="bg1">
                    <a:lumMod val="50000"/>
                  </a:schemeClr>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54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6" name="Freeform 2081"/>
              <p:cNvSpPr/>
              <p:nvPr/>
            </p:nvSpPr>
            <p:spPr bwMode="auto">
              <a:xfrm>
                <a:off x="2470932" y="5283210"/>
                <a:ext cx="34545" cy="172760"/>
              </a:xfrm>
              <a:custGeom>
                <a:avLst/>
                <a:gdLst>
                  <a:gd name="T0" fmla="*/ 2147483647 w 17"/>
                  <a:gd name="T1" fmla="*/ 2147483647 h 110"/>
                  <a:gd name="T2" fmla="*/ 2147483647 w 17"/>
                  <a:gd name="T3" fmla="*/ 2147483647 h 110"/>
                  <a:gd name="T4" fmla="*/ 2147483647 w 17"/>
                  <a:gd name="T5" fmla="*/ 0 h 110"/>
                  <a:gd name="T6" fmla="*/ 0 w 17"/>
                  <a:gd name="T7" fmla="*/ 2147483647 h 110"/>
                  <a:gd name="T8" fmla="*/ 2147483647 w 17"/>
                  <a:gd name="T9" fmla="*/ 2147483647 h 110"/>
                  <a:gd name="T10" fmla="*/ 2147483647 w 17"/>
                  <a:gd name="T11" fmla="*/ 2147483647 h 110"/>
                  <a:gd name="T12" fmla="*/ 0 w 17"/>
                  <a:gd name="T13" fmla="*/ 2147483647 h 110"/>
                  <a:gd name="T14" fmla="*/ 0 w 17"/>
                  <a:gd name="T15" fmla="*/ 2147483647 h 110"/>
                  <a:gd name="T16" fmla="*/ 2147483647 w 17"/>
                  <a:gd name="T17" fmla="*/ 2147483647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10"/>
                  <a:gd name="T29" fmla="*/ 17 w 17"/>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10">
                    <a:moveTo>
                      <a:pt x="8" y="54"/>
                    </a:moveTo>
                    <a:lnTo>
                      <a:pt x="16" y="14"/>
                    </a:lnTo>
                    <a:lnTo>
                      <a:pt x="8" y="0"/>
                    </a:lnTo>
                    <a:lnTo>
                      <a:pt x="0" y="14"/>
                    </a:lnTo>
                    <a:lnTo>
                      <a:pt x="8" y="54"/>
                    </a:lnTo>
                    <a:lnTo>
                      <a:pt x="16" y="95"/>
                    </a:lnTo>
                    <a:lnTo>
                      <a:pt x="0" y="109"/>
                    </a:lnTo>
                    <a:lnTo>
                      <a:pt x="0" y="95"/>
                    </a:lnTo>
                    <a:lnTo>
                      <a:pt x="8" y="54"/>
                    </a:lnTo>
                  </a:path>
                </a:pathLst>
              </a:custGeom>
              <a:solidFill>
                <a:srgbClr val="993300"/>
              </a:solidFill>
              <a:ln w="28575" cap="rnd" cmpd="sng">
                <a:solidFill>
                  <a:schemeClr val="bg1">
                    <a:lumMod val="50000"/>
                  </a:schemeClr>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54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7" name="Freeform 2082"/>
              <p:cNvSpPr/>
              <p:nvPr/>
            </p:nvSpPr>
            <p:spPr bwMode="auto">
              <a:xfrm>
                <a:off x="2470932" y="5283210"/>
                <a:ext cx="0" cy="172760"/>
              </a:xfrm>
              <a:custGeom>
                <a:avLst/>
                <a:gdLst>
                  <a:gd name="T0" fmla="*/ 0 w 1"/>
                  <a:gd name="T1" fmla="*/ 2147483647 h 110"/>
                  <a:gd name="T2" fmla="*/ 0 w 1"/>
                  <a:gd name="T3" fmla="*/ 0 h 110"/>
                  <a:gd name="T4" fmla="*/ 0 w 1"/>
                  <a:gd name="T5" fmla="*/ 2147483647 h 110"/>
                  <a:gd name="T6" fmla="*/ 0 w 1"/>
                  <a:gd name="T7" fmla="*/ 2147483647 h 110"/>
                  <a:gd name="T8" fmla="*/ 0 w 1"/>
                  <a:gd name="T9" fmla="*/ 2147483647 h 110"/>
                  <a:gd name="T10" fmla="*/ 0 60000 65536"/>
                  <a:gd name="T11" fmla="*/ 0 60000 65536"/>
                  <a:gd name="T12" fmla="*/ 0 60000 65536"/>
                  <a:gd name="T13" fmla="*/ 0 60000 65536"/>
                  <a:gd name="T14" fmla="*/ 0 60000 65536"/>
                  <a:gd name="T15" fmla="*/ 0 w 1"/>
                  <a:gd name="T16" fmla="*/ 0 h 110"/>
                  <a:gd name="T17" fmla="*/ 1 w 1"/>
                  <a:gd name="T18" fmla="*/ 110 h 110"/>
                </a:gdLst>
                <a:ahLst/>
                <a:cxnLst>
                  <a:cxn ang="T10">
                    <a:pos x="T0" y="T1"/>
                  </a:cxn>
                  <a:cxn ang="T11">
                    <a:pos x="T2" y="T3"/>
                  </a:cxn>
                  <a:cxn ang="T12">
                    <a:pos x="T4" y="T5"/>
                  </a:cxn>
                  <a:cxn ang="T13">
                    <a:pos x="T6" y="T7"/>
                  </a:cxn>
                  <a:cxn ang="T14">
                    <a:pos x="T8" y="T9"/>
                  </a:cxn>
                </a:cxnLst>
                <a:rect l="T15" t="T16" r="T17" b="T18"/>
                <a:pathLst>
                  <a:path w="1" h="110">
                    <a:moveTo>
                      <a:pt x="0" y="54"/>
                    </a:moveTo>
                    <a:lnTo>
                      <a:pt x="0" y="0"/>
                    </a:lnTo>
                    <a:lnTo>
                      <a:pt x="0" y="54"/>
                    </a:lnTo>
                    <a:lnTo>
                      <a:pt x="0" y="109"/>
                    </a:lnTo>
                    <a:lnTo>
                      <a:pt x="0" y="54"/>
                    </a:lnTo>
                  </a:path>
                </a:pathLst>
              </a:custGeom>
              <a:solidFill>
                <a:srgbClr val="993300"/>
              </a:solidFill>
              <a:ln w="28575" cap="rnd" cmpd="sng">
                <a:solidFill>
                  <a:schemeClr val="bg1">
                    <a:lumMod val="50000"/>
                  </a:schemeClr>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54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8" name="Freeform 2083"/>
              <p:cNvSpPr/>
              <p:nvPr/>
            </p:nvSpPr>
            <p:spPr bwMode="auto">
              <a:xfrm>
                <a:off x="2470932" y="5283210"/>
                <a:ext cx="0" cy="172760"/>
              </a:xfrm>
              <a:custGeom>
                <a:avLst/>
                <a:gdLst>
                  <a:gd name="T0" fmla="*/ 0 w 1"/>
                  <a:gd name="T1" fmla="*/ 2147483647 h 110"/>
                  <a:gd name="T2" fmla="*/ 0 w 1"/>
                  <a:gd name="T3" fmla="*/ 0 h 110"/>
                  <a:gd name="T4" fmla="*/ 0 w 1"/>
                  <a:gd name="T5" fmla="*/ 2147483647 h 110"/>
                  <a:gd name="T6" fmla="*/ 0 w 1"/>
                  <a:gd name="T7" fmla="*/ 2147483647 h 110"/>
                  <a:gd name="T8" fmla="*/ 0 w 1"/>
                  <a:gd name="T9" fmla="*/ 2147483647 h 110"/>
                  <a:gd name="T10" fmla="*/ 0 60000 65536"/>
                  <a:gd name="T11" fmla="*/ 0 60000 65536"/>
                  <a:gd name="T12" fmla="*/ 0 60000 65536"/>
                  <a:gd name="T13" fmla="*/ 0 60000 65536"/>
                  <a:gd name="T14" fmla="*/ 0 60000 65536"/>
                  <a:gd name="T15" fmla="*/ 0 w 1"/>
                  <a:gd name="T16" fmla="*/ 0 h 110"/>
                  <a:gd name="T17" fmla="*/ 1 w 1"/>
                  <a:gd name="T18" fmla="*/ 110 h 110"/>
                </a:gdLst>
                <a:ahLst/>
                <a:cxnLst>
                  <a:cxn ang="T10">
                    <a:pos x="T0" y="T1"/>
                  </a:cxn>
                  <a:cxn ang="T11">
                    <a:pos x="T2" y="T3"/>
                  </a:cxn>
                  <a:cxn ang="T12">
                    <a:pos x="T4" y="T5"/>
                  </a:cxn>
                  <a:cxn ang="T13">
                    <a:pos x="T6" y="T7"/>
                  </a:cxn>
                  <a:cxn ang="T14">
                    <a:pos x="T8" y="T9"/>
                  </a:cxn>
                </a:cxnLst>
                <a:rect l="T15" t="T16" r="T17" b="T18"/>
                <a:pathLst>
                  <a:path w="1" h="110">
                    <a:moveTo>
                      <a:pt x="0" y="54"/>
                    </a:moveTo>
                    <a:lnTo>
                      <a:pt x="0" y="0"/>
                    </a:lnTo>
                    <a:lnTo>
                      <a:pt x="0" y="54"/>
                    </a:lnTo>
                    <a:lnTo>
                      <a:pt x="0" y="109"/>
                    </a:lnTo>
                    <a:lnTo>
                      <a:pt x="0" y="54"/>
                    </a:lnTo>
                  </a:path>
                </a:pathLst>
              </a:custGeom>
              <a:solidFill>
                <a:srgbClr val="993300"/>
              </a:solidFill>
              <a:ln w="28575" cap="rnd" cmpd="sng">
                <a:solidFill>
                  <a:schemeClr val="bg1">
                    <a:lumMod val="50000"/>
                  </a:schemeClr>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54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9" name="Freeform 2084"/>
              <p:cNvSpPr/>
              <p:nvPr/>
            </p:nvSpPr>
            <p:spPr bwMode="auto">
              <a:xfrm>
                <a:off x="2470932" y="5283210"/>
                <a:ext cx="34545" cy="172760"/>
              </a:xfrm>
              <a:custGeom>
                <a:avLst/>
                <a:gdLst>
                  <a:gd name="T0" fmla="*/ 2147483647 w 17"/>
                  <a:gd name="T1" fmla="*/ 2147483647 h 110"/>
                  <a:gd name="T2" fmla="*/ 2147483647 w 17"/>
                  <a:gd name="T3" fmla="*/ 2147483647 h 110"/>
                  <a:gd name="T4" fmla="*/ 2147483647 w 17"/>
                  <a:gd name="T5" fmla="*/ 0 h 110"/>
                  <a:gd name="T6" fmla="*/ 0 w 17"/>
                  <a:gd name="T7" fmla="*/ 2147483647 h 110"/>
                  <a:gd name="T8" fmla="*/ 2147483647 w 17"/>
                  <a:gd name="T9" fmla="*/ 2147483647 h 110"/>
                  <a:gd name="T10" fmla="*/ 2147483647 w 17"/>
                  <a:gd name="T11" fmla="*/ 2147483647 h 110"/>
                  <a:gd name="T12" fmla="*/ 2147483647 w 17"/>
                  <a:gd name="T13" fmla="*/ 2147483647 h 110"/>
                  <a:gd name="T14" fmla="*/ 0 w 17"/>
                  <a:gd name="T15" fmla="*/ 2147483647 h 110"/>
                  <a:gd name="T16" fmla="*/ 2147483647 w 17"/>
                  <a:gd name="T17" fmla="*/ 2147483647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10"/>
                  <a:gd name="T29" fmla="*/ 17 w 17"/>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10">
                    <a:moveTo>
                      <a:pt x="5" y="54"/>
                    </a:moveTo>
                    <a:lnTo>
                      <a:pt x="16" y="14"/>
                    </a:lnTo>
                    <a:lnTo>
                      <a:pt x="5" y="0"/>
                    </a:lnTo>
                    <a:lnTo>
                      <a:pt x="0" y="14"/>
                    </a:lnTo>
                    <a:lnTo>
                      <a:pt x="5" y="54"/>
                    </a:lnTo>
                    <a:lnTo>
                      <a:pt x="10" y="95"/>
                    </a:lnTo>
                    <a:lnTo>
                      <a:pt x="5" y="109"/>
                    </a:lnTo>
                    <a:lnTo>
                      <a:pt x="0" y="95"/>
                    </a:lnTo>
                    <a:lnTo>
                      <a:pt x="5" y="54"/>
                    </a:lnTo>
                  </a:path>
                </a:pathLst>
              </a:custGeom>
              <a:solidFill>
                <a:srgbClr val="993300"/>
              </a:solidFill>
              <a:ln w="28575" cap="rnd" cmpd="sng">
                <a:solidFill>
                  <a:schemeClr val="bg1">
                    <a:lumMod val="50000"/>
                  </a:schemeClr>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54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0" name="Freeform 2085"/>
              <p:cNvSpPr/>
              <p:nvPr/>
            </p:nvSpPr>
            <p:spPr bwMode="auto">
              <a:xfrm>
                <a:off x="2470932" y="5283210"/>
                <a:ext cx="34545" cy="172760"/>
              </a:xfrm>
              <a:custGeom>
                <a:avLst/>
                <a:gdLst>
                  <a:gd name="T0" fmla="*/ 2147483647 w 17"/>
                  <a:gd name="T1" fmla="*/ 2147483647 h 110"/>
                  <a:gd name="T2" fmla="*/ 2147483647 w 17"/>
                  <a:gd name="T3" fmla="*/ 2147483647 h 110"/>
                  <a:gd name="T4" fmla="*/ 2147483647 w 17"/>
                  <a:gd name="T5" fmla="*/ 0 h 110"/>
                  <a:gd name="T6" fmla="*/ 0 w 17"/>
                  <a:gd name="T7" fmla="*/ 2147483647 h 110"/>
                  <a:gd name="T8" fmla="*/ 2147483647 w 17"/>
                  <a:gd name="T9" fmla="*/ 2147483647 h 110"/>
                  <a:gd name="T10" fmla="*/ 2147483647 w 17"/>
                  <a:gd name="T11" fmla="*/ 2147483647 h 110"/>
                  <a:gd name="T12" fmla="*/ 2147483647 w 17"/>
                  <a:gd name="T13" fmla="*/ 2147483647 h 110"/>
                  <a:gd name="T14" fmla="*/ 0 w 17"/>
                  <a:gd name="T15" fmla="*/ 2147483647 h 110"/>
                  <a:gd name="T16" fmla="*/ 2147483647 w 17"/>
                  <a:gd name="T17" fmla="*/ 2147483647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10"/>
                  <a:gd name="T29" fmla="*/ 17 w 17"/>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10">
                    <a:moveTo>
                      <a:pt x="5" y="54"/>
                    </a:moveTo>
                    <a:lnTo>
                      <a:pt x="16" y="14"/>
                    </a:lnTo>
                    <a:lnTo>
                      <a:pt x="5" y="0"/>
                    </a:lnTo>
                    <a:lnTo>
                      <a:pt x="0" y="14"/>
                    </a:lnTo>
                    <a:lnTo>
                      <a:pt x="5" y="54"/>
                    </a:lnTo>
                    <a:lnTo>
                      <a:pt x="10" y="95"/>
                    </a:lnTo>
                    <a:lnTo>
                      <a:pt x="5" y="109"/>
                    </a:lnTo>
                    <a:lnTo>
                      <a:pt x="0" y="95"/>
                    </a:lnTo>
                    <a:lnTo>
                      <a:pt x="5" y="54"/>
                    </a:lnTo>
                  </a:path>
                </a:pathLst>
              </a:custGeom>
              <a:solidFill>
                <a:srgbClr val="993300"/>
              </a:solidFill>
              <a:ln w="28575" cap="rnd" cmpd="sng">
                <a:solidFill>
                  <a:schemeClr val="bg1">
                    <a:lumMod val="50000"/>
                  </a:schemeClr>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54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1" name="Freeform 2086"/>
              <p:cNvSpPr/>
              <p:nvPr/>
            </p:nvSpPr>
            <p:spPr bwMode="auto">
              <a:xfrm>
                <a:off x="2470932" y="5283210"/>
                <a:ext cx="0" cy="172760"/>
              </a:xfrm>
              <a:custGeom>
                <a:avLst/>
                <a:gdLst>
                  <a:gd name="T0" fmla="*/ 0 w 1"/>
                  <a:gd name="T1" fmla="*/ 2147483647 h 110"/>
                  <a:gd name="T2" fmla="*/ 0 w 1"/>
                  <a:gd name="T3" fmla="*/ 0 h 110"/>
                  <a:gd name="T4" fmla="*/ 0 w 1"/>
                  <a:gd name="T5" fmla="*/ 2147483647 h 110"/>
                  <a:gd name="T6" fmla="*/ 0 w 1"/>
                  <a:gd name="T7" fmla="*/ 2147483647 h 110"/>
                  <a:gd name="T8" fmla="*/ 0 w 1"/>
                  <a:gd name="T9" fmla="*/ 2147483647 h 110"/>
                  <a:gd name="T10" fmla="*/ 0 60000 65536"/>
                  <a:gd name="T11" fmla="*/ 0 60000 65536"/>
                  <a:gd name="T12" fmla="*/ 0 60000 65536"/>
                  <a:gd name="T13" fmla="*/ 0 60000 65536"/>
                  <a:gd name="T14" fmla="*/ 0 60000 65536"/>
                  <a:gd name="T15" fmla="*/ 0 w 1"/>
                  <a:gd name="T16" fmla="*/ 0 h 110"/>
                  <a:gd name="T17" fmla="*/ 1 w 1"/>
                  <a:gd name="T18" fmla="*/ 110 h 110"/>
                </a:gdLst>
                <a:ahLst/>
                <a:cxnLst>
                  <a:cxn ang="T10">
                    <a:pos x="T0" y="T1"/>
                  </a:cxn>
                  <a:cxn ang="T11">
                    <a:pos x="T2" y="T3"/>
                  </a:cxn>
                  <a:cxn ang="T12">
                    <a:pos x="T4" y="T5"/>
                  </a:cxn>
                  <a:cxn ang="T13">
                    <a:pos x="T6" y="T7"/>
                  </a:cxn>
                  <a:cxn ang="T14">
                    <a:pos x="T8" y="T9"/>
                  </a:cxn>
                </a:cxnLst>
                <a:rect l="T15" t="T16" r="T17" b="T18"/>
                <a:pathLst>
                  <a:path w="1" h="110">
                    <a:moveTo>
                      <a:pt x="0" y="54"/>
                    </a:moveTo>
                    <a:lnTo>
                      <a:pt x="0" y="0"/>
                    </a:lnTo>
                    <a:lnTo>
                      <a:pt x="0" y="54"/>
                    </a:lnTo>
                    <a:lnTo>
                      <a:pt x="0" y="109"/>
                    </a:lnTo>
                    <a:lnTo>
                      <a:pt x="0" y="54"/>
                    </a:lnTo>
                  </a:path>
                </a:pathLst>
              </a:custGeom>
              <a:solidFill>
                <a:srgbClr val="993300"/>
              </a:solidFill>
              <a:ln w="28575" cap="rnd" cmpd="sng">
                <a:solidFill>
                  <a:schemeClr val="bg1">
                    <a:lumMod val="50000"/>
                  </a:schemeClr>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54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2" name="Freeform 2087"/>
              <p:cNvSpPr/>
              <p:nvPr/>
            </p:nvSpPr>
            <p:spPr bwMode="auto">
              <a:xfrm>
                <a:off x="2470932" y="5283210"/>
                <a:ext cx="0" cy="172760"/>
              </a:xfrm>
              <a:custGeom>
                <a:avLst/>
                <a:gdLst>
                  <a:gd name="T0" fmla="*/ 0 w 1"/>
                  <a:gd name="T1" fmla="*/ 2147483647 h 110"/>
                  <a:gd name="T2" fmla="*/ 0 w 1"/>
                  <a:gd name="T3" fmla="*/ 0 h 110"/>
                  <a:gd name="T4" fmla="*/ 0 w 1"/>
                  <a:gd name="T5" fmla="*/ 2147483647 h 110"/>
                  <a:gd name="T6" fmla="*/ 0 w 1"/>
                  <a:gd name="T7" fmla="*/ 2147483647 h 110"/>
                  <a:gd name="T8" fmla="*/ 0 w 1"/>
                  <a:gd name="T9" fmla="*/ 2147483647 h 110"/>
                  <a:gd name="T10" fmla="*/ 0 60000 65536"/>
                  <a:gd name="T11" fmla="*/ 0 60000 65536"/>
                  <a:gd name="T12" fmla="*/ 0 60000 65536"/>
                  <a:gd name="T13" fmla="*/ 0 60000 65536"/>
                  <a:gd name="T14" fmla="*/ 0 60000 65536"/>
                  <a:gd name="T15" fmla="*/ 0 w 1"/>
                  <a:gd name="T16" fmla="*/ 0 h 110"/>
                  <a:gd name="T17" fmla="*/ 1 w 1"/>
                  <a:gd name="T18" fmla="*/ 110 h 110"/>
                </a:gdLst>
                <a:ahLst/>
                <a:cxnLst>
                  <a:cxn ang="T10">
                    <a:pos x="T0" y="T1"/>
                  </a:cxn>
                  <a:cxn ang="T11">
                    <a:pos x="T2" y="T3"/>
                  </a:cxn>
                  <a:cxn ang="T12">
                    <a:pos x="T4" y="T5"/>
                  </a:cxn>
                  <a:cxn ang="T13">
                    <a:pos x="T6" y="T7"/>
                  </a:cxn>
                  <a:cxn ang="T14">
                    <a:pos x="T8" y="T9"/>
                  </a:cxn>
                </a:cxnLst>
                <a:rect l="T15" t="T16" r="T17" b="T18"/>
                <a:pathLst>
                  <a:path w="1" h="110">
                    <a:moveTo>
                      <a:pt x="0" y="54"/>
                    </a:moveTo>
                    <a:lnTo>
                      <a:pt x="0" y="0"/>
                    </a:lnTo>
                    <a:lnTo>
                      <a:pt x="0" y="54"/>
                    </a:lnTo>
                    <a:lnTo>
                      <a:pt x="0" y="109"/>
                    </a:lnTo>
                    <a:lnTo>
                      <a:pt x="0" y="54"/>
                    </a:lnTo>
                  </a:path>
                </a:pathLst>
              </a:custGeom>
              <a:solidFill>
                <a:srgbClr val="993300"/>
              </a:solidFill>
              <a:ln w="28575" cap="rnd" cmpd="sng">
                <a:solidFill>
                  <a:schemeClr val="bg1">
                    <a:lumMod val="50000"/>
                  </a:schemeClr>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54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3" name="Freeform 2090"/>
              <p:cNvSpPr/>
              <p:nvPr/>
            </p:nvSpPr>
            <p:spPr bwMode="auto">
              <a:xfrm>
                <a:off x="2638712" y="5075898"/>
                <a:ext cx="4936" cy="220268"/>
              </a:xfrm>
              <a:custGeom>
                <a:avLst/>
                <a:gdLst>
                  <a:gd name="T0" fmla="*/ 0 w 1"/>
                  <a:gd name="T1" fmla="*/ 2147483647 h 139"/>
                  <a:gd name="T2" fmla="*/ 0 w 1"/>
                  <a:gd name="T3" fmla="*/ 0 h 139"/>
                  <a:gd name="T4" fmla="*/ 0 w 1"/>
                  <a:gd name="T5" fmla="*/ 2147483647 h 139"/>
                  <a:gd name="T6" fmla="*/ 0 w 1"/>
                  <a:gd name="T7" fmla="*/ 2147483647 h 139"/>
                  <a:gd name="T8" fmla="*/ 0 w 1"/>
                  <a:gd name="T9" fmla="*/ 2147483647 h 139"/>
                  <a:gd name="T10" fmla="*/ 0 60000 65536"/>
                  <a:gd name="T11" fmla="*/ 0 60000 65536"/>
                  <a:gd name="T12" fmla="*/ 0 60000 65536"/>
                  <a:gd name="T13" fmla="*/ 0 60000 65536"/>
                  <a:gd name="T14" fmla="*/ 0 60000 65536"/>
                  <a:gd name="T15" fmla="*/ 0 w 1"/>
                  <a:gd name="T16" fmla="*/ 0 h 139"/>
                  <a:gd name="T17" fmla="*/ 1 w 1"/>
                  <a:gd name="T18" fmla="*/ 139 h 139"/>
                </a:gdLst>
                <a:ahLst/>
                <a:cxnLst>
                  <a:cxn ang="T10">
                    <a:pos x="T0" y="T1"/>
                  </a:cxn>
                  <a:cxn ang="T11">
                    <a:pos x="T2" y="T3"/>
                  </a:cxn>
                  <a:cxn ang="T12">
                    <a:pos x="T4" y="T5"/>
                  </a:cxn>
                  <a:cxn ang="T13">
                    <a:pos x="T6" y="T7"/>
                  </a:cxn>
                  <a:cxn ang="T14">
                    <a:pos x="T8" y="T9"/>
                  </a:cxn>
                </a:cxnLst>
                <a:rect l="T15" t="T16" r="T17" b="T18"/>
                <a:pathLst>
                  <a:path w="1" h="139">
                    <a:moveTo>
                      <a:pt x="0" y="69"/>
                    </a:moveTo>
                    <a:lnTo>
                      <a:pt x="0" y="0"/>
                    </a:lnTo>
                    <a:lnTo>
                      <a:pt x="0" y="69"/>
                    </a:lnTo>
                    <a:lnTo>
                      <a:pt x="0" y="138"/>
                    </a:lnTo>
                    <a:lnTo>
                      <a:pt x="0" y="69"/>
                    </a:lnTo>
                  </a:path>
                </a:pathLst>
              </a:custGeom>
              <a:solidFill>
                <a:srgbClr val="993300"/>
              </a:solidFill>
              <a:ln w="28575" cap="rnd" cmpd="sng">
                <a:solidFill>
                  <a:schemeClr val="bg1">
                    <a:lumMod val="50000"/>
                  </a:schemeClr>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54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4" name="Freeform 2092"/>
              <p:cNvSpPr/>
              <p:nvPr/>
            </p:nvSpPr>
            <p:spPr bwMode="auto">
              <a:xfrm>
                <a:off x="2944665" y="4695826"/>
                <a:ext cx="4936" cy="220268"/>
              </a:xfrm>
              <a:custGeom>
                <a:avLst/>
                <a:gdLst>
                  <a:gd name="T0" fmla="*/ 0 w 1"/>
                  <a:gd name="T1" fmla="*/ 2147483647 h 138"/>
                  <a:gd name="T2" fmla="*/ 0 w 1"/>
                  <a:gd name="T3" fmla="*/ 0 h 138"/>
                  <a:gd name="T4" fmla="*/ 0 w 1"/>
                  <a:gd name="T5" fmla="*/ 2147483647 h 138"/>
                  <a:gd name="T6" fmla="*/ 0 w 1"/>
                  <a:gd name="T7" fmla="*/ 2147483647 h 138"/>
                  <a:gd name="T8" fmla="*/ 0 w 1"/>
                  <a:gd name="T9" fmla="*/ 2147483647 h 138"/>
                  <a:gd name="T10" fmla="*/ 0 60000 65536"/>
                  <a:gd name="T11" fmla="*/ 0 60000 65536"/>
                  <a:gd name="T12" fmla="*/ 0 60000 65536"/>
                  <a:gd name="T13" fmla="*/ 0 60000 65536"/>
                  <a:gd name="T14" fmla="*/ 0 60000 65536"/>
                  <a:gd name="T15" fmla="*/ 0 w 1"/>
                  <a:gd name="T16" fmla="*/ 0 h 138"/>
                  <a:gd name="T17" fmla="*/ 1 w 1"/>
                  <a:gd name="T18" fmla="*/ 138 h 138"/>
                </a:gdLst>
                <a:ahLst/>
                <a:cxnLst>
                  <a:cxn ang="T10">
                    <a:pos x="T0" y="T1"/>
                  </a:cxn>
                  <a:cxn ang="T11">
                    <a:pos x="T2" y="T3"/>
                  </a:cxn>
                  <a:cxn ang="T12">
                    <a:pos x="T4" y="T5"/>
                  </a:cxn>
                  <a:cxn ang="T13">
                    <a:pos x="T6" y="T7"/>
                  </a:cxn>
                  <a:cxn ang="T14">
                    <a:pos x="T8" y="T9"/>
                  </a:cxn>
                </a:cxnLst>
                <a:rect l="T15" t="T16" r="T17" b="T18"/>
                <a:pathLst>
                  <a:path w="1" h="138">
                    <a:moveTo>
                      <a:pt x="0" y="68"/>
                    </a:moveTo>
                    <a:lnTo>
                      <a:pt x="0" y="0"/>
                    </a:lnTo>
                    <a:lnTo>
                      <a:pt x="0" y="68"/>
                    </a:lnTo>
                    <a:lnTo>
                      <a:pt x="0" y="137"/>
                    </a:lnTo>
                    <a:lnTo>
                      <a:pt x="0" y="68"/>
                    </a:lnTo>
                  </a:path>
                </a:pathLst>
              </a:custGeom>
              <a:solidFill>
                <a:srgbClr val="993300"/>
              </a:solidFill>
              <a:ln w="28575" cap="rnd" cmpd="sng">
                <a:solidFill>
                  <a:schemeClr val="bg1">
                    <a:lumMod val="50000"/>
                  </a:schemeClr>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54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5" name="Freeform 2093"/>
              <p:cNvSpPr/>
              <p:nvPr/>
            </p:nvSpPr>
            <p:spPr bwMode="auto">
              <a:xfrm>
                <a:off x="2732474" y="4846990"/>
                <a:ext cx="0" cy="220270"/>
              </a:xfrm>
              <a:custGeom>
                <a:avLst/>
                <a:gdLst>
                  <a:gd name="T0" fmla="*/ 0 w 1"/>
                  <a:gd name="T1" fmla="*/ 2147483647 h 138"/>
                  <a:gd name="T2" fmla="*/ 0 w 1"/>
                  <a:gd name="T3" fmla="*/ 0 h 138"/>
                  <a:gd name="T4" fmla="*/ 0 w 1"/>
                  <a:gd name="T5" fmla="*/ 2147483647 h 138"/>
                  <a:gd name="T6" fmla="*/ 0 w 1"/>
                  <a:gd name="T7" fmla="*/ 2147483647 h 138"/>
                  <a:gd name="T8" fmla="*/ 0 w 1"/>
                  <a:gd name="T9" fmla="*/ 2147483647 h 138"/>
                  <a:gd name="T10" fmla="*/ 0 60000 65536"/>
                  <a:gd name="T11" fmla="*/ 0 60000 65536"/>
                  <a:gd name="T12" fmla="*/ 0 60000 65536"/>
                  <a:gd name="T13" fmla="*/ 0 60000 65536"/>
                  <a:gd name="T14" fmla="*/ 0 60000 65536"/>
                  <a:gd name="T15" fmla="*/ 0 w 1"/>
                  <a:gd name="T16" fmla="*/ 0 h 138"/>
                  <a:gd name="T17" fmla="*/ 1 w 1"/>
                  <a:gd name="T18" fmla="*/ 138 h 138"/>
                </a:gdLst>
                <a:ahLst/>
                <a:cxnLst>
                  <a:cxn ang="T10">
                    <a:pos x="T0" y="T1"/>
                  </a:cxn>
                  <a:cxn ang="T11">
                    <a:pos x="T2" y="T3"/>
                  </a:cxn>
                  <a:cxn ang="T12">
                    <a:pos x="T4" y="T5"/>
                  </a:cxn>
                  <a:cxn ang="T13">
                    <a:pos x="T6" y="T7"/>
                  </a:cxn>
                  <a:cxn ang="T14">
                    <a:pos x="T8" y="T9"/>
                  </a:cxn>
                </a:cxnLst>
                <a:rect l="T15" t="T16" r="T17" b="T18"/>
                <a:pathLst>
                  <a:path w="1" h="138">
                    <a:moveTo>
                      <a:pt x="0" y="68"/>
                    </a:moveTo>
                    <a:lnTo>
                      <a:pt x="0" y="0"/>
                    </a:lnTo>
                    <a:lnTo>
                      <a:pt x="0" y="68"/>
                    </a:lnTo>
                    <a:lnTo>
                      <a:pt x="0" y="137"/>
                    </a:lnTo>
                    <a:lnTo>
                      <a:pt x="0" y="68"/>
                    </a:lnTo>
                  </a:path>
                </a:pathLst>
              </a:custGeom>
              <a:solidFill>
                <a:srgbClr val="993300"/>
              </a:solidFill>
              <a:ln w="28575" cap="rnd" cmpd="sng">
                <a:solidFill>
                  <a:schemeClr val="bg1">
                    <a:lumMod val="50000"/>
                  </a:schemeClr>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54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6" name="Freeform 2095"/>
              <p:cNvSpPr/>
              <p:nvPr/>
            </p:nvSpPr>
            <p:spPr bwMode="auto">
              <a:xfrm>
                <a:off x="3620723" y="4924732"/>
                <a:ext cx="39478" cy="220270"/>
              </a:xfrm>
              <a:custGeom>
                <a:avLst/>
                <a:gdLst>
                  <a:gd name="T0" fmla="*/ 2147483647 w 17"/>
                  <a:gd name="T1" fmla="*/ 2147483647 h 139"/>
                  <a:gd name="T2" fmla="*/ 2147483647 w 17"/>
                  <a:gd name="T3" fmla="*/ 2147483647 h 139"/>
                  <a:gd name="T4" fmla="*/ 2147483647 w 17"/>
                  <a:gd name="T5" fmla="*/ 0 h 139"/>
                  <a:gd name="T6" fmla="*/ 0 w 17"/>
                  <a:gd name="T7" fmla="*/ 2147483647 h 139"/>
                  <a:gd name="T8" fmla="*/ 2147483647 w 17"/>
                  <a:gd name="T9" fmla="*/ 2147483647 h 139"/>
                  <a:gd name="T10" fmla="*/ 2147483647 w 17"/>
                  <a:gd name="T11" fmla="*/ 2147483647 h 139"/>
                  <a:gd name="T12" fmla="*/ 2147483647 w 17"/>
                  <a:gd name="T13" fmla="*/ 2147483647 h 139"/>
                  <a:gd name="T14" fmla="*/ 0 w 17"/>
                  <a:gd name="T15" fmla="*/ 2147483647 h 139"/>
                  <a:gd name="T16" fmla="*/ 2147483647 w 17"/>
                  <a:gd name="T17" fmla="*/ 2147483647 h 1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39"/>
                  <a:gd name="T29" fmla="*/ 17 w 17"/>
                  <a:gd name="T30" fmla="*/ 139 h 1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39">
                    <a:moveTo>
                      <a:pt x="8" y="69"/>
                    </a:moveTo>
                    <a:lnTo>
                      <a:pt x="16" y="18"/>
                    </a:lnTo>
                    <a:lnTo>
                      <a:pt x="8" y="0"/>
                    </a:lnTo>
                    <a:lnTo>
                      <a:pt x="0" y="18"/>
                    </a:lnTo>
                    <a:lnTo>
                      <a:pt x="8" y="69"/>
                    </a:lnTo>
                    <a:lnTo>
                      <a:pt x="12" y="121"/>
                    </a:lnTo>
                    <a:lnTo>
                      <a:pt x="4" y="138"/>
                    </a:lnTo>
                    <a:lnTo>
                      <a:pt x="0" y="121"/>
                    </a:lnTo>
                    <a:lnTo>
                      <a:pt x="8" y="69"/>
                    </a:lnTo>
                  </a:path>
                </a:pathLst>
              </a:custGeom>
              <a:solidFill>
                <a:srgbClr val="993300"/>
              </a:solidFill>
              <a:ln w="28575" cap="rnd" cmpd="sng">
                <a:solidFill>
                  <a:schemeClr val="bg1">
                    <a:lumMod val="50000"/>
                  </a:schemeClr>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54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7" name="Freeform 2096"/>
              <p:cNvSpPr/>
              <p:nvPr/>
            </p:nvSpPr>
            <p:spPr bwMode="auto">
              <a:xfrm>
                <a:off x="3112445" y="5075898"/>
                <a:ext cx="39478" cy="220268"/>
              </a:xfrm>
              <a:custGeom>
                <a:avLst/>
                <a:gdLst>
                  <a:gd name="T0" fmla="*/ 2147483647 w 17"/>
                  <a:gd name="T1" fmla="*/ 2147483647 h 138"/>
                  <a:gd name="T2" fmla="*/ 2147483647 w 17"/>
                  <a:gd name="T3" fmla="*/ 2147483647 h 138"/>
                  <a:gd name="T4" fmla="*/ 2147483647 w 17"/>
                  <a:gd name="T5" fmla="*/ 0 h 138"/>
                  <a:gd name="T6" fmla="*/ 0 w 17"/>
                  <a:gd name="T7" fmla="*/ 2147483647 h 138"/>
                  <a:gd name="T8" fmla="*/ 2147483647 w 17"/>
                  <a:gd name="T9" fmla="*/ 2147483647 h 138"/>
                  <a:gd name="T10" fmla="*/ 2147483647 w 17"/>
                  <a:gd name="T11" fmla="*/ 2147483647 h 138"/>
                  <a:gd name="T12" fmla="*/ 2147483647 w 17"/>
                  <a:gd name="T13" fmla="*/ 2147483647 h 138"/>
                  <a:gd name="T14" fmla="*/ 0 w 17"/>
                  <a:gd name="T15" fmla="*/ 2147483647 h 138"/>
                  <a:gd name="T16" fmla="*/ 2147483647 w 17"/>
                  <a:gd name="T17" fmla="*/ 2147483647 h 1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38"/>
                  <a:gd name="T29" fmla="*/ 17 w 17"/>
                  <a:gd name="T30" fmla="*/ 138 h 1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38">
                    <a:moveTo>
                      <a:pt x="5" y="69"/>
                    </a:moveTo>
                    <a:lnTo>
                      <a:pt x="16" y="17"/>
                    </a:lnTo>
                    <a:lnTo>
                      <a:pt x="10" y="0"/>
                    </a:lnTo>
                    <a:lnTo>
                      <a:pt x="0" y="17"/>
                    </a:lnTo>
                    <a:lnTo>
                      <a:pt x="5" y="69"/>
                    </a:lnTo>
                    <a:lnTo>
                      <a:pt x="16" y="120"/>
                    </a:lnTo>
                    <a:lnTo>
                      <a:pt x="5" y="137"/>
                    </a:lnTo>
                    <a:lnTo>
                      <a:pt x="0" y="120"/>
                    </a:lnTo>
                    <a:lnTo>
                      <a:pt x="5" y="69"/>
                    </a:lnTo>
                  </a:path>
                </a:pathLst>
              </a:custGeom>
              <a:solidFill>
                <a:srgbClr val="993300"/>
              </a:solidFill>
              <a:ln w="28575" cap="rnd" cmpd="sng">
                <a:solidFill>
                  <a:schemeClr val="bg1">
                    <a:lumMod val="50000"/>
                  </a:schemeClr>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54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8" name="Freeform 2097"/>
              <p:cNvSpPr/>
              <p:nvPr/>
            </p:nvSpPr>
            <p:spPr bwMode="auto">
              <a:xfrm>
                <a:off x="3048296" y="4924732"/>
                <a:ext cx="34541" cy="220270"/>
              </a:xfrm>
              <a:custGeom>
                <a:avLst/>
                <a:gdLst>
                  <a:gd name="T0" fmla="*/ 2147483647 w 17"/>
                  <a:gd name="T1" fmla="*/ 2147483647 h 138"/>
                  <a:gd name="T2" fmla="*/ 2147483647 w 17"/>
                  <a:gd name="T3" fmla="*/ 2147483647 h 138"/>
                  <a:gd name="T4" fmla="*/ 2147483647 w 17"/>
                  <a:gd name="T5" fmla="*/ 0 h 138"/>
                  <a:gd name="T6" fmla="*/ 0 w 17"/>
                  <a:gd name="T7" fmla="*/ 2147483647 h 138"/>
                  <a:gd name="T8" fmla="*/ 2147483647 w 17"/>
                  <a:gd name="T9" fmla="*/ 2147483647 h 138"/>
                  <a:gd name="T10" fmla="*/ 2147483647 w 17"/>
                  <a:gd name="T11" fmla="*/ 2147483647 h 138"/>
                  <a:gd name="T12" fmla="*/ 2147483647 w 17"/>
                  <a:gd name="T13" fmla="*/ 2147483647 h 138"/>
                  <a:gd name="T14" fmla="*/ 0 w 17"/>
                  <a:gd name="T15" fmla="*/ 2147483647 h 138"/>
                  <a:gd name="T16" fmla="*/ 2147483647 w 17"/>
                  <a:gd name="T17" fmla="*/ 2147483647 h 1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38"/>
                  <a:gd name="T29" fmla="*/ 17 w 17"/>
                  <a:gd name="T30" fmla="*/ 138 h 1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38">
                    <a:moveTo>
                      <a:pt x="5" y="69"/>
                    </a:moveTo>
                    <a:lnTo>
                      <a:pt x="16" y="17"/>
                    </a:lnTo>
                    <a:lnTo>
                      <a:pt x="10" y="0"/>
                    </a:lnTo>
                    <a:lnTo>
                      <a:pt x="0" y="17"/>
                    </a:lnTo>
                    <a:lnTo>
                      <a:pt x="5" y="69"/>
                    </a:lnTo>
                    <a:lnTo>
                      <a:pt x="16" y="120"/>
                    </a:lnTo>
                    <a:lnTo>
                      <a:pt x="5" y="137"/>
                    </a:lnTo>
                    <a:lnTo>
                      <a:pt x="0" y="120"/>
                    </a:lnTo>
                    <a:lnTo>
                      <a:pt x="5" y="69"/>
                    </a:lnTo>
                  </a:path>
                </a:pathLst>
              </a:custGeom>
              <a:solidFill>
                <a:srgbClr val="993300"/>
              </a:solidFill>
              <a:ln w="28575" cap="rnd" cmpd="sng">
                <a:solidFill>
                  <a:schemeClr val="bg1">
                    <a:lumMod val="50000"/>
                  </a:schemeClr>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54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9" name="Freeform 2098"/>
              <p:cNvSpPr/>
              <p:nvPr/>
            </p:nvSpPr>
            <p:spPr bwMode="auto">
              <a:xfrm>
                <a:off x="3452942" y="5227061"/>
                <a:ext cx="0" cy="220270"/>
              </a:xfrm>
              <a:custGeom>
                <a:avLst/>
                <a:gdLst>
                  <a:gd name="T0" fmla="*/ 0 w 1"/>
                  <a:gd name="T1" fmla="*/ 2147483647 h 138"/>
                  <a:gd name="T2" fmla="*/ 0 w 1"/>
                  <a:gd name="T3" fmla="*/ 0 h 138"/>
                  <a:gd name="T4" fmla="*/ 0 w 1"/>
                  <a:gd name="T5" fmla="*/ 2147483647 h 138"/>
                  <a:gd name="T6" fmla="*/ 0 w 1"/>
                  <a:gd name="T7" fmla="*/ 2147483647 h 138"/>
                  <a:gd name="T8" fmla="*/ 0 w 1"/>
                  <a:gd name="T9" fmla="*/ 2147483647 h 138"/>
                  <a:gd name="T10" fmla="*/ 0 60000 65536"/>
                  <a:gd name="T11" fmla="*/ 0 60000 65536"/>
                  <a:gd name="T12" fmla="*/ 0 60000 65536"/>
                  <a:gd name="T13" fmla="*/ 0 60000 65536"/>
                  <a:gd name="T14" fmla="*/ 0 60000 65536"/>
                  <a:gd name="T15" fmla="*/ 0 w 1"/>
                  <a:gd name="T16" fmla="*/ 0 h 138"/>
                  <a:gd name="T17" fmla="*/ 1 w 1"/>
                  <a:gd name="T18" fmla="*/ 138 h 138"/>
                </a:gdLst>
                <a:ahLst/>
                <a:cxnLst>
                  <a:cxn ang="T10">
                    <a:pos x="T0" y="T1"/>
                  </a:cxn>
                  <a:cxn ang="T11">
                    <a:pos x="T2" y="T3"/>
                  </a:cxn>
                  <a:cxn ang="T12">
                    <a:pos x="T4" y="T5"/>
                  </a:cxn>
                  <a:cxn ang="T13">
                    <a:pos x="T6" y="T7"/>
                  </a:cxn>
                  <a:cxn ang="T14">
                    <a:pos x="T8" y="T9"/>
                  </a:cxn>
                </a:cxnLst>
                <a:rect l="T15" t="T16" r="T17" b="T18"/>
                <a:pathLst>
                  <a:path w="1" h="138">
                    <a:moveTo>
                      <a:pt x="0" y="69"/>
                    </a:moveTo>
                    <a:lnTo>
                      <a:pt x="0" y="0"/>
                    </a:lnTo>
                    <a:lnTo>
                      <a:pt x="0" y="69"/>
                    </a:lnTo>
                    <a:lnTo>
                      <a:pt x="0" y="137"/>
                    </a:lnTo>
                    <a:lnTo>
                      <a:pt x="0" y="69"/>
                    </a:lnTo>
                  </a:path>
                </a:pathLst>
              </a:custGeom>
              <a:solidFill>
                <a:srgbClr val="993300"/>
              </a:solidFill>
              <a:ln w="28575" cap="rnd" cmpd="sng">
                <a:solidFill>
                  <a:schemeClr val="bg1">
                    <a:lumMod val="50000"/>
                  </a:schemeClr>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54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41" name="Text Box 2114"/>
            <p:cNvSpPr txBox="1">
              <a:spLocks noChangeArrowheads="1"/>
            </p:cNvSpPr>
            <p:nvPr/>
          </p:nvSpPr>
          <p:spPr bwMode="auto">
            <a:xfrm>
              <a:off x="1906936" y="5727137"/>
              <a:ext cx="824240" cy="288954"/>
            </a:xfrm>
            <a:prstGeom prst="rect">
              <a:avLst/>
            </a:prstGeom>
            <a:noFill/>
            <a:ln w="57150">
              <a:noFill/>
              <a:miter lim="800000"/>
              <a:headEnd type="none" w="sm" len="sm"/>
              <a:tailEnd type="none" w="sm" len="sm"/>
            </a:ln>
          </p:spPr>
          <p:txBody>
            <a:bodyPr wrap="none">
              <a:spAutoFit/>
            </a:bodyPr>
            <a:lstStyle/>
            <a:p>
              <a:pPr marR="0" defTabSz="914400">
                <a:buClrTx/>
                <a:buSzTx/>
                <a:defRPr/>
              </a:pPr>
              <a:r>
                <a:rPr kumimoji="1" lang="zh-CN" altLang="en-US" sz="1030" kern="1200" cap="none" spc="0" normalizeH="0" baseline="0" noProof="1" smtClean="0">
                  <a:solidFill>
                    <a:schemeClr val="bg2">
                      <a:lumMod val="50000"/>
                    </a:schemeClr>
                  </a:solidFill>
                  <a:latin typeface="Arial" panose="020B0604020202020204" pitchFamily="34" charset="0"/>
                  <a:ea typeface="华文细黑" pitchFamily="2" charset="-122"/>
                  <a:cs typeface="+mn-ea"/>
                </a:rPr>
                <a:t>换相</a:t>
              </a:r>
              <a:r>
                <a:rPr kumimoji="1" lang="zh-CN" altLang="en-US" sz="1030" kern="1200" cap="none" spc="0" normalizeH="0" baseline="0" noProof="1">
                  <a:solidFill>
                    <a:schemeClr val="bg2">
                      <a:lumMod val="50000"/>
                    </a:schemeClr>
                  </a:solidFill>
                  <a:latin typeface="Arial" panose="020B0604020202020204" pitchFamily="34" charset="0"/>
                  <a:ea typeface="华文细黑" pitchFamily="2" charset="-122"/>
                  <a:cs typeface="+mn-ea"/>
                </a:rPr>
                <a:t>失</a:t>
              </a:r>
              <a:r>
                <a:rPr kumimoji="1" lang="zh-CN" altLang="en-US" sz="1030" kern="1200" cap="none" spc="0" normalizeH="0" baseline="0" noProof="1" smtClean="0">
                  <a:solidFill>
                    <a:schemeClr val="bg2">
                      <a:lumMod val="50000"/>
                    </a:schemeClr>
                  </a:solidFill>
                  <a:latin typeface="Arial" panose="020B0604020202020204" pitchFamily="34" charset="0"/>
                  <a:ea typeface="华文细黑" pitchFamily="2" charset="-122"/>
                  <a:cs typeface="+mn-ea"/>
                </a:rPr>
                <a:t>真</a:t>
              </a:r>
              <a:endParaRPr kumimoji="1" lang="zh-CN" altLang="en-US" sz="1030" kern="1200" cap="none" spc="0" normalizeH="0" baseline="0" noProof="1">
                <a:solidFill>
                  <a:schemeClr val="bg2">
                    <a:lumMod val="50000"/>
                  </a:schemeClr>
                </a:solidFill>
                <a:latin typeface="Arial" panose="020B0604020202020204" pitchFamily="34" charset="0"/>
                <a:ea typeface="华文细黑" pitchFamily="2" charset="-122"/>
                <a:cs typeface="+mn-cs"/>
              </a:endParaRPr>
            </a:p>
          </p:txBody>
        </p:sp>
      </p:grpSp>
      <p:grpSp>
        <p:nvGrpSpPr>
          <p:cNvPr id="22" name="组合 102"/>
          <p:cNvGrpSpPr/>
          <p:nvPr/>
        </p:nvGrpSpPr>
        <p:grpSpPr>
          <a:xfrm>
            <a:off x="2705100" y="5178425"/>
            <a:ext cx="706438" cy="474663"/>
            <a:chOff x="5651476" y="4675641"/>
            <a:chExt cx="824052" cy="553051"/>
          </a:xfrm>
        </p:grpSpPr>
        <p:grpSp>
          <p:nvGrpSpPr>
            <p:cNvPr id="10304" name="组合 71"/>
            <p:cNvGrpSpPr/>
            <p:nvPr/>
          </p:nvGrpSpPr>
          <p:grpSpPr>
            <a:xfrm>
              <a:off x="5727585" y="4675641"/>
              <a:ext cx="648000" cy="259200"/>
              <a:chOff x="8612843" y="4748213"/>
              <a:chExt cx="2684631" cy="663576"/>
            </a:xfrm>
          </p:grpSpPr>
          <p:sp>
            <p:nvSpPr>
              <p:cNvPr id="74" name="Freeform 2099"/>
              <p:cNvSpPr/>
              <p:nvPr/>
            </p:nvSpPr>
            <p:spPr bwMode="auto">
              <a:xfrm>
                <a:off x="9172127" y="4771891"/>
                <a:ext cx="1043381" cy="634532"/>
              </a:xfrm>
              <a:custGeom>
                <a:avLst/>
                <a:gdLst>
                  <a:gd name="T0" fmla="*/ 2147483647 w 494"/>
                  <a:gd name="T1" fmla="*/ 2147483647 h 399"/>
                  <a:gd name="T2" fmla="*/ 2147483647 w 494"/>
                  <a:gd name="T3" fmla="*/ 2147483647 h 399"/>
                  <a:gd name="T4" fmla="*/ 2147483647 w 494"/>
                  <a:gd name="T5" fmla="*/ 2147483647 h 399"/>
                  <a:gd name="T6" fmla="*/ 2147483647 w 494"/>
                  <a:gd name="T7" fmla="*/ 2147483647 h 399"/>
                  <a:gd name="T8" fmla="*/ 2147483647 w 494"/>
                  <a:gd name="T9" fmla="*/ 2147483647 h 399"/>
                  <a:gd name="T10" fmla="*/ 2147483647 w 494"/>
                  <a:gd name="T11" fmla="*/ 2147483647 h 399"/>
                  <a:gd name="T12" fmla="*/ 2147483647 w 494"/>
                  <a:gd name="T13" fmla="*/ 2147483647 h 399"/>
                  <a:gd name="T14" fmla="*/ 2147483647 w 494"/>
                  <a:gd name="T15" fmla="*/ 2147483647 h 399"/>
                  <a:gd name="T16" fmla="*/ 2147483647 w 494"/>
                  <a:gd name="T17" fmla="*/ 2147483647 h 399"/>
                  <a:gd name="T18" fmla="*/ 2147483647 w 494"/>
                  <a:gd name="T19" fmla="*/ 2147483647 h 399"/>
                  <a:gd name="T20" fmla="*/ 2147483647 w 494"/>
                  <a:gd name="T21" fmla="*/ 2147483647 h 399"/>
                  <a:gd name="T22" fmla="*/ 2147483647 w 494"/>
                  <a:gd name="T23" fmla="*/ 2147483647 h 399"/>
                  <a:gd name="T24" fmla="*/ 2147483647 w 494"/>
                  <a:gd name="T25" fmla="*/ 2147483647 h 399"/>
                  <a:gd name="T26" fmla="*/ 2147483647 w 494"/>
                  <a:gd name="T27" fmla="*/ 2147483647 h 399"/>
                  <a:gd name="T28" fmla="*/ 2147483647 w 494"/>
                  <a:gd name="T29" fmla="*/ 2147483647 h 399"/>
                  <a:gd name="T30" fmla="*/ 2147483647 w 494"/>
                  <a:gd name="T31" fmla="*/ 2147483647 h 399"/>
                  <a:gd name="T32" fmla="*/ 2147483647 w 494"/>
                  <a:gd name="T33" fmla="*/ 2147483647 h 399"/>
                  <a:gd name="T34" fmla="*/ 2147483647 w 494"/>
                  <a:gd name="T35" fmla="*/ 2147483647 h 399"/>
                  <a:gd name="T36" fmla="*/ 2147483647 w 494"/>
                  <a:gd name="T37" fmla="*/ 2147483647 h 399"/>
                  <a:gd name="T38" fmla="*/ 2147483647 w 494"/>
                  <a:gd name="T39" fmla="*/ 2147483647 h 399"/>
                  <a:gd name="T40" fmla="*/ 2147483647 w 494"/>
                  <a:gd name="T41" fmla="*/ 2147483647 h 399"/>
                  <a:gd name="T42" fmla="*/ 2147483647 w 494"/>
                  <a:gd name="T43" fmla="*/ 2147483647 h 399"/>
                  <a:gd name="T44" fmla="*/ 2147483647 w 494"/>
                  <a:gd name="T45" fmla="*/ 2147483647 h 399"/>
                  <a:gd name="T46" fmla="*/ 2147483647 w 494"/>
                  <a:gd name="T47" fmla="*/ 2147483647 h 399"/>
                  <a:gd name="T48" fmla="*/ 2147483647 w 494"/>
                  <a:gd name="T49" fmla="*/ 2147483647 h 399"/>
                  <a:gd name="T50" fmla="*/ 2147483647 w 494"/>
                  <a:gd name="T51" fmla="*/ 2147483647 h 399"/>
                  <a:gd name="T52" fmla="*/ 2147483647 w 494"/>
                  <a:gd name="T53" fmla="*/ 2147483647 h 399"/>
                  <a:gd name="T54" fmla="*/ 2147483647 w 494"/>
                  <a:gd name="T55" fmla="*/ 2147483647 h 399"/>
                  <a:gd name="T56" fmla="*/ 2147483647 w 494"/>
                  <a:gd name="T57" fmla="*/ 2147483647 h 399"/>
                  <a:gd name="T58" fmla="*/ 2147483647 w 494"/>
                  <a:gd name="T59" fmla="*/ 2147483647 h 399"/>
                  <a:gd name="T60" fmla="*/ 2147483647 w 494"/>
                  <a:gd name="T61" fmla="*/ 2147483647 h 399"/>
                  <a:gd name="T62" fmla="*/ 2147483647 w 494"/>
                  <a:gd name="T63" fmla="*/ 2147483647 h 399"/>
                  <a:gd name="T64" fmla="*/ 2147483647 w 494"/>
                  <a:gd name="T65" fmla="*/ 2147483647 h 399"/>
                  <a:gd name="T66" fmla="*/ 2147483647 w 494"/>
                  <a:gd name="T67" fmla="*/ 2147483647 h 399"/>
                  <a:gd name="T68" fmla="*/ 2147483647 w 494"/>
                  <a:gd name="T69" fmla="*/ 2147483647 h 399"/>
                  <a:gd name="T70" fmla="*/ 2147483647 w 494"/>
                  <a:gd name="T71" fmla="*/ 2147483647 h 399"/>
                  <a:gd name="T72" fmla="*/ 2147483647 w 494"/>
                  <a:gd name="T73" fmla="*/ 2147483647 h 399"/>
                  <a:gd name="T74" fmla="*/ 2147483647 w 494"/>
                  <a:gd name="T75" fmla="*/ 2147483647 h 399"/>
                  <a:gd name="T76" fmla="*/ 2147483647 w 494"/>
                  <a:gd name="T77" fmla="*/ 2147483647 h 399"/>
                  <a:gd name="T78" fmla="*/ 2147483647 w 494"/>
                  <a:gd name="T79" fmla="*/ 0 h 399"/>
                  <a:gd name="T80" fmla="*/ 2147483647 w 494"/>
                  <a:gd name="T81" fmla="*/ 2147483647 h 399"/>
                  <a:gd name="T82" fmla="*/ 2147483647 w 494"/>
                  <a:gd name="T83" fmla="*/ 2147483647 h 399"/>
                  <a:gd name="T84" fmla="*/ 2147483647 w 494"/>
                  <a:gd name="T85" fmla="*/ 2147483647 h 399"/>
                  <a:gd name="T86" fmla="*/ 2147483647 w 494"/>
                  <a:gd name="T87" fmla="*/ 2147483647 h 39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94"/>
                  <a:gd name="T133" fmla="*/ 0 h 399"/>
                  <a:gd name="T134" fmla="*/ 494 w 494"/>
                  <a:gd name="T135" fmla="*/ 399 h 39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94" h="399">
                    <a:moveTo>
                      <a:pt x="0" y="390"/>
                    </a:moveTo>
                    <a:lnTo>
                      <a:pt x="3" y="395"/>
                    </a:lnTo>
                    <a:lnTo>
                      <a:pt x="10" y="392"/>
                    </a:lnTo>
                    <a:lnTo>
                      <a:pt x="15" y="382"/>
                    </a:lnTo>
                    <a:lnTo>
                      <a:pt x="20" y="367"/>
                    </a:lnTo>
                    <a:lnTo>
                      <a:pt x="25" y="345"/>
                    </a:lnTo>
                    <a:lnTo>
                      <a:pt x="34" y="284"/>
                    </a:lnTo>
                    <a:lnTo>
                      <a:pt x="46" y="199"/>
                    </a:lnTo>
                    <a:lnTo>
                      <a:pt x="60" y="113"/>
                    </a:lnTo>
                    <a:lnTo>
                      <a:pt x="67" y="80"/>
                    </a:lnTo>
                    <a:lnTo>
                      <a:pt x="74" y="52"/>
                    </a:lnTo>
                    <a:lnTo>
                      <a:pt x="82" y="32"/>
                    </a:lnTo>
                    <a:lnTo>
                      <a:pt x="89" y="17"/>
                    </a:lnTo>
                    <a:lnTo>
                      <a:pt x="96" y="8"/>
                    </a:lnTo>
                    <a:lnTo>
                      <a:pt x="101" y="6"/>
                    </a:lnTo>
                    <a:lnTo>
                      <a:pt x="103" y="7"/>
                    </a:lnTo>
                    <a:lnTo>
                      <a:pt x="105" y="8"/>
                    </a:lnTo>
                    <a:lnTo>
                      <a:pt x="112" y="17"/>
                    </a:lnTo>
                    <a:lnTo>
                      <a:pt x="120" y="32"/>
                    </a:lnTo>
                    <a:lnTo>
                      <a:pt x="127" y="53"/>
                    </a:lnTo>
                    <a:lnTo>
                      <a:pt x="134" y="80"/>
                    </a:lnTo>
                    <a:lnTo>
                      <a:pt x="141" y="114"/>
                    </a:lnTo>
                    <a:lnTo>
                      <a:pt x="155" y="199"/>
                    </a:lnTo>
                    <a:lnTo>
                      <a:pt x="170" y="285"/>
                    </a:lnTo>
                    <a:lnTo>
                      <a:pt x="178" y="319"/>
                    </a:lnTo>
                    <a:lnTo>
                      <a:pt x="185" y="346"/>
                    </a:lnTo>
                    <a:lnTo>
                      <a:pt x="192" y="368"/>
                    </a:lnTo>
                    <a:lnTo>
                      <a:pt x="199" y="383"/>
                    </a:lnTo>
                    <a:lnTo>
                      <a:pt x="207" y="393"/>
                    </a:lnTo>
                    <a:lnTo>
                      <a:pt x="211" y="397"/>
                    </a:lnTo>
                    <a:lnTo>
                      <a:pt x="217" y="398"/>
                    </a:lnTo>
                    <a:lnTo>
                      <a:pt x="221" y="397"/>
                    </a:lnTo>
                    <a:lnTo>
                      <a:pt x="226" y="393"/>
                    </a:lnTo>
                    <a:lnTo>
                      <a:pt x="234" y="383"/>
                    </a:lnTo>
                    <a:lnTo>
                      <a:pt x="240" y="368"/>
                    </a:lnTo>
                    <a:lnTo>
                      <a:pt x="247" y="346"/>
                    </a:lnTo>
                    <a:lnTo>
                      <a:pt x="254" y="318"/>
                    </a:lnTo>
                    <a:lnTo>
                      <a:pt x="261" y="285"/>
                    </a:lnTo>
                    <a:lnTo>
                      <a:pt x="273" y="199"/>
                    </a:lnTo>
                    <a:lnTo>
                      <a:pt x="287" y="114"/>
                    </a:lnTo>
                    <a:lnTo>
                      <a:pt x="301" y="53"/>
                    </a:lnTo>
                    <a:lnTo>
                      <a:pt x="307" y="32"/>
                    </a:lnTo>
                    <a:lnTo>
                      <a:pt x="314" y="17"/>
                    </a:lnTo>
                    <a:lnTo>
                      <a:pt x="320" y="9"/>
                    </a:lnTo>
                    <a:lnTo>
                      <a:pt x="325" y="7"/>
                    </a:lnTo>
                    <a:lnTo>
                      <a:pt x="326" y="7"/>
                    </a:lnTo>
                    <a:lnTo>
                      <a:pt x="328" y="8"/>
                    </a:lnTo>
                    <a:lnTo>
                      <a:pt x="335" y="17"/>
                    </a:lnTo>
                    <a:lnTo>
                      <a:pt x="341" y="32"/>
                    </a:lnTo>
                    <a:lnTo>
                      <a:pt x="348" y="53"/>
                    </a:lnTo>
                    <a:lnTo>
                      <a:pt x="362" y="114"/>
                    </a:lnTo>
                    <a:lnTo>
                      <a:pt x="375" y="199"/>
                    </a:lnTo>
                    <a:lnTo>
                      <a:pt x="390" y="285"/>
                    </a:lnTo>
                    <a:lnTo>
                      <a:pt x="404" y="346"/>
                    </a:lnTo>
                    <a:lnTo>
                      <a:pt x="411" y="368"/>
                    </a:lnTo>
                    <a:lnTo>
                      <a:pt x="418" y="383"/>
                    </a:lnTo>
                    <a:lnTo>
                      <a:pt x="425" y="393"/>
                    </a:lnTo>
                    <a:lnTo>
                      <a:pt x="429" y="397"/>
                    </a:lnTo>
                    <a:lnTo>
                      <a:pt x="434" y="398"/>
                    </a:lnTo>
                    <a:lnTo>
                      <a:pt x="439" y="397"/>
                    </a:lnTo>
                    <a:lnTo>
                      <a:pt x="444" y="393"/>
                    </a:lnTo>
                    <a:lnTo>
                      <a:pt x="451" y="383"/>
                    </a:lnTo>
                    <a:lnTo>
                      <a:pt x="458" y="368"/>
                    </a:lnTo>
                    <a:lnTo>
                      <a:pt x="464" y="346"/>
                    </a:lnTo>
                    <a:lnTo>
                      <a:pt x="478" y="285"/>
                    </a:lnTo>
                    <a:lnTo>
                      <a:pt x="493" y="199"/>
                    </a:lnTo>
                    <a:lnTo>
                      <a:pt x="485" y="198"/>
                    </a:lnTo>
                    <a:lnTo>
                      <a:pt x="471" y="284"/>
                    </a:lnTo>
                    <a:lnTo>
                      <a:pt x="458" y="345"/>
                    </a:lnTo>
                    <a:lnTo>
                      <a:pt x="451" y="366"/>
                    </a:lnTo>
                    <a:lnTo>
                      <a:pt x="444" y="381"/>
                    </a:lnTo>
                    <a:lnTo>
                      <a:pt x="438" y="390"/>
                    </a:lnTo>
                    <a:lnTo>
                      <a:pt x="436" y="391"/>
                    </a:lnTo>
                    <a:lnTo>
                      <a:pt x="434" y="392"/>
                    </a:lnTo>
                    <a:lnTo>
                      <a:pt x="432" y="391"/>
                    </a:lnTo>
                    <a:lnTo>
                      <a:pt x="430" y="390"/>
                    </a:lnTo>
                    <a:lnTo>
                      <a:pt x="424" y="381"/>
                    </a:lnTo>
                    <a:lnTo>
                      <a:pt x="417" y="366"/>
                    </a:lnTo>
                    <a:lnTo>
                      <a:pt x="410" y="345"/>
                    </a:lnTo>
                    <a:lnTo>
                      <a:pt x="397" y="284"/>
                    </a:lnTo>
                    <a:lnTo>
                      <a:pt x="383" y="198"/>
                    </a:lnTo>
                    <a:lnTo>
                      <a:pt x="369" y="113"/>
                    </a:lnTo>
                    <a:lnTo>
                      <a:pt x="355" y="52"/>
                    </a:lnTo>
                    <a:lnTo>
                      <a:pt x="348" y="30"/>
                    </a:lnTo>
                    <a:lnTo>
                      <a:pt x="341" y="15"/>
                    </a:lnTo>
                    <a:lnTo>
                      <a:pt x="334" y="5"/>
                    </a:lnTo>
                    <a:lnTo>
                      <a:pt x="330" y="2"/>
                    </a:lnTo>
                    <a:lnTo>
                      <a:pt x="324" y="0"/>
                    </a:lnTo>
                    <a:lnTo>
                      <a:pt x="315" y="4"/>
                    </a:lnTo>
                    <a:lnTo>
                      <a:pt x="308" y="15"/>
                    </a:lnTo>
                    <a:lnTo>
                      <a:pt x="301" y="30"/>
                    </a:lnTo>
                    <a:lnTo>
                      <a:pt x="294" y="52"/>
                    </a:lnTo>
                    <a:lnTo>
                      <a:pt x="280" y="113"/>
                    </a:lnTo>
                    <a:lnTo>
                      <a:pt x="266" y="198"/>
                    </a:lnTo>
                    <a:lnTo>
                      <a:pt x="253" y="284"/>
                    </a:lnTo>
                    <a:lnTo>
                      <a:pt x="247" y="318"/>
                    </a:lnTo>
                    <a:lnTo>
                      <a:pt x="241" y="345"/>
                    </a:lnTo>
                    <a:lnTo>
                      <a:pt x="234" y="366"/>
                    </a:lnTo>
                    <a:lnTo>
                      <a:pt x="227" y="381"/>
                    </a:lnTo>
                    <a:lnTo>
                      <a:pt x="221" y="390"/>
                    </a:lnTo>
                    <a:lnTo>
                      <a:pt x="218" y="391"/>
                    </a:lnTo>
                    <a:lnTo>
                      <a:pt x="217" y="392"/>
                    </a:lnTo>
                    <a:lnTo>
                      <a:pt x="215" y="391"/>
                    </a:lnTo>
                    <a:lnTo>
                      <a:pt x="212" y="390"/>
                    </a:lnTo>
                    <a:lnTo>
                      <a:pt x="205" y="381"/>
                    </a:lnTo>
                    <a:lnTo>
                      <a:pt x="198" y="366"/>
                    </a:lnTo>
                    <a:lnTo>
                      <a:pt x="192" y="345"/>
                    </a:lnTo>
                    <a:lnTo>
                      <a:pt x="184" y="317"/>
                    </a:lnTo>
                    <a:lnTo>
                      <a:pt x="177" y="284"/>
                    </a:lnTo>
                    <a:lnTo>
                      <a:pt x="163" y="198"/>
                    </a:lnTo>
                    <a:lnTo>
                      <a:pt x="148" y="113"/>
                    </a:lnTo>
                    <a:lnTo>
                      <a:pt x="141" y="79"/>
                    </a:lnTo>
                    <a:lnTo>
                      <a:pt x="134" y="51"/>
                    </a:lnTo>
                    <a:lnTo>
                      <a:pt x="126" y="30"/>
                    </a:lnTo>
                    <a:lnTo>
                      <a:pt x="119" y="14"/>
                    </a:lnTo>
                    <a:lnTo>
                      <a:pt x="111" y="4"/>
                    </a:lnTo>
                    <a:lnTo>
                      <a:pt x="106" y="1"/>
                    </a:lnTo>
                    <a:lnTo>
                      <a:pt x="100" y="0"/>
                    </a:lnTo>
                    <a:lnTo>
                      <a:pt x="91" y="4"/>
                    </a:lnTo>
                    <a:lnTo>
                      <a:pt x="83" y="14"/>
                    </a:lnTo>
                    <a:lnTo>
                      <a:pt x="75" y="29"/>
                    </a:lnTo>
                    <a:lnTo>
                      <a:pt x="68" y="51"/>
                    </a:lnTo>
                    <a:lnTo>
                      <a:pt x="60" y="79"/>
                    </a:lnTo>
                    <a:lnTo>
                      <a:pt x="52" y="113"/>
                    </a:lnTo>
                    <a:lnTo>
                      <a:pt x="38" y="198"/>
                    </a:lnTo>
                    <a:lnTo>
                      <a:pt x="27" y="283"/>
                    </a:lnTo>
                    <a:lnTo>
                      <a:pt x="18" y="344"/>
                    </a:lnTo>
                    <a:lnTo>
                      <a:pt x="14" y="365"/>
                    </a:lnTo>
                    <a:lnTo>
                      <a:pt x="9" y="380"/>
                    </a:lnTo>
                    <a:lnTo>
                      <a:pt x="4" y="388"/>
                    </a:lnTo>
                    <a:lnTo>
                      <a:pt x="0" y="390"/>
                    </a:lnTo>
                  </a:path>
                </a:pathLst>
              </a:custGeom>
              <a:solidFill>
                <a:srgbClr val="FF00FF"/>
              </a:solidFill>
              <a:ln w="28575" cap="rnd" cmpd="sng">
                <a:solidFill>
                  <a:schemeClr val="tx1">
                    <a:lumMod val="50000"/>
                    <a:lumOff val="50000"/>
                  </a:schemeClr>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54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5" name="Freeform 2100"/>
              <p:cNvSpPr/>
              <p:nvPr/>
            </p:nvSpPr>
            <p:spPr bwMode="auto">
              <a:xfrm>
                <a:off x="10092758" y="4771891"/>
                <a:ext cx="652116" cy="639266"/>
              </a:xfrm>
              <a:custGeom>
                <a:avLst/>
                <a:gdLst>
                  <a:gd name="T0" fmla="*/ 2147483647 w 308"/>
                  <a:gd name="T1" fmla="*/ 2147483647 h 403"/>
                  <a:gd name="T2" fmla="*/ 2147483647 w 308"/>
                  <a:gd name="T3" fmla="*/ 2147483647 h 403"/>
                  <a:gd name="T4" fmla="*/ 2147483647 w 308"/>
                  <a:gd name="T5" fmla="*/ 2147483647 h 403"/>
                  <a:gd name="T6" fmla="*/ 2147483647 w 308"/>
                  <a:gd name="T7" fmla="*/ 2147483647 h 403"/>
                  <a:gd name="T8" fmla="*/ 2147483647 w 308"/>
                  <a:gd name="T9" fmla="*/ 2147483647 h 403"/>
                  <a:gd name="T10" fmla="*/ 2147483647 w 308"/>
                  <a:gd name="T11" fmla="*/ 2147483647 h 403"/>
                  <a:gd name="T12" fmla="*/ 2147483647 w 308"/>
                  <a:gd name="T13" fmla="*/ 2147483647 h 403"/>
                  <a:gd name="T14" fmla="*/ 2147483647 w 308"/>
                  <a:gd name="T15" fmla="*/ 2147483647 h 403"/>
                  <a:gd name="T16" fmla="*/ 2147483647 w 308"/>
                  <a:gd name="T17" fmla="*/ 2147483647 h 403"/>
                  <a:gd name="T18" fmla="*/ 2147483647 w 308"/>
                  <a:gd name="T19" fmla="*/ 2147483647 h 403"/>
                  <a:gd name="T20" fmla="*/ 2147483647 w 308"/>
                  <a:gd name="T21" fmla="*/ 2147483647 h 403"/>
                  <a:gd name="T22" fmla="*/ 2147483647 w 308"/>
                  <a:gd name="T23" fmla="*/ 2147483647 h 403"/>
                  <a:gd name="T24" fmla="*/ 2147483647 w 308"/>
                  <a:gd name="T25" fmla="*/ 2147483647 h 403"/>
                  <a:gd name="T26" fmla="*/ 2147483647 w 308"/>
                  <a:gd name="T27" fmla="*/ 2147483647 h 403"/>
                  <a:gd name="T28" fmla="*/ 2147483647 w 308"/>
                  <a:gd name="T29" fmla="*/ 2147483647 h 403"/>
                  <a:gd name="T30" fmla="*/ 2147483647 w 308"/>
                  <a:gd name="T31" fmla="*/ 2147483647 h 403"/>
                  <a:gd name="T32" fmla="*/ 2147483647 w 308"/>
                  <a:gd name="T33" fmla="*/ 2147483647 h 403"/>
                  <a:gd name="T34" fmla="*/ 2147483647 w 308"/>
                  <a:gd name="T35" fmla="*/ 2147483647 h 403"/>
                  <a:gd name="T36" fmla="*/ 2147483647 w 308"/>
                  <a:gd name="T37" fmla="*/ 2147483647 h 403"/>
                  <a:gd name="T38" fmla="*/ 2147483647 w 308"/>
                  <a:gd name="T39" fmla="*/ 2147483647 h 403"/>
                  <a:gd name="T40" fmla="*/ 2147483647 w 308"/>
                  <a:gd name="T41" fmla="*/ 2147483647 h 403"/>
                  <a:gd name="T42" fmla="*/ 2147483647 w 308"/>
                  <a:gd name="T43" fmla="*/ 2147483647 h 403"/>
                  <a:gd name="T44" fmla="*/ 2147483647 w 308"/>
                  <a:gd name="T45" fmla="*/ 2147483647 h 403"/>
                  <a:gd name="T46" fmla="*/ 2147483647 w 308"/>
                  <a:gd name="T47" fmla="*/ 2147483647 h 403"/>
                  <a:gd name="T48" fmla="*/ 2147483647 w 308"/>
                  <a:gd name="T49" fmla="*/ 2147483647 h 403"/>
                  <a:gd name="T50" fmla="*/ 2147483647 w 308"/>
                  <a:gd name="T51" fmla="*/ 2147483647 h 403"/>
                  <a:gd name="T52" fmla="*/ 2147483647 w 308"/>
                  <a:gd name="T53" fmla="*/ 2147483647 h 403"/>
                  <a:gd name="T54" fmla="*/ 2147483647 w 308"/>
                  <a:gd name="T55" fmla="*/ 2147483647 h 403"/>
                  <a:gd name="T56" fmla="*/ 2147483647 w 308"/>
                  <a:gd name="T57" fmla="*/ 2147483647 h 403"/>
                  <a:gd name="T58" fmla="*/ 2147483647 w 308"/>
                  <a:gd name="T59" fmla="*/ 2147483647 h 403"/>
                  <a:gd name="T60" fmla="*/ 2147483647 w 308"/>
                  <a:gd name="T61" fmla="*/ 2147483647 h 403"/>
                  <a:gd name="T62" fmla="*/ 2147483647 w 308"/>
                  <a:gd name="T63" fmla="*/ 2147483647 h 403"/>
                  <a:gd name="T64" fmla="*/ 2147483647 w 308"/>
                  <a:gd name="T65" fmla="*/ 2147483647 h 403"/>
                  <a:gd name="T66" fmla="*/ 2147483647 w 308"/>
                  <a:gd name="T67" fmla="*/ 2147483647 h 403"/>
                  <a:gd name="T68" fmla="*/ 2147483647 w 308"/>
                  <a:gd name="T69" fmla="*/ 2147483647 h 403"/>
                  <a:gd name="T70" fmla="*/ 2147483647 w 308"/>
                  <a:gd name="T71" fmla="*/ 2147483647 h 403"/>
                  <a:gd name="T72" fmla="*/ 2147483647 w 308"/>
                  <a:gd name="T73" fmla="*/ 2147483647 h 403"/>
                  <a:gd name="T74" fmla="*/ 2147483647 w 308"/>
                  <a:gd name="T75" fmla="*/ 2147483647 h 403"/>
                  <a:gd name="T76" fmla="*/ 2147483647 w 308"/>
                  <a:gd name="T77" fmla="*/ 2147483647 h 403"/>
                  <a:gd name="T78" fmla="*/ 2147483647 w 308"/>
                  <a:gd name="T79" fmla="*/ 2147483647 h 403"/>
                  <a:gd name="T80" fmla="*/ 2147483647 w 308"/>
                  <a:gd name="T81" fmla="*/ 2147483647 h 403"/>
                  <a:gd name="T82" fmla="*/ 2147483647 w 308"/>
                  <a:gd name="T83" fmla="*/ 2147483647 h 403"/>
                  <a:gd name="T84" fmla="*/ 2147483647 w 308"/>
                  <a:gd name="T85" fmla="*/ 2147483647 h 403"/>
                  <a:gd name="T86" fmla="*/ 2147483647 w 308"/>
                  <a:gd name="T87" fmla="*/ 2147483647 h 403"/>
                  <a:gd name="T88" fmla="*/ 2147483647 w 308"/>
                  <a:gd name="T89" fmla="*/ 2147483647 h 403"/>
                  <a:gd name="T90" fmla="*/ 2147483647 w 308"/>
                  <a:gd name="T91" fmla="*/ 2147483647 h 403"/>
                  <a:gd name="T92" fmla="*/ 2147483647 w 308"/>
                  <a:gd name="T93" fmla="*/ 2147483647 h 403"/>
                  <a:gd name="T94" fmla="*/ 2147483647 w 308"/>
                  <a:gd name="T95" fmla="*/ 2147483647 h 403"/>
                  <a:gd name="T96" fmla="*/ 2147483647 w 308"/>
                  <a:gd name="T97" fmla="*/ 2147483647 h 403"/>
                  <a:gd name="T98" fmla="*/ 2147483647 w 308"/>
                  <a:gd name="T99" fmla="*/ 2147483647 h 403"/>
                  <a:gd name="T100" fmla="*/ 2147483647 w 308"/>
                  <a:gd name="T101" fmla="*/ 2147483647 h 403"/>
                  <a:gd name="T102" fmla="*/ 2147483647 w 308"/>
                  <a:gd name="T103" fmla="*/ 2147483647 h 403"/>
                  <a:gd name="T104" fmla="*/ 2147483647 w 308"/>
                  <a:gd name="T105" fmla="*/ 2147483647 h 403"/>
                  <a:gd name="T106" fmla="*/ 2147483647 w 308"/>
                  <a:gd name="T107" fmla="*/ 2147483647 h 403"/>
                  <a:gd name="T108" fmla="*/ 2147483647 w 308"/>
                  <a:gd name="T109" fmla="*/ 2147483647 h 403"/>
                  <a:gd name="T110" fmla="*/ 2147483647 w 308"/>
                  <a:gd name="T111" fmla="*/ 2147483647 h 40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08"/>
                  <a:gd name="T169" fmla="*/ 0 h 403"/>
                  <a:gd name="T170" fmla="*/ 308 w 308"/>
                  <a:gd name="T171" fmla="*/ 403 h 40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08" h="403">
                    <a:moveTo>
                      <a:pt x="0" y="394"/>
                    </a:moveTo>
                    <a:lnTo>
                      <a:pt x="5" y="399"/>
                    </a:lnTo>
                    <a:lnTo>
                      <a:pt x="10" y="395"/>
                    </a:lnTo>
                    <a:lnTo>
                      <a:pt x="16" y="385"/>
                    </a:lnTo>
                    <a:lnTo>
                      <a:pt x="24" y="369"/>
                    </a:lnTo>
                    <a:lnTo>
                      <a:pt x="32" y="347"/>
                    </a:lnTo>
                    <a:lnTo>
                      <a:pt x="40" y="319"/>
                    </a:lnTo>
                    <a:lnTo>
                      <a:pt x="48" y="284"/>
                    </a:lnTo>
                    <a:lnTo>
                      <a:pt x="54" y="244"/>
                    </a:lnTo>
                    <a:lnTo>
                      <a:pt x="58" y="198"/>
                    </a:lnTo>
                    <a:lnTo>
                      <a:pt x="67" y="113"/>
                    </a:lnTo>
                    <a:lnTo>
                      <a:pt x="74" y="52"/>
                    </a:lnTo>
                    <a:lnTo>
                      <a:pt x="78" y="31"/>
                    </a:lnTo>
                    <a:lnTo>
                      <a:pt x="82" y="17"/>
                    </a:lnTo>
                    <a:lnTo>
                      <a:pt x="85" y="9"/>
                    </a:lnTo>
                    <a:lnTo>
                      <a:pt x="86" y="8"/>
                    </a:lnTo>
                    <a:lnTo>
                      <a:pt x="87" y="9"/>
                    </a:lnTo>
                    <a:lnTo>
                      <a:pt x="91" y="18"/>
                    </a:lnTo>
                    <a:lnTo>
                      <a:pt x="95" y="33"/>
                    </a:lnTo>
                    <a:lnTo>
                      <a:pt x="99" y="54"/>
                    </a:lnTo>
                    <a:lnTo>
                      <a:pt x="106" y="116"/>
                    </a:lnTo>
                    <a:lnTo>
                      <a:pt x="114" y="202"/>
                    </a:lnTo>
                    <a:lnTo>
                      <a:pt x="123" y="287"/>
                    </a:lnTo>
                    <a:lnTo>
                      <a:pt x="130" y="348"/>
                    </a:lnTo>
                    <a:lnTo>
                      <a:pt x="139" y="385"/>
                    </a:lnTo>
                    <a:lnTo>
                      <a:pt x="143" y="394"/>
                    </a:lnTo>
                    <a:lnTo>
                      <a:pt x="146" y="398"/>
                    </a:lnTo>
                    <a:lnTo>
                      <a:pt x="152" y="400"/>
                    </a:lnTo>
                    <a:lnTo>
                      <a:pt x="157" y="395"/>
                    </a:lnTo>
                    <a:lnTo>
                      <a:pt x="162" y="385"/>
                    </a:lnTo>
                    <a:lnTo>
                      <a:pt x="170" y="348"/>
                    </a:lnTo>
                    <a:lnTo>
                      <a:pt x="178" y="287"/>
                    </a:lnTo>
                    <a:lnTo>
                      <a:pt x="185" y="202"/>
                    </a:lnTo>
                    <a:lnTo>
                      <a:pt x="194" y="116"/>
                    </a:lnTo>
                    <a:lnTo>
                      <a:pt x="201" y="55"/>
                    </a:lnTo>
                    <a:lnTo>
                      <a:pt x="209" y="19"/>
                    </a:lnTo>
                    <a:lnTo>
                      <a:pt x="213" y="10"/>
                    </a:lnTo>
                    <a:lnTo>
                      <a:pt x="213" y="9"/>
                    </a:lnTo>
                    <a:lnTo>
                      <a:pt x="214" y="10"/>
                    </a:lnTo>
                    <a:lnTo>
                      <a:pt x="218" y="19"/>
                    </a:lnTo>
                    <a:lnTo>
                      <a:pt x="225" y="55"/>
                    </a:lnTo>
                    <a:lnTo>
                      <a:pt x="233" y="116"/>
                    </a:lnTo>
                    <a:lnTo>
                      <a:pt x="241" y="202"/>
                    </a:lnTo>
                    <a:lnTo>
                      <a:pt x="249" y="287"/>
                    </a:lnTo>
                    <a:lnTo>
                      <a:pt x="257" y="348"/>
                    </a:lnTo>
                    <a:lnTo>
                      <a:pt x="264" y="386"/>
                    </a:lnTo>
                    <a:lnTo>
                      <a:pt x="267" y="396"/>
                    </a:lnTo>
                    <a:lnTo>
                      <a:pt x="269" y="399"/>
                    </a:lnTo>
                    <a:lnTo>
                      <a:pt x="275" y="402"/>
                    </a:lnTo>
                    <a:lnTo>
                      <a:pt x="281" y="397"/>
                    </a:lnTo>
                    <a:lnTo>
                      <a:pt x="284" y="388"/>
                    </a:lnTo>
                    <a:lnTo>
                      <a:pt x="291" y="352"/>
                    </a:lnTo>
                    <a:lnTo>
                      <a:pt x="299" y="291"/>
                    </a:lnTo>
                    <a:lnTo>
                      <a:pt x="307" y="205"/>
                    </a:lnTo>
                    <a:lnTo>
                      <a:pt x="299" y="205"/>
                    </a:lnTo>
                    <a:lnTo>
                      <a:pt x="291" y="290"/>
                    </a:lnTo>
                    <a:lnTo>
                      <a:pt x="284" y="351"/>
                    </a:lnTo>
                    <a:lnTo>
                      <a:pt x="277" y="386"/>
                    </a:lnTo>
                    <a:lnTo>
                      <a:pt x="274" y="394"/>
                    </a:lnTo>
                    <a:lnTo>
                      <a:pt x="272" y="397"/>
                    </a:lnTo>
                    <a:lnTo>
                      <a:pt x="276" y="400"/>
                    </a:lnTo>
                    <a:lnTo>
                      <a:pt x="276" y="396"/>
                    </a:lnTo>
                    <a:lnTo>
                      <a:pt x="275" y="395"/>
                    </a:lnTo>
                    <a:lnTo>
                      <a:pt x="274" y="394"/>
                    </a:lnTo>
                    <a:lnTo>
                      <a:pt x="270" y="385"/>
                    </a:lnTo>
                    <a:lnTo>
                      <a:pt x="264" y="348"/>
                    </a:lnTo>
                    <a:lnTo>
                      <a:pt x="257" y="286"/>
                    </a:lnTo>
                    <a:lnTo>
                      <a:pt x="249" y="201"/>
                    </a:lnTo>
                    <a:lnTo>
                      <a:pt x="240" y="115"/>
                    </a:lnTo>
                    <a:lnTo>
                      <a:pt x="232" y="54"/>
                    </a:lnTo>
                    <a:lnTo>
                      <a:pt x="224" y="17"/>
                    </a:lnTo>
                    <a:lnTo>
                      <a:pt x="220" y="8"/>
                    </a:lnTo>
                    <a:lnTo>
                      <a:pt x="218" y="4"/>
                    </a:lnTo>
                    <a:lnTo>
                      <a:pt x="214" y="3"/>
                    </a:lnTo>
                    <a:lnTo>
                      <a:pt x="208" y="4"/>
                    </a:lnTo>
                    <a:lnTo>
                      <a:pt x="206" y="8"/>
                    </a:lnTo>
                    <a:lnTo>
                      <a:pt x="202" y="17"/>
                    </a:lnTo>
                    <a:lnTo>
                      <a:pt x="194" y="54"/>
                    </a:lnTo>
                    <a:lnTo>
                      <a:pt x="186" y="115"/>
                    </a:lnTo>
                    <a:lnTo>
                      <a:pt x="178" y="201"/>
                    </a:lnTo>
                    <a:lnTo>
                      <a:pt x="170" y="286"/>
                    </a:lnTo>
                    <a:lnTo>
                      <a:pt x="163" y="347"/>
                    </a:lnTo>
                    <a:lnTo>
                      <a:pt x="156" y="384"/>
                    </a:lnTo>
                    <a:lnTo>
                      <a:pt x="152" y="392"/>
                    </a:lnTo>
                    <a:lnTo>
                      <a:pt x="150" y="393"/>
                    </a:lnTo>
                    <a:lnTo>
                      <a:pt x="150" y="392"/>
                    </a:lnTo>
                    <a:lnTo>
                      <a:pt x="146" y="384"/>
                    </a:lnTo>
                    <a:lnTo>
                      <a:pt x="138" y="347"/>
                    </a:lnTo>
                    <a:lnTo>
                      <a:pt x="130" y="286"/>
                    </a:lnTo>
                    <a:lnTo>
                      <a:pt x="122" y="201"/>
                    </a:lnTo>
                    <a:lnTo>
                      <a:pt x="114" y="115"/>
                    </a:lnTo>
                    <a:lnTo>
                      <a:pt x="106" y="54"/>
                    </a:lnTo>
                    <a:lnTo>
                      <a:pt x="101" y="32"/>
                    </a:lnTo>
                    <a:lnTo>
                      <a:pt x="98" y="16"/>
                    </a:lnTo>
                    <a:lnTo>
                      <a:pt x="93" y="6"/>
                    </a:lnTo>
                    <a:lnTo>
                      <a:pt x="87" y="0"/>
                    </a:lnTo>
                    <a:lnTo>
                      <a:pt x="80" y="5"/>
                    </a:lnTo>
                    <a:lnTo>
                      <a:pt x="75" y="15"/>
                    </a:lnTo>
                    <a:lnTo>
                      <a:pt x="72" y="30"/>
                    </a:lnTo>
                    <a:lnTo>
                      <a:pt x="67" y="52"/>
                    </a:lnTo>
                    <a:lnTo>
                      <a:pt x="59" y="112"/>
                    </a:lnTo>
                    <a:lnTo>
                      <a:pt x="51" y="197"/>
                    </a:lnTo>
                    <a:lnTo>
                      <a:pt x="46" y="243"/>
                    </a:lnTo>
                    <a:lnTo>
                      <a:pt x="40" y="283"/>
                    </a:lnTo>
                    <a:lnTo>
                      <a:pt x="33" y="317"/>
                    </a:lnTo>
                    <a:lnTo>
                      <a:pt x="25" y="345"/>
                    </a:lnTo>
                    <a:lnTo>
                      <a:pt x="17" y="367"/>
                    </a:lnTo>
                    <a:lnTo>
                      <a:pt x="10" y="383"/>
                    </a:lnTo>
                    <a:lnTo>
                      <a:pt x="4" y="392"/>
                    </a:lnTo>
                    <a:lnTo>
                      <a:pt x="0" y="394"/>
                    </a:lnTo>
                  </a:path>
                </a:pathLst>
              </a:custGeom>
              <a:solidFill>
                <a:srgbClr val="FF00FF"/>
              </a:solidFill>
              <a:ln w="28575" cap="rnd" cmpd="sng">
                <a:solidFill>
                  <a:schemeClr val="tx1">
                    <a:lumMod val="50000"/>
                    <a:lumOff val="50000"/>
                  </a:schemeClr>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54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6" name="Freeform 2101"/>
              <p:cNvSpPr/>
              <p:nvPr/>
            </p:nvSpPr>
            <p:spPr bwMode="auto">
              <a:xfrm>
                <a:off x="10668154" y="4748213"/>
                <a:ext cx="629098" cy="634532"/>
              </a:xfrm>
              <a:custGeom>
                <a:avLst/>
                <a:gdLst>
                  <a:gd name="T0" fmla="*/ 2147483647 w 296"/>
                  <a:gd name="T1" fmla="*/ 2147483647 h 399"/>
                  <a:gd name="T2" fmla="*/ 2147483647 w 296"/>
                  <a:gd name="T3" fmla="*/ 2147483647 h 399"/>
                  <a:gd name="T4" fmla="*/ 2147483647 w 296"/>
                  <a:gd name="T5" fmla="*/ 2147483647 h 399"/>
                  <a:gd name="T6" fmla="*/ 2147483647 w 296"/>
                  <a:gd name="T7" fmla="*/ 2147483647 h 399"/>
                  <a:gd name="T8" fmla="*/ 2147483647 w 296"/>
                  <a:gd name="T9" fmla="*/ 2147483647 h 399"/>
                  <a:gd name="T10" fmla="*/ 2147483647 w 296"/>
                  <a:gd name="T11" fmla="*/ 2147483647 h 399"/>
                  <a:gd name="T12" fmla="*/ 2147483647 w 296"/>
                  <a:gd name="T13" fmla="*/ 2147483647 h 399"/>
                  <a:gd name="T14" fmla="*/ 2147483647 w 296"/>
                  <a:gd name="T15" fmla="*/ 2147483647 h 399"/>
                  <a:gd name="T16" fmla="*/ 2147483647 w 296"/>
                  <a:gd name="T17" fmla="*/ 2147483647 h 399"/>
                  <a:gd name="T18" fmla="*/ 2147483647 w 296"/>
                  <a:gd name="T19" fmla="*/ 2147483647 h 399"/>
                  <a:gd name="T20" fmla="*/ 2147483647 w 296"/>
                  <a:gd name="T21" fmla="*/ 2147483647 h 399"/>
                  <a:gd name="T22" fmla="*/ 2147483647 w 296"/>
                  <a:gd name="T23" fmla="*/ 2147483647 h 399"/>
                  <a:gd name="T24" fmla="*/ 2147483647 w 296"/>
                  <a:gd name="T25" fmla="*/ 2147483647 h 399"/>
                  <a:gd name="T26" fmla="*/ 2147483647 w 296"/>
                  <a:gd name="T27" fmla="*/ 2147483647 h 399"/>
                  <a:gd name="T28" fmla="*/ 2147483647 w 296"/>
                  <a:gd name="T29" fmla="*/ 2147483647 h 399"/>
                  <a:gd name="T30" fmla="*/ 2147483647 w 296"/>
                  <a:gd name="T31" fmla="*/ 2147483647 h 399"/>
                  <a:gd name="T32" fmla="*/ 2147483647 w 296"/>
                  <a:gd name="T33" fmla="*/ 2147483647 h 399"/>
                  <a:gd name="T34" fmla="*/ 2147483647 w 296"/>
                  <a:gd name="T35" fmla="*/ 2147483647 h 399"/>
                  <a:gd name="T36" fmla="*/ 2147483647 w 296"/>
                  <a:gd name="T37" fmla="*/ 2147483647 h 399"/>
                  <a:gd name="T38" fmla="*/ 2147483647 w 296"/>
                  <a:gd name="T39" fmla="*/ 2147483647 h 399"/>
                  <a:gd name="T40" fmla="*/ 2147483647 w 296"/>
                  <a:gd name="T41" fmla="*/ 2147483647 h 399"/>
                  <a:gd name="T42" fmla="*/ 2147483647 w 296"/>
                  <a:gd name="T43" fmla="*/ 2147483647 h 399"/>
                  <a:gd name="T44" fmla="*/ 2147483647 w 296"/>
                  <a:gd name="T45" fmla="*/ 2147483647 h 399"/>
                  <a:gd name="T46" fmla="*/ 2147483647 w 296"/>
                  <a:gd name="T47" fmla="*/ 2147483647 h 399"/>
                  <a:gd name="T48" fmla="*/ 2147483647 w 296"/>
                  <a:gd name="T49" fmla="*/ 2147483647 h 399"/>
                  <a:gd name="T50" fmla="*/ 2147483647 w 296"/>
                  <a:gd name="T51" fmla="*/ 2147483647 h 399"/>
                  <a:gd name="T52" fmla="*/ 2147483647 w 296"/>
                  <a:gd name="T53" fmla="*/ 2147483647 h 399"/>
                  <a:gd name="T54" fmla="*/ 2147483647 w 296"/>
                  <a:gd name="T55" fmla="*/ 2147483647 h 399"/>
                  <a:gd name="T56" fmla="*/ 2147483647 w 296"/>
                  <a:gd name="T57" fmla="*/ 2147483647 h 399"/>
                  <a:gd name="T58" fmla="*/ 2147483647 w 296"/>
                  <a:gd name="T59" fmla="*/ 2147483647 h 399"/>
                  <a:gd name="T60" fmla="*/ 2147483647 w 296"/>
                  <a:gd name="T61" fmla="*/ 2147483647 h 399"/>
                  <a:gd name="T62" fmla="*/ 2147483647 w 296"/>
                  <a:gd name="T63" fmla="*/ 2147483647 h 399"/>
                  <a:gd name="T64" fmla="*/ 2147483647 w 296"/>
                  <a:gd name="T65" fmla="*/ 2147483647 h 399"/>
                  <a:gd name="T66" fmla="*/ 2147483647 w 296"/>
                  <a:gd name="T67" fmla="*/ 2147483647 h 399"/>
                  <a:gd name="T68" fmla="*/ 2147483647 w 296"/>
                  <a:gd name="T69" fmla="*/ 2147483647 h 399"/>
                  <a:gd name="T70" fmla="*/ 2147483647 w 296"/>
                  <a:gd name="T71" fmla="*/ 2147483647 h 399"/>
                  <a:gd name="T72" fmla="*/ 2147483647 w 296"/>
                  <a:gd name="T73" fmla="*/ 2147483647 h 399"/>
                  <a:gd name="T74" fmla="*/ 2147483647 w 296"/>
                  <a:gd name="T75" fmla="*/ 2147483647 h 399"/>
                  <a:gd name="T76" fmla="*/ 2147483647 w 296"/>
                  <a:gd name="T77" fmla="*/ 0 h 399"/>
                  <a:gd name="T78" fmla="*/ 2147483647 w 296"/>
                  <a:gd name="T79" fmla="*/ 2147483647 h 399"/>
                  <a:gd name="T80" fmla="*/ 2147483647 w 296"/>
                  <a:gd name="T81" fmla="*/ 2147483647 h 399"/>
                  <a:gd name="T82" fmla="*/ 2147483647 w 296"/>
                  <a:gd name="T83" fmla="*/ 2147483647 h 399"/>
                  <a:gd name="T84" fmla="*/ 2147483647 w 296"/>
                  <a:gd name="T85" fmla="*/ 2147483647 h 399"/>
                  <a:gd name="T86" fmla="*/ 2147483647 w 296"/>
                  <a:gd name="T87" fmla="*/ 2147483647 h 399"/>
                  <a:gd name="T88" fmla="*/ 2147483647 w 296"/>
                  <a:gd name="T89" fmla="*/ 2147483647 h 399"/>
                  <a:gd name="T90" fmla="*/ 2147483647 w 296"/>
                  <a:gd name="T91" fmla="*/ 2147483647 h 399"/>
                  <a:gd name="T92" fmla="*/ 2147483647 w 296"/>
                  <a:gd name="T93" fmla="*/ 2147483647 h 399"/>
                  <a:gd name="T94" fmla="*/ 2147483647 w 296"/>
                  <a:gd name="T95" fmla="*/ 2147483647 h 399"/>
                  <a:gd name="T96" fmla="*/ 2147483647 w 296"/>
                  <a:gd name="T97" fmla="*/ 2147483647 h 399"/>
                  <a:gd name="T98" fmla="*/ 2147483647 w 296"/>
                  <a:gd name="T99" fmla="*/ 2147483647 h 399"/>
                  <a:gd name="T100" fmla="*/ 2147483647 w 296"/>
                  <a:gd name="T101" fmla="*/ 2147483647 h 399"/>
                  <a:gd name="T102" fmla="*/ 2147483647 w 296"/>
                  <a:gd name="T103" fmla="*/ 0 h 399"/>
                  <a:gd name="T104" fmla="*/ 2147483647 w 296"/>
                  <a:gd name="T105" fmla="*/ 2147483647 h 399"/>
                  <a:gd name="T106" fmla="*/ 2147483647 w 296"/>
                  <a:gd name="T107" fmla="*/ 2147483647 h 399"/>
                  <a:gd name="T108" fmla="*/ 2147483647 w 296"/>
                  <a:gd name="T109" fmla="*/ 2147483647 h 399"/>
                  <a:gd name="T110" fmla="*/ 2147483647 w 296"/>
                  <a:gd name="T111" fmla="*/ 2147483647 h 399"/>
                  <a:gd name="T112" fmla="*/ 2147483647 w 296"/>
                  <a:gd name="T113" fmla="*/ 2147483647 h 39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6"/>
                  <a:gd name="T172" fmla="*/ 0 h 399"/>
                  <a:gd name="T173" fmla="*/ 296 w 296"/>
                  <a:gd name="T174" fmla="*/ 399 h 39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6" h="399">
                    <a:moveTo>
                      <a:pt x="0" y="393"/>
                    </a:moveTo>
                    <a:lnTo>
                      <a:pt x="5" y="397"/>
                    </a:lnTo>
                    <a:lnTo>
                      <a:pt x="9" y="393"/>
                    </a:lnTo>
                    <a:lnTo>
                      <a:pt x="14" y="383"/>
                    </a:lnTo>
                    <a:lnTo>
                      <a:pt x="22" y="346"/>
                    </a:lnTo>
                    <a:lnTo>
                      <a:pt x="30" y="285"/>
                    </a:lnTo>
                    <a:lnTo>
                      <a:pt x="38" y="200"/>
                    </a:lnTo>
                    <a:lnTo>
                      <a:pt x="47" y="114"/>
                    </a:lnTo>
                    <a:lnTo>
                      <a:pt x="55" y="53"/>
                    </a:lnTo>
                    <a:lnTo>
                      <a:pt x="62" y="17"/>
                    </a:lnTo>
                    <a:lnTo>
                      <a:pt x="66" y="8"/>
                    </a:lnTo>
                    <a:lnTo>
                      <a:pt x="66" y="7"/>
                    </a:lnTo>
                    <a:lnTo>
                      <a:pt x="67" y="8"/>
                    </a:lnTo>
                    <a:lnTo>
                      <a:pt x="71" y="17"/>
                    </a:lnTo>
                    <a:lnTo>
                      <a:pt x="79" y="53"/>
                    </a:lnTo>
                    <a:lnTo>
                      <a:pt x="87" y="114"/>
                    </a:lnTo>
                    <a:lnTo>
                      <a:pt x="95" y="200"/>
                    </a:lnTo>
                    <a:lnTo>
                      <a:pt x="104" y="285"/>
                    </a:lnTo>
                    <a:lnTo>
                      <a:pt x="112" y="346"/>
                    </a:lnTo>
                    <a:lnTo>
                      <a:pt x="121" y="383"/>
                    </a:lnTo>
                    <a:lnTo>
                      <a:pt x="125" y="393"/>
                    </a:lnTo>
                    <a:lnTo>
                      <a:pt x="127" y="397"/>
                    </a:lnTo>
                    <a:lnTo>
                      <a:pt x="133" y="398"/>
                    </a:lnTo>
                    <a:lnTo>
                      <a:pt x="136" y="397"/>
                    </a:lnTo>
                    <a:lnTo>
                      <a:pt x="139" y="393"/>
                    </a:lnTo>
                    <a:lnTo>
                      <a:pt x="143" y="383"/>
                    </a:lnTo>
                    <a:lnTo>
                      <a:pt x="147" y="368"/>
                    </a:lnTo>
                    <a:lnTo>
                      <a:pt x="152" y="346"/>
                    </a:lnTo>
                    <a:lnTo>
                      <a:pt x="159" y="285"/>
                    </a:lnTo>
                    <a:lnTo>
                      <a:pt x="167" y="200"/>
                    </a:lnTo>
                    <a:lnTo>
                      <a:pt x="175" y="114"/>
                    </a:lnTo>
                    <a:lnTo>
                      <a:pt x="183" y="53"/>
                    </a:lnTo>
                    <a:lnTo>
                      <a:pt x="191" y="17"/>
                    </a:lnTo>
                    <a:lnTo>
                      <a:pt x="194" y="8"/>
                    </a:lnTo>
                    <a:lnTo>
                      <a:pt x="195" y="7"/>
                    </a:lnTo>
                    <a:lnTo>
                      <a:pt x="196" y="8"/>
                    </a:lnTo>
                    <a:lnTo>
                      <a:pt x="199" y="17"/>
                    </a:lnTo>
                    <a:lnTo>
                      <a:pt x="207" y="53"/>
                    </a:lnTo>
                    <a:lnTo>
                      <a:pt x="215" y="114"/>
                    </a:lnTo>
                    <a:lnTo>
                      <a:pt x="224" y="200"/>
                    </a:lnTo>
                    <a:lnTo>
                      <a:pt x="232" y="285"/>
                    </a:lnTo>
                    <a:lnTo>
                      <a:pt x="240" y="346"/>
                    </a:lnTo>
                    <a:lnTo>
                      <a:pt x="248" y="383"/>
                    </a:lnTo>
                    <a:lnTo>
                      <a:pt x="252" y="393"/>
                    </a:lnTo>
                    <a:lnTo>
                      <a:pt x="254" y="397"/>
                    </a:lnTo>
                    <a:lnTo>
                      <a:pt x="260" y="398"/>
                    </a:lnTo>
                    <a:lnTo>
                      <a:pt x="263" y="397"/>
                    </a:lnTo>
                    <a:lnTo>
                      <a:pt x="266" y="393"/>
                    </a:lnTo>
                    <a:lnTo>
                      <a:pt x="270" y="383"/>
                    </a:lnTo>
                    <a:lnTo>
                      <a:pt x="279" y="346"/>
                    </a:lnTo>
                    <a:lnTo>
                      <a:pt x="287" y="285"/>
                    </a:lnTo>
                    <a:lnTo>
                      <a:pt x="295" y="200"/>
                    </a:lnTo>
                    <a:lnTo>
                      <a:pt x="288" y="199"/>
                    </a:lnTo>
                    <a:lnTo>
                      <a:pt x="279" y="284"/>
                    </a:lnTo>
                    <a:lnTo>
                      <a:pt x="271" y="346"/>
                    </a:lnTo>
                    <a:lnTo>
                      <a:pt x="263" y="382"/>
                    </a:lnTo>
                    <a:lnTo>
                      <a:pt x="260" y="391"/>
                    </a:lnTo>
                    <a:lnTo>
                      <a:pt x="259" y="392"/>
                    </a:lnTo>
                    <a:lnTo>
                      <a:pt x="258" y="391"/>
                    </a:lnTo>
                    <a:lnTo>
                      <a:pt x="255" y="382"/>
                    </a:lnTo>
                    <a:lnTo>
                      <a:pt x="247" y="346"/>
                    </a:lnTo>
                    <a:lnTo>
                      <a:pt x="239" y="284"/>
                    </a:lnTo>
                    <a:lnTo>
                      <a:pt x="231" y="199"/>
                    </a:lnTo>
                    <a:lnTo>
                      <a:pt x="223" y="113"/>
                    </a:lnTo>
                    <a:lnTo>
                      <a:pt x="215" y="52"/>
                    </a:lnTo>
                    <a:lnTo>
                      <a:pt x="206" y="15"/>
                    </a:lnTo>
                    <a:lnTo>
                      <a:pt x="202" y="5"/>
                    </a:lnTo>
                    <a:lnTo>
                      <a:pt x="199" y="2"/>
                    </a:lnTo>
                    <a:lnTo>
                      <a:pt x="196" y="0"/>
                    </a:lnTo>
                    <a:lnTo>
                      <a:pt x="190" y="2"/>
                    </a:lnTo>
                    <a:lnTo>
                      <a:pt x="188" y="5"/>
                    </a:lnTo>
                    <a:lnTo>
                      <a:pt x="184" y="15"/>
                    </a:lnTo>
                    <a:lnTo>
                      <a:pt x="176" y="52"/>
                    </a:lnTo>
                    <a:lnTo>
                      <a:pt x="168" y="113"/>
                    </a:lnTo>
                    <a:lnTo>
                      <a:pt x="159" y="199"/>
                    </a:lnTo>
                    <a:lnTo>
                      <a:pt x="152" y="284"/>
                    </a:lnTo>
                    <a:lnTo>
                      <a:pt x="144" y="346"/>
                    </a:lnTo>
                    <a:lnTo>
                      <a:pt x="141" y="367"/>
                    </a:lnTo>
                    <a:lnTo>
                      <a:pt x="137" y="382"/>
                    </a:lnTo>
                    <a:lnTo>
                      <a:pt x="133" y="391"/>
                    </a:lnTo>
                    <a:lnTo>
                      <a:pt x="132" y="392"/>
                    </a:lnTo>
                    <a:lnTo>
                      <a:pt x="131" y="391"/>
                    </a:lnTo>
                    <a:lnTo>
                      <a:pt x="127" y="382"/>
                    </a:lnTo>
                    <a:lnTo>
                      <a:pt x="119" y="346"/>
                    </a:lnTo>
                    <a:lnTo>
                      <a:pt x="111" y="284"/>
                    </a:lnTo>
                    <a:lnTo>
                      <a:pt x="103" y="199"/>
                    </a:lnTo>
                    <a:lnTo>
                      <a:pt x="94" y="113"/>
                    </a:lnTo>
                    <a:lnTo>
                      <a:pt x="86" y="52"/>
                    </a:lnTo>
                    <a:lnTo>
                      <a:pt x="78" y="15"/>
                    </a:lnTo>
                    <a:lnTo>
                      <a:pt x="74" y="5"/>
                    </a:lnTo>
                    <a:lnTo>
                      <a:pt x="71" y="2"/>
                    </a:lnTo>
                    <a:lnTo>
                      <a:pt x="67" y="0"/>
                    </a:lnTo>
                    <a:lnTo>
                      <a:pt x="62" y="2"/>
                    </a:lnTo>
                    <a:lnTo>
                      <a:pt x="60" y="5"/>
                    </a:lnTo>
                    <a:lnTo>
                      <a:pt x="56" y="15"/>
                    </a:lnTo>
                    <a:lnTo>
                      <a:pt x="47" y="52"/>
                    </a:lnTo>
                    <a:lnTo>
                      <a:pt x="39" y="113"/>
                    </a:lnTo>
                    <a:lnTo>
                      <a:pt x="31" y="199"/>
                    </a:lnTo>
                    <a:lnTo>
                      <a:pt x="23" y="284"/>
                    </a:lnTo>
                    <a:lnTo>
                      <a:pt x="15" y="346"/>
                    </a:lnTo>
                    <a:lnTo>
                      <a:pt x="7" y="382"/>
                    </a:lnTo>
                    <a:lnTo>
                      <a:pt x="3" y="390"/>
                    </a:lnTo>
                    <a:lnTo>
                      <a:pt x="0" y="393"/>
                    </a:lnTo>
                  </a:path>
                </a:pathLst>
              </a:custGeom>
              <a:solidFill>
                <a:srgbClr val="FF00FF"/>
              </a:solidFill>
              <a:ln w="28575" cap="rnd" cmpd="sng">
                <a:solidFill>
                  <a:schemeClr val="tx1">
                    <a:lumMod val="50000"/>
                    <a:lumOff val="50000"/>
                  </a:schemeClr>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54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7" name="Freeform 2102"/>
              <p:cNvSpPr/>
              <p:nvPr/>
            </p:nvSpPr>
            <p:spPr bwMode="auto">
              <a:xfrm>
                <a:off x="8612079" y="4771891"/>
                <a:ext cx="659785" cy="639266"/>
              </a:xfrm>
              <a:custGeom>
                <a:avLst/>
                <a:gdLst>
                  <a:gd name="T0" fmla="*/ 2147483647 w 311"/>
                  <a:gd name="T1" fmla="*/ 2147483647 h 402"/>
                  <a:gd name="T2" fmla="*/ 2147483647 w 311"/>
                  <a:gd name="T3" fmla="*/ 2147483647 h 402"/>
                  <a:gd name="T4" fmla="*/ 2147483647 w 311"/>
                  <a:gd name="T5" fmla="*/ 2147483647 h 402"/>
                  <a:gd name="T6" fmla="*/ 2147483647 w 311"/>
                  <a:gd name="T7" fmla="*/ 2147483647 h 402"/>
                  <a:gd name="T8" fmla="*/ 2147483647 w 311"/>
                  <a:gd name="T9" fmla="*/ 2147483647 h 402"/>
                  <a:gd name="T10" fmla="*/ 2147483647 w 311"/>
                  <a:gd name="T11" fmla="*/ 2147483647 h 402"/>
                  <a:gd name="T12" fmla="*/ 2147483647 w 311"/>
                  <a:gd name="T13" fmla="*/ 2147483647 h 402"/>
                  <a:gd name="T14" fmla="*/ 2147483647 w 311"/>
                  <a:gd name="T15" fmla="*/ 2147483647 h 402"/>
                  <a:gd name="T16" fmla="*/ 2147483647 w 311"/>
                  <a:gd name="T17" fmla="*/ 2147483647 h 402"/>
                  <a:gd name="T18" fmla="*/ 2147483647 w 311"/>
                  <a:gd name="T19" fmla="*/ 2147483647 h 402"/>
                  <a:gd name="T20" fmla="*/ 2147483647 w 311"/>
                  <a:gd name="T21" fmla="*/ 2147483647 h 402"/>
                  <a:gd name="T22" fmla="*/ 2147483647 w 311"/>
                  <a:gd name="T23" fmla="*/ 2147483647 h 402"/>
                  <a:gd name="T24" fmla="*/ 2147483647 w 311"/>
                  <a:gd name="T25" fmla="*/ 2147483647 h 402"/>
                  <a:gd name="T26" fmla="*/ 2147483647 w 311"/>
                  <a:gd name="T27" fmla="*/ 2147483647 h 402"/>
                  <a:gd name="T28" fmla="*/ 2147483647 w 311"/>
                  <a:gd name="T29" fmla="*/ 2147483647 h 402"/>
                  <a:gd name="T30" fmla="*/ 2147483647 w 311"/>
                  <a:gd name="T31" fmla="*/ 2147483647 h 402"/>
                  <a:gd name="T32" fmla="*/ 2147483647 w 311"/>
                  <a:gd name="T33" fmla="*/ 2147483647 h 402"/>
                  <a:gd name="T34" fmla="*/ 2147483647 w 311"/>
                  <a:gd name="T35" fmla="*/ 2147483647 h 402"/>
                  <a:gd name="T36" fmla="*/ 2147483647 w 311"/>
                  <a:gd name="T37" fmla="*/ 2147483647 h 402"/>
                  <a:gd name="T38" fmla="*/ 2147483647 w 311"/>
                  <a:gd name="T39" fmla="*/ 2147483647 h 402"/>
                  <a:gd name="T40" fmla="*/ 2147483647 w 311"/>
                  <a:gd name="T41" fmla="*/ 2147483647 h 402"/>
                  <a:gd name="T42" fmla="*/ 2147483647 w 311"/>
                  <a:gd name="T43" fmla="*/ 2147483647 h 402"/>
                  <a:gd name="T44" fmla="*/ 2147483647 w 311"/>
                  <a:gd name="T45" fmla="*/ 2147483647 h 402"/>
                  <a:gd name="T46" fmla="*/ 2147483647 w 311"/>
                  <a:gd name="T47" fmla="*/ 2147483647 h 402"/>
                  <a:gd name="T48" fmla="*/ 2147483647 w 311"/>
                  <a:gd name="T49" fmla="*/ 2147483647 h 402"/>
                  <a:gd name="T50" fmla="*/ 2147483647 w 311"/>
                  <a:gd name="T51" fmla="*/ 2147483647 h 402"/>
                  <a:gd name="T52" fmla="*/ 2147483647 w 311"/>
                  <a:gd name="T53" fmla="*/ 2147483647 h 402"/>
                  <a:gd name="T54" fmla="*/ 2147483647 w 311"/>
                  <a:gd name="T55" fmla="*/ 2147483647 h 402"/>
                  <a:gd name="T56" fmla="*/ 2147483647 w 311"/>
                  <a:gd name="T57" fmla="*/ 2147483647 h 402"/>
                  <a:gd name="T58" fmla="*/ 2147483647 w 311"/>
                  <a:gd name="T59" fmla="*/ 2147483647 h 402"/>
                  <a:gd name="T60" fmla="*/ 2147483647 w 311"/>
                  <a:gd name="T61" fmla="*/ 2147483647 h 402"/>
                  <a:gd name="T62" fmla="*/ 2147483647 w 311"/>
                  <a:gd name="T63" fmla="*/ 2147483647 h 402"/>
                  <a:gd name="T64" fmla="*/ 2147483647 w 311"/>
                  <a:gd name="T65" fmla="*/ 2147483647 h 402"/>
                  <a:gd name="T66" fmla="*/ 2147483647 w 311"/>
                  <a:gd name="T67" fmla="*/ 2147483647 h 402"/>
                  <a:gd name="T68" fmla="*/ 2147483647 w 311"/>
                  <a:gd name="T69" fmla="*/ 2147483647 h 402"/>
                  <a:gd name="T70" fmla="*/ 2147483647 w 311"/>
                  <a:gd name="T71" fmla="*/ 2147483647 h 402"/>
                  <a:gd name="T72" fmla="*/ 2147483647 w 311"/>
                  <a:gd name="T73" fmla="*/ 2147483647 h 402"/>
                  <a:gd name="T74" fmla="*/ 2147483647 w 311"/>
                  <a:gd name="T75" fmla="*/ 0 h 402"/>
                  <a:gd name="T76" fmla="*/ 2147483647 w 311"/>
                  <a:gd name="T77" fmla="*/ 2147483647 h 402"/>
                  <a:gd name="T78" fmla="*/ 2147483647 w 311"/>
                  <a:gd name="T79" fmla="*/ 2147483647 h 402"/>
                  <a:gd name="T80" fmla="*/ 2147483647 w 311"/>
                  <a:gd name="T81" fmla="*/ 2147483647 h 402"/>
                  <a:gd name="T82" fmla="*/ 2147483647 w 311"/>
                  <a:gd name="T83" fmla="*/ 2147483647 h 402"/>
                  <a:gd name="T84" fmla="*/ 2147483647 w 311"/>
                  <a:gd name="T85" fmla="*/ 2147483647 h 402"/>
                  <a:gd name="T86" fmla="*/ 2147483647 w 311"/>
                  <a:gd name="T87" fmla="*/ 2147483647 h 402"/>
                  <a:gd name="T88" fmla="*/ 2147483647 w 311"/>
                  <a:gd name="T89" fmla="*/ 2147483647 h 402"/>
                  <a:gd name="T90" fmla="*/ 2147483647 w 311"/>
                  <a:gd name="T91" fmla="*/ 2147483647 h 402"/>
                  <a:gd name="T92" fmla="*/ 2147483647 w 311"/>
                  <a:gd name="T93" fmla="*/ 2147483647 h 402"/>
                  <a:gd name="T94" fmla="*/ 2147483647 w 311"/>
                  <a:gd name="T95" fmla="*/ 2147483647 h 402"/>
                  <a:gd name="T96" fmla="*/ 2147483647 w 311"/>
                  <a:gd name="T97" fmla="*/ 2147483647 h 402"/>
                  <a:gd name="T98" fmla="*/ 2147483647 w 311"/>
                  <a:gd name="T99" fmla="*/ 2147483647 h 402"/>
                  <a:gd name="T100" fmla="*/ 2147483647 w 311"/>
                  <a:gd name="T101" fmla="*/ 2147483647 h 402"/>
                  <a:gd name="T102" fmla="*/ 2147483647 w 311"/>
                  <a:gd name="T103" fmla="*/ 2147483647 h 402"/>
                  <a:gd name="T104" fmla="*/ 2147483647 w 311"/>
                  <a:gd name="T105" fmla="*/ 2147483647 h 402"/>
                  <a:gd name="T106" fmla="*/ 2147483647 w 311"/>
                  <a:gd name="T107" fmla="*/ 2147483647 h 402"/>
                  <a:gd name="T108" fmla="*/ 2147483647 w 311"/>
                  <a:gd name="T109" fmla="*/ 2147483647 h 4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11"/>
                  <a:gd name="T166" fmla="*/ 0 h 402"/>
                  <a:gd name="T167" fmla="*/ 311 w 311"/>
                  <a:gd name="T168" fmla="*/ 402 h 40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11" h="402">
                    <a:moveTo>
                      <a:pt x="0" y="393"/>
                    </a:moveTo>
                    <a:lnTo>
                      <a:pt x="4" y="397"/>
                    </a:lnTo>
                    <a:lnTo>
                      <a:pt x="9" y="394"/>
                    </a:lnTo>
                    <a:lnTo>
                      <a:pt x="13" y="384"/>
                    </a:lnTo>
                    <a:lnTo>
                      <a:pt x="22" y="347"/>
                    </a:lnTo>
                    <a:lnTo>
                      <a:pt x="30" y="286"/>
                    </a:lnTo>
                    <a:lnTo>
                      <a:pt x="38" y="200"/>
                    </a:lnTo>
                    <a:lnTo>
                      <a:pt x="46" y="115"/>
                    </a:lnTo>
                    <a:lnTo>
                      <a:pt x="54" y="54"/>
                    </a:lnTo>
                    <a:lnTo>
                      <a:pt x="62" y="18"/>
                    </a:lnTo>
                    <a:lnTo>
                      <a:pt x="65" y="9"/>
                    </a:lnTo>
                    <a:lnTo>
                      <a:pt x="66" y="8"/>
                    </a:lnTo>
                    <a:lnTo>
                      <a:pt x="65" y="8"/>
                    </a:lnTo>
                    <a:lnTo>
                      <a:pt x="67" y="9"/>
                    </a:lnTo>
                    <a:lnTo>
                      <a:pt x="71" y="18"/>
                    </a:lnTo>
                    <a:lnTo>
                      <a:pt x="75" y="32"/>
                    </a:lnTo>
                    <a:lnTo>
                      <a:pt x="78" y="54"/>
                    </a:lnTo>
                    <a:lnTo>
                      <a:pt x="86" y="115"/>
                    </a:lnTo>
                    <a:lnTo>
                      <a:pt x="95" y="200"/>
                    </a:lnTo>
                    <a:lnTo>
                      <a:pt x="103" y="285"/>
                    </a:lnTo>
                    <a:lnTo>
                      <a:pt x="111" y="347"/>
                    </a:lnTo>
                    <a:lnTo>
                      <a:pt x="120" y="384"/>
                    </a:lnTo>
                    <a:lnTo>
                      <a:pt x="124" y="393"/>
                    </a:lnTo>
                    <a:lnTo>
                      <a:pt x="126" y="396"/>
                    </a:lnTo>
                    <a:lnTo>
                      <a:pt x="132" y="398"/>
                    </a:lnTo>
                    <a:lnTo>
                      <a:pt x="139" y="393"/>
                    </a:lnTo>
                    <a:lnTo>
                      <a:pt x="142" y="384"/>
                    </a:lnTo>
                    <a:lnTo>
                      <a:pt x="146" y="368"/>
                    </a:lnTo>
                    <a:lnTo>
                      <a:pt x="151" y="347"/>
                    </a:lnTo>
                    <a:lnTo>
                      <a:pt x="158" y="285"/>
                    </a:lnTo>
                    <a:lnTo>
                      <a:pt x="166" y="200"/>
                    </a:lnTo>
                    <a:lnTo>
                      <a:pt x="174" y="115"/>
                    </a:lnTo>
                    <a:lnTo>
                      <a:pt x="182" y="54"/>
                    </a:lnTo>
                    <a:lnTo>
                      <a:pt x="186" y="32"/>
                    </a:lnTo>
                    <a:lnTo>
                      <a:pt x="190" y="18"/>
                    </a:lnTo>
                    <a:lnTo>
                      <a:pt x="194" y="9"/>
                    </a:lnTo>
                    <a:lnTo>
                      <a:pt x="195" y="9"/>
                    </a:lnTo>
                    <a:lnTo>
                      <a:pt x="199" y="18"/>
                    </a:lnTo>
                    <a:lnTo>
                      <a:pt x="202" y="32"/>
                    </a:lnTo>
                    <a:lnTo>
                      <a:pt x="206" y="54"/>
                    </a:lnTo>
                    <a:lnTo>
                      <a:pt x="214" y="115"/>
                    </a:lnTo>
                    <a:lnTo>
                      <a:pt x="222" y="200"/>
                    </a:lnTo>
                    <a:lnTo>
                      <a:pt x="231" y="286"/>
                    </a:lnTo>
                    <a:lnTo>
                      <a:pt x="236" y="320"/>
                    </a:lnTo>
                    <a:lnTo>
                      <a:pt x="241" y="347"/>
                    </a:lnTo>
                    <a:lnTo>
                      <a:pt x="247" y="369"/>
                    </a:lnTo>
                    <a:lnTo>
                      <a:pt x="252" y="385"/>
                    </a:lnTo>
                    <a:lnTo>
                      <a:pt x="258" y="396"/>
                    </a:lnTo>
                    <a:lnTo>
                      <a:pt x="266" y="401"/>
                    </a:lnTo>
                    <a:lnTo>
                      <a:pt x="274" y="396"/>
                    </a:lnTo>
                    <a:lnTo>
                      <a:pt x="280" y="387"/>
                    </a:lnTo>
                    <a:lnTo>
                      <a:pt x="285" y="372"/>
                    </a:lnTo>
                    <a:lnTo>
                      <a:pt x="290" y="350"/>
                    </a:lnTo>
                    <a:lnTo>
                      <a:pt x="301" y="290"/>
                    </a:lnTo>
                    <a:lnTo>
                      <a:pt x="310" y="204"/>
                    </a:lnTo>
                    <a:lnTo>
                      <a:pt x="302" y="204"/>
                    </a:lnTo>
                    <a:lnTo>
                      <a:pt x="293" y="289"/>
                    </a:lnTo>
                    <a:lnTo>
                      <a:pt x="284" y="349"/>
                    </a:lnTo>
                    <a:lnTo>
                      <a:pt x="278" y="370"/>
                    </a:lnTo>
                    <a:lnTo>
                      <a:pt x="273" y="385"/>
                    </a:lnTo>
                    <a:lnTo>
                      <a:pt x="268" y="393"/>
                    </a:lnTo>
                    <a:lnTo>
                      <a:pt x="266" y="394"/>
                    </a:lnTo>
                    <a:lnTo>
                      <a:pt x="263" y="392"/>
                    </a:lnTo>
                    <a:lnTo>
                      <a:pt x="259" y="383"/>
                    </a:lnTo>
                    <a:lnTo>
                      <a:pt x="253" y="368"/>
                    </a:lnTo>
                    <a:lnTo>
                      <a:pt x="248" y="347"/>
                    </a:lnTo>
                    <a:lnTo>
                      <a:pt x="243" y="319"/>
                    </a:lnTo>
                    <a:lnTo>
                      <a:pt x="239" y="285"/>
                    </a:lnTo>
                    <a:lnTo>
                      <a:pt x="230" y="199"/>
                    </a:lnTo>
                    <a:lnTo>
                      <a:pt x="221" y="114"/>
                    </a:lnTo>
                    <a:lnTo>
                      <a:pt x="214" y="53"/>
                    </a:lnTo>
                    <a:lnTo>
                      <a:pt x="209" y="31"/>
                    </a:lnTo>
                    <a:lnTo>
                      <a:pt x="205" y="16"/>
                    </a:lnTo>
                    <a:lnTo>
                      <a:pt x="201" y="6"/>
                    </a:lnTo>
                    <a:lnTo>
                      <a:pt x="194" y="0"/>
                    </a:lnTo>
                    <a:lnTo>
                      <a:pt x="187" y="6"/>
                    </a:lnTo>
                    <a:lnTo>
                      <a:pt x="183" y="16"/>
                    </a:lnTo>
                    <a:lnTo>
                      <a:pt x="179" y="31"/>
                    </a:lnTo>
                    <a:lnTo>
                      <a:pt x="175" y="53"/>
                    </a:lnTo>
                    <a:lnTo>
                      <a:pt x="167" y="114"/>
                    </a:lnTo>
                    <a:lnTo>
                      <a:pt x="158" y="199"/>
                    </a:lnTo>
                    <a:lnTo>
                      <a:pt x="151" y="285"/>
                    </a:lnTo>
                    <a:lnTo>
                      <a:pt x="143" y="346"/>
                    </a:lnTo>
                    <a:lnTo>
                      <a:pt x="140" y="367"/>
                    </a:lnTo>
                    <a:lnTo>
                      <a:pt x="136" y="382"/>
                    </a:lnTo>
                    <a:lnTo>
                      <a:pt x="132" y="390"/>
                    </a:lnTo>
                    <a:lnTo>
                      <a:pt x="130" y="391"/>
                    </a:lnTo>
                    <a:lnTo>
                      <a:pt x="131" y="392"/>
                    </a:lnTo>
                    <a:lnTo>
                      <a:pt x="130" y="391"/>
                    </a:lnTo>
                    <a:lnTo>
                      <a:pt x="126" y="382"/>
                    </a:lnTo>
                    <a:lnTo>
                      <a:pt x="118" y="346"/>
                    </a:lnTo>
                    <a:lnTo>
                      <a:pt x="110" y="285"/>
                    </a:lnTo>
                    <a:lnTo>
                      <a:pt x="102" y="199"/>
                    </a:lnTo>
                    <a:lnTo>
                      <a:pt x="94" y="114"/>
                    </a:lnTo>
                    <a:lnTo>
                      <a:pt x="86" y="53"/>
                    </a:lnTo>
                    <a:lnTo>
                      <a:pt x="81" y="31"/>
                    </a:lnTo>
                    <a:lnTo>
                      <a:pt x="77" y="16"/>
                    </a:lnTo>
                    <a:lnTo>
                      <a:pt x="73" y="6"/>
                    </a:lnTo>
                    <a:lnTo>
                      <a:pt x="67" y="1"/>
                    </a:lnTo>
                    <a:lnTo>
                      <a:pt x="62" y="3"/>
                    </a:lnTo>
                    <a:lnTo>
                      <a:pt x="59" y="6"/>
                    </a:lnTo>
                    <a:lnTo>
                      <a:pt x="55" y="16"/>
                    </a:lnTo>
                    <a:lnTo>
                      <a:pt x="47" y="53"/>
                    </a:lnTo>
                    <a:lnTo>
                      <a:pt x="38" y="114"/>
                    </a:lnTo>
                    <a:lnTo>
                      <a:pt x="30" y="199"/>
                    </a:lnTo>
                    <a:lnTo>
                      <a:pt x="23" y="285"/>
                    </a:lnTo>
                    <a:lnTo>
                      <a:pt x="14" y="346"/>
                    </a:lnTo>
                    <a:lnTo>
                      <a:pt x="6" y="382"/>
                    </a:lnTo>
                    <a:lnTo>
                      <a:pt x="2" y="391"/>
                    </a:lnTo>
                    <a:lnTo>
                      <a:pt x="0" y="393"/>
                    </a:lnTo>
                  </a:path>
                </a:pathLst>
              </a:custGeom>
              <a:solidFill>
                <a:srgbClr val="FF00FF"/>
              </a:solidFill>
              <a:ln w="28575" cap="rnd" cmpd="sng">
                <a:solidFill>
                  <a:schemeClr val="tx1">
                    <a:lumMod val="50000"/>
                    <a:lumOff val="50000"/>
                  </a:schemeClr>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54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73" name="Text Box 2116"/>
            <p:cNvSpPr txBox="1">
              <a:spLocks noChangeArrowheads="1"/>
            </p:cNvSpPr>
            <p:nvPr/>
          </p:nvSpPr>
          <p:spPr bwMode="auto">
            <a:xfrm>
              <a:off x="5651476" y="4938294"/>
              <a:ext cx="824052" cy="290398"/>
            </a:xfrm>
            <a:prstGeom prst="rect">
              <a:avLst/>
            </a:prstGeom>
            <a:noFill/>
            <a:ln w="57150">
              <a:noFill/>
              <a:miter lim="800000"/>
              <a:headEnd type="none" w="sm" len="sm"/>
              <a:tailEnd type="none" w="sm" len="sm"/>
            </a:ln>
          </p:spPr>
          <p:txBody>
            <a:bodyPr wrap="none">
              <a:spAutoFit/>
            </a:bodyPr>
            <a:lstStyle/>
            <a:p>
              <a:pPr marR="0" defTabSz="914400">
                <a:buClrTx/>
                <a:buSzTx/>
                <a:defRPr/>
              </a:pPr>
              <a:r>
                <a:rPr kumimoji="1" lang="zh-CN" altLang="en-US" sz="1030" kern="1200" cap="none" spc="0" normalizeH="0" baseline="0" noProof="1">
                  <a:solidFill>
                    <a:schemeClr val="bg2">
                      <a:lumMod val="50000"/>
                    </a:schemeClr>
                  </a:solidFill>
                  <a:latin typeface="Arial" panose="020B0604020202020204" pitchFamily="34" charset="0"/>
                  <a:ea typeface="华文细黑" pitchFamily="2" charset="-122"/>
                  <a:cs typeface="+mn-ea"/>
                </a:rPr>
                <a:t>频率不稳</a:t>
              </a:r>
              <a:endParaRPr kumimoji="1" lang="zh-CN" altLang="en-US" sz="1030" kern="1200" cap="none" spc="0" normalizeH="0" baseline="0" noProof="1">
                <a:solidFill>
                  <a:schemeClr val="bg2">
                    <a:lumMod val="50000"/>
                  </a:schemeClr>
                </a:solidFill>
                <a:latin typeface="Arial" panose="020B0604020202020204" pitchFamily="34" charset="0"/>
                <a:ea typeface="华文细黑" pitchFamily="2" charset="-122"/>
                <a:cs typeface="+mn-cs"/>
              </a:endParaRPr>
            </a:p>
          </p:txBody>
        </p:sp>
      </p:grpSp>
      <p:pic>
        <p:nvPicPr>
          <p:cNvPr id="78" name="Picture 4"/>
          <p:cNvPicPr>
            <a:picLocks noChangeAspect="1"/>
          </p:cNvPicPr>
          <p:nvPr/>
        </p:nvPicPr>
        <p:blipFill>
          <a:blip r:embed="rId2">
            <a:clrChange>
              <a:clrFrom>
                <a:srgbClr val="FFFFFF"/>
              </a:clrFrom>
              <a:clrTo>
                <a:srgbClr val="FFFFFF">
                  <a:alpha val="0"/>
                </a:srgbClr>
              </a:clrTo>
            </a:clrChange>
          </a:blip>
          <a:stretch>
            <a:fillRect/>
          </a:stretch>
        </p:blipFill>
        <p:spPr>
          <a:xfrm rot="-4807331">
            <a:off x="5072063" y="4100513"/>
            <a:ext cx="387350" cy="1358900"/>
          </a:xfrm>
          <a:prstGeom prst="rect">
            <a:avLst/>
          </a:prstGeom>
          <a:noFill/>
          <a:ln w="9525">
            <a:noFill/>
          </a:ln>
        </p:spPr>
      </p:pic>
      <p:pic>
        <p:nvPicPr>
          <p:cNvPr id="79" name="Picture 4"/>
          <p:cNvPicPr>
            <a:picLocks noChangeAspect="1"/>
          </p:cNvPicPr>
          <p:nvPr/>
        </p:nvPicPr>
        <p:blipFill>
          <a:blip r:embed="rId3">
            <a:clrChange>
              <a:clrFrom>
                <a:srgbClr val="FFFFFF"/>
              </a:clrFrom>
              <a:clrTo>
                <a:srgbClr val="FFFFFF">
                  <a:alpha val="0"/>
                </a:srgbClr>
              </a:clrTo>
            </a:clrChange>
          </a:blip>
          <a:stretch>
            <a:fillRect/>
          </a:stretch>
        </p:blipFill>
        <p:spPr>
          <a:xfrm rot="-6912034">
            <a:off x="4984750" y="4833938"/>
            <a:ext cx="387350" cy="1193800"/>
          </a:xfrm>
          <a:prstGeom prst="rect">
            <a:avLst/>
          </a:prstGeom>
          <a:noFill/>
          <a:ln w="9525">
            <a:noFill/>
          </a:ln>
        </p:spPr>
      </p:pic>
      <p:pic>
        <p:nvPicPr>
          <p:cNvPr id="80" name="Picture 4"/>
          <p:cNvPicPr>
            <a:picLocks noChangeAspect="1"/>
          </p:cNvPicPr>
          <p:nvPr/>
        </p:nvPicPr>
        <p:blipFill>
          <a:blip r:embed="rId4">
            <a:clrChange>
              <a:clrFrom>
                <a:srgbClr val="FFFFFF"/>
              </a:clrFrom>
              <a:clrTo>
                <a:srgbClr val="FFFFFF">
                  <a:alpha val="0"/>
                </a:srgbClr>
              </a:clrTo>
            </a:clrChange>
          </a:blip>
          <a:stretch>
            <a:fillRect/>
          </a:stretch>
        </p:blipFill>
        <p:spPr>
          <a:xfrm rot="-3633861">
            <a:off x="5741988" y="3932238"/>
            <a:ext cx="387350" cy="1041400"/>
          </a:xfrm>
          <a:prstGeom prst="rect">
            <a:avLst/>
          </a:prstGeom>
          <a:noFill/>
          <a:ln w="9525">
            <a:noFill/>
          </a:ln>
        </p:spPr>
      </p:pic>
      <p:pic>
        <p:nvPicPr>
          <p:cNvPr id="88" name="Picture 38"/>
          <p:cNvPicPr>
            <a:picLocks noChangeAspect="1"/>
          </p:cNvPicPr>
          <p:nvPr/>
        </p:nvPicPr>
        <p:blipFill>
          <a:blip r:embed="rId5">
            <a:clrChange>
              <a:clrFrom>
                <a:srgbClr val="FFFFFF"/>
              </a:clrFrom>
              <a:clrTo>
                <a:srgbClr val="FFFFFF">
                  <a:alpha val="0"/>
                </a:srgbClr>
              </a:clrTo>
            </a:clrChange>
          </a:blip>
          <a:stretch>
            <a:fillRect/>
          </a:stretch>
        </p:blipFill>
        <p:spPr>
          <a:xfrm>
            <a:off x="5497513" y="4230688"/>
            <a:ext cx="2111375" cy="1889125"/>
          </a:xfrm>
          <a:prstGeom prst="rect">
            <a:avLst/>
          </a:prstGeom>
          <a:noFill/>
          <a:ln w="9525">
            <a:noFill/>
          </a:ln>
        </p:spPr>
      </p:pic>
      <p:sp>
        <p:nvSpPr>
          <p:cNvPr id="10314" name="标题 1"/>
          <p:cNvSpPr>
            <a:spLocks noGrp="1"/>
          </p:cNvSpPr>
          <p:nvPr>
            <p:ph type="title"/>
          </p:nvPr>
        </p:nvSpPr>
        <p:spPr>
          <a:xfrm>
            <a:off x="652463" y="404813"/>
            <a:ext cx="6850062" cy="630237"/>
          </a:xfrm>
        </p:spPr>
        <p:txBody>
          <a:bodyPr wrap="square" lIns="91440" tIns="45720" rIns="91440" bIns="45720" anchor="ctr" anchorCtr="0"/>
          <a:p>
            <a:r>
              <a:rPr lang="en-US" altLang="zh-CN" sz="3000" dirty="0"/>
              <a:t>1.2</a:t>
            </a:r>
            <a:r>
              <a:rPr lang="zh-CN" altLang="en-US" sz="3000" dirty="0"/>
              <a:t>为什么需要</a:t>
            </a:r>
            <a:r>
              <a:rPr lang="en-US" altLang="zh-CN" sz="3000" dirty="0"/>
              <a:t>UPS</a:t>
            </a:r>
            <a:r>
              <a:rPr lang="zh-CN" altLang="en-US" sz="3000" dirty="0"/>
              <a:t>？</a:t>
            </a:r>
            <a:endParaRPr lang="zh-CN" alt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1000"/>
                                        <p:tgtEl>
                                          <p:spTgt spid="88"/>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0-#ppt_w/2"/>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ppt_x</p:attrName>
                                        </p:attrNameLst>
                                      </p:cBhvr>
                                      <p:tavLst>
                                        <p:tav tm="0">
                                          <p:val>
                                            <p:strVal val="0-#ppt_w/2"/>
                                          </p:val>
                                        </p:tav>
                                        <p:tav tm="100000">
                                          <p:val>
                                            <p:strVal val="#ppt_x"/>
                                          </p:val>
                                        </p:tav>
                                      </p:tavLst>
                                    </p:anim>
                                    <p:anim calcmode="lin" valueType="num">
                                      <p:cBhvr>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0-#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ppt_x</p:attrName>
                                        </p:attrNameLst>
                                      </p:cBhvr>
                                      <p:tavLst>
                                        <p:tav tm="0">
                                          <p:val>
                                            <p:strVal val="#ppt_x"/>
                                          </p:val>
                                        </p:tav>
                                        <p:tav tm="100000">
                                          <p:val>
                                            <p:strVal val="#ppt_x"/>
                                          </p:val>
                                        </p:tav>
                                      </p:tavLst>
                                    </p:anim>
                                    <p:anim calcmode="lin" valueType="num">
                                      <p:cBhvr>
                                        <p:cTn id="24" dur="500" fill="hold"/>
                                        <p:tgtEl>
                                          <p:spTgt spid="22"/>
                                        </p:tgtEl>
                                        <p:attrNameLst>
                                          <p:attrName>ppt_y</p:attrName>
                                        </p:attrNameLst>
                                      </p:cBhvr>
                                      <p:tavLst>
                                        <p:tav tm="0">
                                          <p:val>
                                            <p:strVal val="1+#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ppt_x</p:attrName>
                                        </p:attrNameLst>
                                      </p:cBhvr>
                                      <p:tavLst>
                                        <p:tav tm="0">
                                          <p:val>
                                            <p:strVal val="0-#ppt_w/2"/>
                                          </p:val>
                                        </p:tav>
                                        <p:tav tm="100000">
                                          <p:val>
                                            <p:strVal val="#ppt_x"/>
                                          </p:val>
                                        </p:tav>
                                      </p:tavLst>
                                    </p:anim>
                                    <p:anim calcmode="lin" valueType="num">
                                      <p:cBhvr>
                                        <p:cTn id="28" dur="500" fill="hold"/>
                                        <p:tgtEl>
                                          <p:spTgt spid="18"/>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ppt_x</p:attrName>
                                        </p:attrNameLst>
                                      </p:cBhvr>
                                      <p:tavLst>
                                        <p:tav tm="0">
                                          <p:val>
                                            <p:strVal val="#ppt_x"/>
                                          </p:val>
                                        </p:tav>
                                        <p:tav tm="100000">
                                          <p:val>
                                            <p:strVal val="#ppt_x"/>
                                          </p:val>
                                        </p:tav>
                                      </p:tavLst>
                                    </p:anim>
                                    <p:anim calcmode="lin" valueType="num">
                                      <p:cBhvr>
                                        <p:cTn id="32" dur="500" fill="hold"/>
                                        <p:tgtEl>
                                          <p:spTgt spid="2"/>
                                        </p:tgtEl>
                                        <p:attrNameLst>
                                          <p:attrName>ppt_y</p:attrName>
                                        </p:attrNameLst>
                                      </p:cBhvr>
                                      <p:tavLst>
                                        <p:tav tm="0">
                                          <p:val>
                                            <p:strVal val="0-#ppt_h/2"/>
                                          </p:val>
                                        </p:tav>
                                        <p:tav tm="100000">
                                          <p:val>
                                            <p:strVal val="#ppt_y"/>
                                          </p:val>
                                        </p:tav>
                                      </p:tavLst>
                                    </p:anim>
                                  </p:childTnLst>
                                </p:cTn>
                              </p:par>
                              <p:par>
                                <p:cTn id="33" presetID="2" presetClass="entr" presetSubtype="12"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ppt_x</p:attrName>
                                        </p:attrNameLst>
                                      </p:cBhvr>
                                      <p:tavLst>
                                        <p:tav tm="0">
                                          <p:val>
                                            <p:strVal val="0-#ppt_w/2"/>
                                          </p:val>
                                        </p:tav>
                                        <p:tav tm="100000">
                                          <p:val>
                                            <p:strVal val="#ppt_x"/>
                                          </p:val>
                                        </p:tav>
                                      </p:tavLst>
                                    </p:anim>
                                    <p:anim calcmode="lin" valueType="num">
                                      <p:cBhvr>
                                        <p:cTn id="36" dur="500" fill="hold"/>
                                        <p:tgtEl>
                                          <p:spTgt spid="12"/>
                                        </p:tgtEl>
                                        <p:attrNameLst>
                                          <p:attrName>ppt_y</p:attrName>
                                        </p:attrNameLst>
                                      </p:cBhvr>
                                      <p:tavLst>
                                        <p:tav tm="0">
                                          <p:val>
                                            <p:strVal val="1+#ppt_h/2"/>
                                          </p:val>
                                        </p:tav>
                                        <p:tav tm="100000">
                                          <p:val>
                                            <p:strVal val="#ppt_y"/>
                                          </p:val>
                                        </p:tav>
                                      </p:tavLst>
                                    </p:anim>
                                  </p:childTnLst>
                                </p:cTn>
                              </p:par>
                              <p:par>
                                <p:cTn id="37" presetID="31" presetClass="entr" presetSubtype="0" fill="hold" nodeType="withEffect">
                                  <p:stCondLst>
                                    <p:cond delay="0"/>
                                  </p:stCondLst>
                                  <p:iterate type="lt">
                                    <p:tmPct val="5000"/>
                                  </p:iterate>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000000"/>
                                          </p:val>
                                        </p:tav>
                                        <p:tav tm="100000">
                                          <p:val>
                                            <p:strVal val="#ppt_w"/>
                                          </p:val>
                                        </p:tav>
                                      </p:tavLst>
                                    </p:anim>
                                    <p:anim calcmode="lin" valueType="num">
                                      <p:cBhvr>
                                        <p:cTn id="40" dur="500" fill="hold"/>
                                        <p:tgtEl>
                                          <p:spTgt spid="8"/>
                                        </p:tgtEl>
                                        <p:attrNameLst>
                                          <p:attrName>ppt_h</p:attrName>
                                        </p:attrNameLst>
                                      </p:cBhvr>
                                      <p:tavLst>
                                        <p:tav tm="0">
                                          <p:val>
                                            <p:fltVal val="0.000000"/>
                                          </p:val>
                                        </p:tav>
                                        <p:tav tm="100000">
                                          <p:val>
                                            <p:strVal val="#ppt_h"/>
                                          </p:val>
                                        </p:tav>
                                      </p:tavLst>
                                    </p:anim>
                                    <p:anim calcmode="lin" valueType="num">
                                      <p:cBhvr>
                                        <p:cTn id="41" dur="500" fill="hold"/>
                                        <p:tgtEl>
                                          <p:spTgt spid="8"/>
                                        </p:tgtEl>
                                        <p:attrNameLst>
                                          <p:attrName>style.rotation</p:attrName>
                                        </p:attrNameLst>
                                      </p:cBhvr>
                                      <p:tavLst>
                                        <p:tav tm="0">
                                          <p:val>
                                            <p:fltVal val="90.000000"/>
                                          </p:val>
                                        </p:tav>
                                        <p:tav tm="100000">
                                          <p:val>
                                            <p:fltVal val="0.000000"/>
                                          </p:val>
                                        </p:tav>
                                      </p:tavLst>
                                    </p:anim>
                                    <p:animEffect transition="in" filter="fade">
                                      <p:cBhvr>
                                        <p:cTn id="42" dur="500"/>
                                        <p:tgtEl>
                                          <p:spTgt spid="8"/>
                                        </p:tgtEl>
                                      </p:cBhvr>
                                    </p:animEffect>
                                  </p:childTnLst>
                                </p:cTn>
                              </p:par>
                            </p:childTnLst>
                          </p:cTn>
                        </p:par>
                        <p:par>
                          <p:cTn id="43" fill="hold">
                            <p:stCondLst>
                              <p:cond delay="1500"/>
                            </p:stCondLst>
                            <p:childTnLst>
                              <p:par>
                                <p:cTn id="44" presetID="10" presetClass="entr" presetSubtype="0" fill="hold" nodeType="afterEffect">
                                  <p:stCondLst>
                                    <p:cond delay="0"/>
                                  </p:stCondLst>
                                  <p:childTnLst>
                                    <p:set>
                                      <p:cBhvr>
                                        <p:cTn id="45" dur="1" fill="hold">
                                          <p:stCondLst>
                                            <p:cond delay="0"/>
                                          </p:stCondLst>
                                        </p:cTn>
                                        <p:tgtEl>
                                          <p:spTgt spid="80"/>
                                        </p:tgtEl>
                                        <p:attrNameLst>
                                          <p:attrName>style.visibility</p:attrName>
                                        </p:attrNameLst>
                                      </p:cBhvr>
                                      <p:to>
                                        <p:strVal val="visible"/>
                                      </p:to>
                                    </p:set>
                                    <p:animEffect transition="in" filter="fade">
                                      <p:cBhvr>
                                        <p:cTn id="46" dur="1000"/>
                                        <p:tgtEl>
                                          <p:spTgt spid="80"/>
                                        </p:tgtEl>
                                      </p:cBhvr>
                                    </p:animEffect>
                                  </p:childTnLst>
                                </p:cTn>
                              </p:par>
                              <p:par>
                                <p:cTn id="47" presetID="10" presetClass="entr" presetSubtype="0" fill="hold" nodeType="withEffect">
                                  <p:stCondLst>
                                    <p:cond delay="0"/>
                                  </p:stCondLst>
                                  <p:childTnLst>
                                    <p:set>
                                      <p:cBhvr>
                                        <p:cTn id="48" dur="1" fill="hold">
                                          <p:stCondLst>
                                            <p:cond delay="0"/>
                                          </p:stCondLst>
                                        </p:cTn>
                                        <p:tgtEl>
                                          <p:spTgt spid="78"/>
                                        </p:tgtEl>
                                        <p:attrNameLst>
                                          <p:attrName>style.visibility</p:attrName>
                                        </p:attrNameLst>
                                      </p:cBhvr>
                                      <p:to>
                                        <p:strVal val="visible"/>
                                      </p:to>
                                    </p:set>
                                    <p:animEffect transition="in" filter="fade">
                                      <p:cBhvr>
                                        <p:cTn id="49" dur="1000"/>
                                        <p:tgtEl>
                                          <p:spTgt spid="78"/>
                                        </p:tgtEl>
                                      </p:cBhvr>
                                    </p:animEffect>
                                  </p:childTnLst>
                                </p:cTn>
                              </p:par>
                              <p:par>
                                <p:cTn id="50" presetID="10" presetClass="entr" presetSubtype="0" fill="hold" nodeType="withEffect">
                                  <p:stCondLst>
                                    <p:cond delay="0"/>
                                  </p:stCondLst>
                                  <p:childTnLst>
                                    <p:set>
                                      <p:cBhvr>
                                        <p:cTn id="51" dur="1" fill="hold">
                                          <p:stCondLst>
                                            <p:cond delay="0"/>
                                          </p:stCondLst>
                                        </p:cTn>
                                        <p:tgtEl>
                                          <p:spTgt spid="79"/>
                                        </p:tgtEl>
                                        <p:attrNameLst>
                                          <p:attrName>style.visibility</p:attrName>
                                        </p:attrNameLst>
                                      </p:cBhvr>
                                      <p:to>
                                        <p:strVal val="visible"/>
                                      </p:to>
                                    </p:set>
                                    <p:animEffect transition="in" filter="fade">
                                      <p:cBhvr>
                                        <p:cTn id="52" dur="1000"/>
                                        <p:tgtEl>
                                          <p:spTgt spid="79"/>
                                        </p:tgtEl>
                                      </p:cBhvr>
                                    </p:animEffect>
                                  </p:childTnLst>
                                </p:cTn>
                              </p:par>
                            </p:childTnLst>
                          </p:cTn>
                        </p:par>
                        <p:par>
                          <p:cTn id="53" fill="hold">
                            <p:stCondLst>
                              <p:cond delay="2500"/>
                            </p:stCondLst>
                            <p:childTnLst>
                              <p:par>
                                <p:cTn id="54" presetID="26" presetClass="emph" presetSubtype="0" fill="hold" nodeType="afterEffect">
                                  <p:stCondLst>
                                    <p:cond delay="0"/>
                                  </p:stCondLst>
                                  <p:childTnLst>
                                    <p:animEffect transition="out" filter="fade">
                                      <p:cBhvr>
                                        <p:cTn id="55" dur="500" tmFilter="0, 0; .2, .5; .8, .5; 1, 0"/>
                                        <p:tgtEl>
                                          <p:spTgt spid="80"/>
                                        </p:tgtEl>
                                      </p:cBhvr>
                                    </p:animEffect>
                                    <p:animScale>
                                      <p:cBhvr>
                                        <p:cTn id="56" dur="250" autoRev="1" fill="hold"/>
                                        <p:tgtEl>
                                          <p:spTgt spid="80"/>
                                        </p:tgtEl>
                                      </p:cBhvr>
                                      <p:by x="105000" y="105000"/>
                                    </p:animScale>
                                  </p:childTnLst>
                                </p:cTn>
                              </p:par>
                              <p:par>
                                <p:cTn id="57" presetID="26" presetClass="emph" presetSubtype="0" fill="hold" nodeType="withEffect">
                                  <p:stCondLst>
                                    <p:cond delay="0"/>
                                  </p:stCondLst>
                                  <p:childTnLst>
                                    <p:animEffect transition="out" filter="fade">
                                      <p:cBhvr>
                                        <p:cTn id="58" dur="500" tmFilter="0, 0; .2, .5; .8, .5; 1, 0"/>
                                        <p:tgtEl>
                                          <p:spTgt spid="78"/>
                                        </p:tgtEl>
                                      </p:cBhvr>
                                    </p:animEffect>
                                    <p:animScale>
                                      <p:cBhvr>
                                        <p:cTn id="59" dur="250" autoRev="1" fill="hold"/>
                                        <p:tgtEl>
                                          <p:spTgt spid="78"/>
                                        </p:tgtEl>
                                      </p:cBhvr>
                                      <p:by x="105000" y="105000"/>
                                    </p:animScale>
                                  </p:childTnLst>
                                </p:cTn>
                              </p:par>
                              <p:par>
                                <p:cTn id="60" presetID="26" presetClass="emph" presetSubtype="0" fill="hold" nodeType="withEffect">
                                  <p:stCondLst>
                                    <p:cond delay="0"/>
                                  </p:stCondLst>
                                  <p:childTnLst>
                                    <p:animEffect transition="out" filter="fade">
                                      <p:cBhvr>
                                        <p:cTn id="61" dur="500" tmFilter="0, 0; .2, .5; .8, .5; 1, 0"/>
                                        <p:tgtEl>
                                          <p:spTgt spid="79"/>
                                        </p:tgtEl>
                                      </p:cBhvr>
                                    </p:animEffect>
                                    <p:animScale>
                                      <p:cBhvr>
                                        <p:cTn id="62" dur="250" autoRev="1" fill="hold"/>
                                        <p:tgtEl>
                                          <p:spTgt spid="79"/>
                                        </p:tgtEl>
                                      </p:cBhvr>
                                      <p:by x="105000" y="105000"/>
                                    </p:animScale>
                                  </p:childTnLst>
                                </p:cTn>
                              </p:par>
                              <p:par>
                                <p:cTn id="63" presetID="26" presetClass="emph" presetSubtype="0" fill="hold" nodeType="withEffect">
                                  <p:stCondLst>
                                    <p:cond delay="0"/>
                                  </p:stCondLst>
                                  <p:childTnLst>
                                    <p:animEffect transition="out" filter="fade">
                                      <p:cBhvr>
                                        <p:cTn id="64" dur="500" tmFilter="0, 0; .2, .5; .8, .5; 1, 0"/>
                                        <p:tgtEl>
                                          <p:spTgt spid="12"/>
                                        </p:tgtEl>
                                      </p:cBhvr>
                                    </p:animEffect>
                                    <p:animScale>
                                      <p:cBhvr>
                                        <p:cTn id="65" dur="250" autoRev="1" fill="hold"/>
                                        <p:tgtEl>
                                          <p:spTgt spid="12"/>
                                        </p:tgtEl>
                                      </p:cBhvr>
                                      <p:by x="105000" y="105000"/>
                                    </p:animScale>
                                  </p:childTnLst>
                                </p:cTn>
                              </p:par>
                              <p:par>
                                <p:cTn id="66" presetID="26" presetClass="emph" presetSubtype="0" fill="hold" nodeType="withEffect">
                                  <p:stCondLst>
                                    <p:cond delay="0"/>
                                  </p:stCondLst>
                                  <p:childTnLst>
                                    <p:animEffect transition="out" filter="fade">
                                      <p:cBhvr>
                                        <p:cTn id="67" dur="500" tmFilter="0, 0; .2, .5; .8, .5; 1, 0"/>
                                        <p:tgtEl>
                                          <p:spTgt spid="22"/>
                                        </p:tgtEl>
                                      </p:cBhvr>
                                    </p:animEffect>
                                    <p:animScale>
                                      <p:cBhvr>
                                        <p:cTn id="68" dur="250" autoRev="1" fill="hold"/>
                                        <p:tgtEl>
                                          <p:spTgt spid="22"/>
                                        </p:tgtEl>
                                      </p:cBhvr>
                                      <p:by x="105000" y="105000"/>
                                    </p:animScale>
                                  </p:childTnLst>
                                </p:cTn>
                              </p:par>
                              <p:par>
                                <p:cTn id="69" presetID="26" presetClass="emph" presetSubtype="0" fill="hold" nodeType="withEffect">
                                  <p:stCondLst>
                                    <p:cond delay="0"/>
                                  </p:stCondLst>
                                  <p:childTnLst>
                                    <p:animEffect transition="out" filter="fade">
                                      <p:cBhvr>
                                        <p:cTn id="70" dur="500" tmFilter="0, 0; .2, .5; .8, .5; 1, 0"/>
                                        <p:tgtEl>
                                          <p:spTgt spid="3"/>
                                        </p:tgtEl>
                                      </p:cBhvr>
                                    </p:animEffect>
                                    <p:animScale>
                                      <p:cBhvr>
                                        <p:cTn id="71" dur="250" autoRev="1" fill="hold"/>
                                        <p:tgtEl>
                                          <p:spTgt spid="3"/>
                                        </p:tgtEl>
                                      </p:cBhvr>
                                      <p:by x="105000" y="105000"/>
                                    </p:animScale>
                                  </p:childTnLst>
                                </p:cTn>
                              </p:par>
                              <p:par>
                                <p:cTn id="72" presetID="26" presetClass="emph" presetSubtype="0" fill="hold" nodeType="withEffect">
                                  <p:stCondLst>
                                    <p:cond delay="0"/>
                                  </p:stCondLst>
                                  <p:childTnLst>
                                    <p:animEffect transition="out" filter="fade">
                                      <p:cBhvr>
                                        <p:cTn id="73" dur="500" tmFilter="0, 0; .2, .5; .8, .5; 1, 0"/>
                                        <p:tgtEl>
                                          <p:spTgt spid="6"/>
                                        </p:tgtEl>
                                      </p:cBhvr>
                                    </p:animEffect>
                                    <p:animScale>
                                      <p:cBhvr>
                                        <p:cTn id="74" dur="250" autoRev="1" fill="hold"/>
                                        <p:tgtEl>
                                          <p:spTgt spid="6"/>
                                        </p:tgtEl>
                                      </p:cBhvr>
                                      <p:by x="105000" y="105000"/>
                                    </p:animScale>
                                  </p:childTnLst>
                                </p:cTn>
                              </p:par>
                              <p:par>
                                <p:cTn id="75" presetID="26" presetClass="emph" presetSubtype="0" fill="hold" nodeType="withEffect">
                                  <p:stCondLst>
                                    <p:cond delay="0"/>
                                  </p:stCondLst>
                                  <p:childTnLst>
                                    <p:animEffect transition="out" filter="fade">
                                      <p:cBhvr>
                                        <p:cTn id="76" dur="500" tmFilter="0, 0; .2, .5; .8, .5; 1, 0"/>
                                        <p:tgtEl>
                                          <p:spTgt spid="7"/>
                                        </p:tgtEl>
                                      </p:cBhvr>
                                    </p:animEffect>
                                    <p:animScale>
                                      <p:cBhvr>
                                        <p:cTn id="77" dur="250" autoRev="1" fill="hold"/>
                                        <p:tgtEl>
                                          <p:spTgt spid="7"/>
                                        </p:tgtEl>
                                      </p:cBhvr>
                                      <p:by x="105000" y="105000"/>
                                    </p:animScale>
                                  </p:childTnLst>
                                </p:cTn>
                              </p:par>
                              <p:par>
                                <p:cTn id="78" presetID="26" presetClass="emph" presetSubtype="0" fill="hold" nodeType="withEffect">
                                  <p:stCondLst>
                                    <p:cond delay="0"/>
                                  </p:stCondLst>
                                  <p:childTnLst>
                                    <p:animEffect transition="out" filter="fade">
                                      <p:cBhvr>
                                        <p:cTn id="79" dur="500" tmFilter="0, 0; .2, .5; .8, .5; 1, 0"/>
                                        <p:tgtEl>
                                          <p:spTgt spid="18"/>
                                        </p:tgtEl>
                                      </p:cBhvr>
                                    </p:animEffect>
                                    <p:animScale>
                                      <p:cBhvr>
                                        <p:cTn id="80" dur="250" autoRev="1" fill="hold"/>
                                        <p:tgtEl>
                                          <p:spTgt spid="18"/>
                                        </p:tgtEl>
                                      </p:cBhvr>
                                      <p:by x="105000" y="105000"/>
                                    </p:animScale>
                                  </p:childTnLst>
                                </p:cTn>
                              </p:par>
                              <p:par>
                                <p:cTn id="81" presetID="26" presetClass="emph" presetSubtype="0" fill="hold" nodeType="withEffect">
                                  <p:stCondLst>
                                    <p:cond delay="0"/>
                                  </p:stCondLst>
                                  <p:childTnLst>
                                    <p:animEffect transition="out" filter="fade">
                                      <p:cBhvr>
                                        <p:cTn id="82" dur="500" tmFilter="0, 0; .2, .5; .8, .5; 1, 0"/>
                                        <p:tgtEl>
                                          <p:spTgt spid="2"/>
                                        </p:tgtEl>
                                      </p:cBhvr>
                                    </p:animEffect>
                                    <p:animScale>
                                      <p:cBhvr>
                                        <p:cTn id="83" dur="250" autoRev="1" fill="hold"/>
                                        <p:tgtEl>
                                          <p:spTgt spid="2"/>
                                        </p:tgtEl>
                                      </p:cBhvr>
                                      <p:by x="105000" y="105000"/>
                                    </p:animScale>
                                  </p:childTnLst>
                                </p:cTn>
                              </p:par>
                              <p:par>
                                <p:cTn id="84" presetID="26" presetClass="emph" presetSubtype="0" fill="hold" nodeType="withEffect">
                                  <p:stCondLst>
                                    <p:cond delay="0"/>
                                  </p:stCondLst>
                                  <p:iterate type="lt">
                                    <p:tmAbs val="0"/>
                                  </p:iterate>
                                  <p:childTnLst>
                                    <p:animEffect transition="out" filter="fade">
                                      <p:cBhvr>
                                        <p:cTn id="85" dur="500" tmFilter="0, 0; .2, .5; .8, .5; 1, 0"/>
                                        <p:tgtEl>
                                          <p:spTgt spid="8"/>
                                        </p:tgtEl>
                                      </p:cBhvr>
                                    </p:animEffect>
                                    <p:animScale>
                                      <p:cBhvr>
                                        <p:cTn id="86" dur="250" autoRev="1" fill="hold"/>
                                        <p:tgtEl>
                                          <p:spTgt spid="8"/>
                                        </p:tgtEl>
                                      </p:cBhvr>
                                      <p:by x="105000" y="105000"/>
                                    </p:animScale>
                                  </p:childTnLst>
                                </p:cTn>
                              </p:par>
                            </p:childTnLst>
                          </p:cTn>
                        </p:par>
                        <p:par>
                          <p:cTn id="87" fill="hold">
                            <p:stCondLst>
                              <p:cond delay="3000"/>
                            </p:stCondLst>
                            <p:childTnLst>
                              <p:par>
                                <p:cTn id="88" presetID="26" presetClass="emph" presetSubtype="0" fill="hold" nodeType="afterEffect">
                                  <p:stCondLst>
                                    <p:cond delay="0"/>
                                  </p:stCondLst>
                                  <p:childTnLst>
                                    <p:animEffect transition="out" filter="fade">
                                      <p:cBhvr>
                                        <p:cTn id="89" dur="500" tmFilter="0, 0; .2, .5; .8, .5; 1, 0"/>
                                        <p:tgtEl>
                                          <p:spTgt spid="88"/>
                                        </p:tgtEl>
                                      </p:cBhvr>
                                    </p:animEffect>
                                    <p:animScale>
                                      <p:cBhvr>
                                        <p:cTn id="90" dur="250" autoRev="1" fill="hold"/>
                                        <p:tgtEl>
                                          <p:spTgt spid="8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9873" name="Rectangle 2"/>
          <p:cNvSpPr/>
          <p:nvPr/>
        </p:nvSpPr>
        <p:spPr>
          <a:xfrm>
            <a:off x="827088" y="1773238"/>
            <a:ext cx="7632700" cy="3311525"/>
          </a:xfrm>
          <a:prstGeom prst="rect">
            <a:avLst/>
          </a:prstGeom>
          <a:noFill/>
          <a:ln w="9525">
            <a:noFill/>
          </a:ln>
        </p:spPr>
        <p:txBody>
          <a:bodyPr anchor="t" anchorCtr="0"/>
          <a:p>
            <a:pPr marL="457200" indent="-457200" eaLnBrk="0" hangingPunct="0">
              <a:lnSpc>
                <a:spcPct val="80000"/>
              </a:lnSpc>
              <a:spcBef>
                <a:spcPct val="50000"/>
              </a:spcBef>
              <a:buFont typeface="Wingdings" panose="05000000000000000000" pitchFamily="2" charset="2"/>
              <a:buChar char="l"/>
            </a:pPr>
            <a:r>
              <a:rPr lang="en-US" altLang="zh-CN" sz="2000" b="1" dirty="0">
                <a:latin typeface="宋体" panose="02010600030101010101" pitchFamily="2" charset="-122"/>
                <a:ea typeface="宋体" panose="02010600030101010101" pitchFamily="2" charset="-122"/>
              </a:rPr>
              <a:t>UPS</a:t>
            </a:r>
            <a:r>
              <a:rPr lang="zh-CN" altLang="en-US" sz="2000" b="1" dirty="0">
                <a:latin typeface="宋体" panose="02010600030101010101" pitchFamily="2" charset="-122"/>
                <a:ea typeface="宋体" panose="02010600030101010101" pitchFamily="2" charset="-122"/>
              </a:rPr>
              <a:t>安装时，要保证良好的通风；</a:t>
            </a:r>
            <a:endParaRPr lang="zh-CN" altLang="en-US" sz="2000" b="1" dirty="0">
              <a:latin typeface="宋体" panose="02010600030101010101" pitchFamily="2" charset="-122"/>
              <a:ea typeface="宋体" panose="02010600030101010101" pitchFamily="2" charset="-122"/>
            </a:endParaRPr>
          </a:p>
          <a:p>
            <a:pPr marL="457200" indent="-457200" eaLnBrk="0" hangingPunct="0">
              <a:lnSpc>
                <a:spcPct val="80000"/>
              </a:lnSpc>
              <a:spcBef>
                <a:spcPct val="50000"/>
              </a:spcBef>
              <a:buFont typeface="Wingdings" panose="05000000000000000000" pitchFamily="2" charset="2"/>
              <a:buChar char="l"/>
            </a:pPr>
            <a:r>
              <a:rPr lang="zh-CN" altLang="en-US" sz="2000" b="1" dirty="0">
                <a:latin typeface="宋体" panose="02010600030101010101" pitchFamily="2" charset="-122"/>
                <a:ea typeface="宋体" panose="02010600030101010101" pitchFamily="2" charset="-122"/>
              </a:rPr>
              <a:t>大功率</a:t>
            </a:r>
            <a:r>
              <a:rPr lang="en-US" altLang="zh-CN" sz="2000" b="1" dirty="0">
                <a:latin typeface="宋体" panose="02010600030101010101" pitchFamily="2" charset="-122"/>
                <a:ea typeface="宋体" panose="02010600030101010101" pitchFamily="2" charset="-122"/>
              </a:rPr>
              <a:t>UPS</a:t>
            </a:r>
            <a:r>
              <a:rPr lang="zh-CN" altLang="en-US" sz="2000" b="1" dirty="0">
                <a:latin typeface="宋体" panose="02010600030101010101" pitchFamily="2" charset="-122"/>
                <a:ea typeface="宋体" panose="02010600030101010101" pitchFamily="2" charset="-122"/>
              </a:rPr>
              <a:t>且电池配置比较多的情况下，要考虑楼层的承重；</a:t>
            </a:r>
            <a:endParaRPr lang="zh-CN" altLang="en-US" sz="2000" b="1" dirty="0">
              <a:latin typeface="宋体" panose="02010600030101010101" pitchFamily="2" charset="-122"/>
              <a:ea typeface="宋体" panose="02010600030101010101" pitchFamily="2" charset="-122"/>
            </a:endParaRPr>
          </a:p>
          <a:p>
            <a:pPr marL="457200" indent="-457200" eaLnBrk="0" hangingPunct="0">
              <a:lnSpc>
                <a:spcPct val="80000"/>
              </a:lnSpc>
              <a:spcBef>
                <a:spcPct val="50000"/>
              </a:spcBef>
              <a:buFont typeface="Wingdings" panose="05000000000000000000" pitchFamily="2" charset="2"/>
              <a:buChar char="l"/>
            </a:pPr>
            <a:r>
              <a:rPr lang="en-US" altLang="zh-CN" sz="2000" b="1" dirty="0">
                <a:latin typeface="宋体" panose="02010600030101010101" pitchFamily="2" charset="-122"/>
                <a:ea typeface="宋体" panose="02010600030101010101" pitchFamily="2" charset="-122"/>
              </a:rPr>
              <a:t>UPS</a:t>
            </a:r>
            <a:r>
              <a:rPr lang="zh-CN" altLang="en-US" sz="2000" b="1" dirty="0">
                <a:latin typeface="宋体" panose="02010600030101010101" pitchFamily="2" charset="-122"/>
                <a:ea typeface="宋体" panose="02010600030101010101" pitchFamily="2" charset="-122"/>
              </a:rPr>
              <a:t>设备接地要求；</a:t>
            </a:r>
            <a:endParaRPr lang="zh-CN" altLang="en-US" sz="2000" b="1" dirty="0">
              <a:latin typeface="宋体" panose="02010600030101010101" pitchFamily="2" charset="-122"/>
              <a:ea typeface="宋体" panose="02010600030101010101" pitchFamily="2" charset="-122"/>
            </a:endParaRPr>
          </a:p>
          <a:p>
            <a:pPr marL="457200" indent="-457200" eaLnBrk="0" hangingPunct="0">
              <a:lnSpc>
                <a:spcPct val="80000"/>
              </a:lnSpc>
              <a:spcBef>
                <a:spcPct val="50000"/>
              </a:spcBef>
              <a:buFont typeface="Wingdings" panose="05000000000000000000" pitchFamily="2" charset="2"/>
              <a:buChar char="l"/>
            </a:pPr>
            <a:r>
              <a:rPr lang="en-US" altLang="zh-CN" sz="2000" b="1" dirty="0">
                <a:latin typeface="宋体" panose="02010600030101010101" pitchFamily="2" charset="-122"/>
                <a:ea typeface="宋体" panose="02010600030101010101" pitchFamily="2" charset="-122"/>
              </a:rPr>
              <a:t>UPS</a:t>
            </a:r>
            <a:r>
              <a:rPr lang="zh-CN" altLang="en-US" sz="2000" b="1" dirty="0">
                <a:latin typeface="宋体" panose="02010600030101010101" pitchFamily="2" charset="-122"/>
                <a:ea typeface="宋体" panose="02010600030101010101" pitchFamily="2" charset="-122"/>
              </a:rPr>
              <a:t>前端接发电机</a:t>
            </a:r>
            <a:r>
              <a:rPr lang="en-US" altLang="zh-CN" sz="2000" b="1" dirty="0">
                <a:latin typeface="宋体" panose="02010600030101010101" pitchFamily="2" charset="-122"/>
                <a:ea typeface="宋体" panose="02010600030101010101" pitchFamily="2" charset="-122"/>
              </a:rPr>
              <a:t>,</a:t>
            </a:r>
            <a:r>
              <a:rPr lang="zh-CN" altLang="en-US" sz="2000" b="1" dirty="0">
                <a:latin typeface="Times New Roman" panose="02020603050405020304" pitchFamily="18" charset="0"/>
                <a:ea typeface="宋体" panose="02010600030101010101" pitchFamily="2" charset="-122"/>
              </a:rPr>
              <a:t>应保证发电机功率大于两倍</a:t>
            </a:r>
            <a:r>
              <a:rPr lang="en-US" altLang="zh-CN" sz="2000" b="1" dirty="0">
                <a:latin typeface="Times New Roman" panose="02020603050405020304" pitchFamily="18" charset="0"/>
                <a:ea typeface="宋体" panose="02010600030101010101" pitchFamily="2" charset="-122"/>
              </a:rPr>
              <a:t>UPS</a:t>
            </a:r>
            <a:r>
              <a:rPr lang="zh-CN" altLang="en-US" sz="2000" b="1" dirty="0">
                <a:latin typeface="Times New Roman" panose="02020603050405020304" pitchFamily="18" charset="0"/>
                <a:ea typeface="宋体" panose="02010600030101010101" pitchFamily="2" charset="-122"/>
              </a:rPr>
              <a:t>额定功率；</a:t>
            </a:r>
            <a:endParaRPr lang="zh-CN" altLang="en-US" sz="2000" b="1" dirty="0">
              <a:latin typeface="Times New Roman" panose="02020603050405020304" pitchFamily="18" charset="0"/>
              <a:ea typeface="宋体" panose="02010600030101010101" pitchFamily="2" charset="-122"/>
            </a:endParaRPr>
          </a:p>
          <a:p>
            <a:pPr marL="457200" indent="-457200" eaLnBrk="0" hangingPunct="0">
              <a:lnSpc>
                <a:spcPct val="80000"/>
              </a:lnSpc>
              <a:spcBef>
                <a:spcPct val="50000"/>
              </a:spcBef>
              <a:buFont typeface="Wingdings" panose="05000000000000000000" pitchFamily="2" charset="2"/>
              <a:buChar char="l"/>
            </a:pPr>
            <a:r>
              <a:rPr lang="zh-CN" altLang="en-US" sz="2000" b="1" dirty="0">
                <a:latin typeface="宋体" panose="02010600030101010101" pitchFamily="2" charset="-122"/>
                <a:ea typeface="宋体" panose="02010600030101010101" pitchFamily="2" charset="-122"/>
              </a:rPr>
              <a:t>三相</a:t>
            </a:r>
            <a:r>
              <a:rPr lang="en-US" altLang="zh-CN" sz="2000" b="1" dirty="0">
                <a:latin typeface="宋体" panose="02010600030101010101" pitchFamily="2" charset="-122"/>
                <a:ea typeface="宋体" panose="02010600030101010101" pitchFamily="2" charset="-122"/>
              </a:rPr>
              <a:t>UPS</a:t>
            </a:r>
            <a:r>
              <a:rPr lang="zh-CN" altLang="en-US" sz="2000" b="1" dirty="0">
                <a:latin typeface="宋体" panose="02010600030101010101" pitchFamily="2" charset="-122"/>
                <a:ea typeface="宋体" panose="02010600030101010101" pitchFamily="2" charset="-122"/>
              </a:rPr>
              <a:t>接线时，特别注意</a:t>
            </a:r>
            <a:r>
              <a:rPr lang="zh-CN" altLang="en-US" sz="2000" b="1" dirty="0">
                <a:solidFill>
                  <a:srgbClr val="CC3399"/>
                </a:solidFill>
                <a:latin typeface="宋体" panose="02010600030101010101" pitchFamily="2" charset="-122"/>
                <a:ea typeface="宋体" panose="02010600030101010101" pitchFamily="2" charset="-122"/>
              </a:rPr>
              <a:t>相序</a:t>
            </a:r>
            <a:r>
              <a:rPr lang="zh-CN" altLang="en-US" sz="2000" b="1" dirty="0">
                <a:latin typeface="宋体" panose="02010600030101010101" pitchFamily="2" charset="-122"/>
                <a:ea typeface="宋体" panose="02010600030101010101" pitchFamily="2" charset="-122"/>
              </a:rPr>
              <a:t>的要求；</a:t>
            </a:r>
            <a:endParaRPr lang="zh-CN" altLang="en-US" sz="2000" b="1" dirty="0">
              <a:latin typeface="宋体" panose="02010600030101010101" pitchFamily="2" charset="-122"/>
              <a:ea typeface="宋体" panose="02010600030101010101" pitchFamily="2" charset="-122"/>
            </a:endParaRPr>
          </a:p>
          <a:p>
            <a:pPr marL="457200" indent="-457200" eaLnBrk="0" hangingPunct="0">
              <a:lnSpc>
                <a:spcPct val="80000"/>
              </a:lnSpc>
              <a:spcBef>
                <a:spcPct val="50000"/>
              </a:spcBef>
              <a:buFont typeface="Wingdings" panose="05000000000000000000" pitchFamily="2" charset="2"/>
              <a:buChar char="l"/>
            </a:pPr>
            <a:r>
              <a:rPr lang="en-US" altLang="zh-CN" sz="2000" b="1" dirty="0">
                <a:latin typeface="Times New Roman" panose="02020603050405020304" pitchFamily="18" charset="0"/>
                <a:ea typeface="宋体" panose="02010600030101010101" pitchFamily="2" charset="-122"/>
              </a:rPr>
              <a:t>UPS</a:t>
            </a:r>
            <a:r>
              <a:rPr lang="zh-CN" altLang="en-US" sz="2000" b="1" dirty="0">
                <a:latin typeface="Times New Roman" panose="02020603050405020304" pitchFamily="18" charset="0"/>
                <a:ea typeface="宋体" panose="02010600030101010101" pitchFamily="2" charset="-122"/>
              </a:rPr>
              <a:t>输出负载控制在</a:t>
            </a:r>
            <a:r>
              <a:rPr lang="en-US" altLang="zh-CN" sz="2000" b="1" dirty="0">
                <a:solidFill>
                  <a:srgbClr val="CC3399"/>
                </a:solidFill>
                <a:latin typeface="Times New Roman" panose="02020603050405020304" pitchFamily="18" charset="0"/>
                <a:ea typeface="宋体" panose="02010600030101010101" pitchFamily="2" charset="-122"/>
              </a:rPr>
              <a:t>60%</a:t>
            </a:r>
            <a:r>
              <a:rPr lang="zh-CN" altLang="en-US" sz="2000" b="1" dirty="0">
                <a:latin typeface="Times New Roman" panose="02020603050405020304" pitchFamily="18" charset="0"/>
                <a:ea typeface="宋体" panose="02010600030101010101" pitchFamily="2" charset="-122"/>
              </a:rPr>
              <a:t>左右为最佳，可靠性最好；</a:t>
            </a:r>
            <a:endParaRPr lang="zh-CN" altLang="en-US" sz="2000" b="1" dirty="0">
              <a:latin typeface="Times New Roman" panose="02020603050405020304" pitchFamily="18" charset="0"/>
              <a:ea typeface="宋体" panose="02010600030101010101" pitchFamily="2" charset="-122"/>
            </a:endParaRPr>
          </a:p>
          <a:p>
            <a:pPr marL="457200" indent="-457200" eaLnBrk="0" hangingPunct="0">
              <a:lnSpc>
                <a:spcPct val="80000"/>
              </a:lnSpc>
              <a:spcBef>
                <a:spcPct val="50000"/>
              </a:spcBef>
              <a:buFont typeface="Wingdings" panose="05000000000000000000" pitchFamily="2" charset="2"/>
              <a:buChar char="l"/>
            </a:pPr>
            <a:r>
              <a:rPr lang="zh-CN" altLang="en-US" sz="2000" b="1" dirty="0">
                <a:latin typeface="Times New Roman" panose="02020603050405020304" pitchFamily="18" charset="0"/>
                <a:ea typeface="宋体" panose="02010600030101010101" pitchFamily="2" charset="-122"/>
              </a:rPr>
              <a:t>三相</a:t>
            </a:r>
            <a:r>
              <a:rPr lang="en-US" altLang="zh-CN" sz="2000" b="1" dirty="0">
                <a:latin typeface="Times New Roman" panose="02020603050405020304" pitchFamily="18" charset="0"/>
                <a:ea typeface="宋体" panose="02010600030101010101" pitchFamily="2" charset="-122"/>
              </a:rPr>
              <a:t>UPS</a:t>
            </a:r>
            <a:r>
              <a:rPr lang="zh-CN" altLang="en-US" sz="2000" b="1" dirty="0">
                <a:latin typeface="Times New Roman" panose="02020603050405020304" pitchFamily="18" charset="0"/>
                <a:ea typeface="宋体" panose="02010600030101010101" pitchFamily="2" charset="-122"/>
              </a:rPr>
              <a:t>输出负载应尽量</a:t>
            </a:r>
            <a:r>
              <a:rPr lang="zh-CN" altLang="en-US" sz="2000" b="1" dirty="0">
                <a:solidFill>
                  <a:srgbClr val="CC3399"/>
                </a:solidFill>
                <a:latin typeface="Times New Roman" panose="02020603050405020304" pitchFamily="18" charset="0"/>
                <a:ea typeface="宋体" panose="02010600030101010101" pitchFamily="2" charset="-122"/>
              </a:rPr>
              <a:t>分配平衡</a:t>
            </a:r>
            <a:r>
              <a:rPr lang="en-US" altLang="zh-CN" sz="2000" b="1" dirty="0">
                <a:latin typeface="Times New Roman" panose="02020603050405020304" pitchFamily="18" charset="0"/>
                <a:ea typeface="宋体" panose="02010600030101010101" pitchFamily="2" charset="-122"/>
              </a:rPr>
              <a:t>;</a:t>
            </a:r>
            <a:endParaRPr lang="en-US" altLang="zh-CN" sz="2000" b="1" dirty="0">
              <a:latin typeface="Times New Roman" panose="02020603050405020304" pitchFamily="18" charset="0"/>
              <a:ea typeface="宋体" panose="02010600030101010101" pitchFamily="2" charset="-122"/>
            </a:endParaRPr>
          </a:p>
          <a:p>
            <a:pPr marL="457200" indent="-457200" eaLnBrk="0" hangingPunct="0">
              <a:lnSpc>
                <a:spcPct val="50000"/>
              </a:lnSpc>
              <a:spcBef>
                <a:spcPct val="50000"/>
              </a:spcBef>
              <a:buFont typeface="Wingdings" panose="05000000000000000000" pitchFamily="2" charset="2"/>
              <a:buChar char="l"/>
            </a:pPr>
            <a:r>
              <a:rPr lang="zh-CN" altLang="en-US" sz="2000" b="1" dirty="0">
                <a:latin typeface="宋体" panose="02010600030101010101" pitchFamily="2" charset="-122"/>
                <a:ea typeface="宋体" panose="02010600030101010101" pitchFamily="2" charset="-122"/>
              </a:rPr>
              <a:t>不要将</a:t>
            </a:r>
            <a:r>
              <a:rPr lang="en-US" altLang="zh-CN" sz="2000" b="1" dirty="0">
                <a:latin typeface="宋体" panose="02010600030101010101" pitchFamily="2" charset="-122"/>
                <a:ea typeface="宋体" panose="02010600030101010101" pitchFamily="2" charset="-122"/>
              </a:rPr>
              <a:t>UPS</a:t>
            </a:r>
            <a:r>
              <a:rPr lang="zh-CN" altLang="en-US" sz="2000" b="1" dirty="0">
                <a:latin typeface="宋体" panose="02010600030101010101" pitchFamily="2" charset="-122"/>
                <a:ea typeface="宋体" panose="02010600030101010101" pitchFamily="2" charset="-122"/>
              </a:rPr>
              <a:t>放置于阳光直射或有热气的地方。</a:t>
            </a:r>
            <a:r>
              <a:rPr lang="zh-CN" altLang="en-US" sz="2400" dirty="0">
                <a:latin typeface="Times New Roman" panose="02020603050405020304" pitchFamily="18" charset="0"/>
                <a:ea typeface="宋体" panose="02010600030101010101" pitchFamily="2" charset="-122"/>
              </a:rPr>
              <a:t> </a:t>
            </a:r>
            <a:endParaRPr lang="zh-CN" altLang="en-US" b="1" dirty="0">
              <a:latin typeface="宋体" panose="02010600030101010101" pitchFamily="2" charset="-122"/>
              <a:ea typeface="宋体" panose="02010600030101010101" pitchFamily="2" charset="-122"/>
            </a:endParaRPr>
          </a:p>
        </p:txBody>
      </p:sp>
      <p:sp>
        <p:nvSpPr>
          <p:cNvPr id="79874" name="Rectangle 3"/>
          <p:cNvSpPr/>
          <p:nvPr/>
        </p:nvSpPr>
        <p:spPr>
          <a:xfrm>
            <a:off x="2268538" y="765175"/>
            <a:ext cx="4200525" cy="701675"/>
          </a:xfrm>
          <a:prstGeom prst="rect">
            <a:avLst/>
          </a:prstGeom>
          <a:noFill/>
          <a:ln w="9525">
            <a:noFill/>
          </a:ln>
        </p:spPr>
        <p:txBody>
          <a:bodyPr wrap="none" anchor="t" anchorCtr="0">
            <a:spAutoFit/>
          </a:bodyPr>
          <a:p>
            <a:pPr marL="342900" indent="-342900" eaLnBrk="0" hangingPunct="0">
              <a:spcBef>
                <a:spcPct val="20000"/>
              </a:spcBef>
            </a:pPr>
            <a:r>
              <a:rPr lang="en-US" altLang="zh-CN" sz="4000" b="1" dirty="0">
                <a:latin typeface="华康俪金黑W8(P)" pitchFamily="2" charset="-122"/>
                <a:ea typeface="华康俪金黑W8(P)" pitchFamily="2" charset="-122"/>
              </a:rPr>
              <a:t>UPS</a:t>
            </a:r>
            <a:r>
              <a:rPr lang="zh-CN" altLang="en-US" sz="4000" b="1" dirty="0">
                <a:latin typeface="华康俪金黑W8(P)" pitchFamily="2" charset="-122"/>
                <a:ea typeface="华康俪金黑W8(P)" pitchFamily="2" charset="-122"/>
              </a:rPr>
              <a:t>安装注意事项</a:t>
            </a:r>
            <a:endParaRPr lang="zh-CN" altLang="en-US" sz="4000" b="1" dirty="0">
              <a:latin typeface="华康俪金黑W8(P)" pitchFamily="2" charset="-122"/>
              <a:ea typeface="华康俪金黑W8(P)" pitchFamily="2" charset="-122"/>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80897" name="Rectangle 2"/>
          <p:cNvSpPr/>
          <p:nvPr/>
        </p:nvSpPr>
        <p:spPr>
          <a:xfrm>
            <a:off x="827088" y="1916113"/>
            <a:ext cx="7848600" cy="3673475"/>
          </a:xfrm>
          <a:prstGeom prst="rect">
            <a:avLst/>
          </a:prstGeom>
          <a:noFill/>
          <a:ln w="9525">
            <a:noFill/>
          </a:ln>
        </p:spPr>
        <p:txBody>
          <a:bodyPr anchor="t" anchorCtr="0"/>
          <a:p>
            <a:pPr marL="457200" indent="-457200" eaLnBrk="0" hangingPunct="0">
              <a:lnSpc>
                <a:spcPct val="50000"/>
              </a:lnSpc>
              <a:spcBef>
                <a:spcPct val="50000"/>
              </a:spcBef>
              <a:buFont typeface="Wingdings" panose="05000000000000000000" pitchFamily="2" charset="2"/>
              <a:buChar char="l"/>
            </a:pPr>
            <a:r>
              <a:rPr lang="zh-CN" altLang="en-US" sz="2000" b="1" dirty="0">
                <a:latin typeface="宋体" panose="02010600030101010101" pitchFamily="2" charset="-122"/>
                <a:ea typeface="宋体" panose="02010600030101010101" pitchFamily="2" charset="-122"/>
              </a:rPr>
              <a:t>不要将电池放置于阳光直射或有热气的地方。</a:t>
            </a:r>
            <a:r>
              <a:rPr lang="zh-CN" altLang="en-US" sz="2000" dirty="0">
                <a:latin typeface="Times New Roman" panose="02020603050405020304" pitchFamily="18" charset="0"/>
                <a:ea typeface="宋体" panose="02010600030101010101" pitchFamily="2" charset="-122"/>
              </a:rPr>
              <a:t> </a:t>
            </a:r>
            <a:endParaRPr lang="zh-CN" altLang="en-US" sz="2000" b="1" dirty="0">
              <a:latin typeface="Times New Roman" panose="02020603050405020304" pitchFamily="18" charset="0"/>
              <a:ea typeface="宋体" panose="02010600030101010101" pitchFamily="2" charset="-122"/>
            </a:endParaRPr>
          </a:p>
          <a:p>
            <a:pPr marL="457200" indent="-457200" eaLnBrk="0" hangingPunct="0">
              <a:spcBef>
                <a:spcPct val="20000"/>
              </a:spcBef>
              <a:buFont typeface="Wingdings" panose="05000000000000000000" pitchFamily="2" charset="2"/>
              <a:buChar char="l"/>
            </a:pPr>
            <a:r>
              <a:rPr lang="zh-CN" altLang="en-US" sz="2000" b="1" dirty="0">
                <a:latin typeface="Times New Roman" panose="02020603050405020304" pitchFamily="18" charset="0"/>
                <a:ea typeface="宋体" panose="02010600030101010101" pitchFamily="2" charset="-122"/>
              </a:rPr>
              <a:t>建议电池在</a:t>
            </a:r>
            <a:r>
              <a:rPr lang="en-US" altLang="zh-CN" sz="2000" b="1" dirty="0">
                <a:latin typeface="Times New Roman" panose="02020603050405020304" pitchFamily="18" charset="0"/>
                <a:ea typeface="宋体" panose="02010600030101010101" pitchFamily="2" charset="-122"/>
              </a:rPr>
              <a:t>+5℃~+30℃</a:t>
            </a:r>
            <a:r>
              <a:rPr lang="zh-CN" altLang="en-US" sz="2000" b="1" dirty="0">
                <a:latin typeface="Times New Roman" panose="02020603050405020304" pitchFamily="18" charset="0"/>
                <a:ea typeface="宋体" panose="02010600030101010101" pitchFamily="2" charset="-122"/>
              </a:rPr>
              <a:t>（最好</a:t>
            </a:r>
            <a:r>
              <a:rPr lang="en-US" altLang="zh-CN" sz="2000" b="1" dirty="0">
                <a:latin typeface="Times New Roman" panose="02020603050405020304" pitchFamily="18" charset="0"/>
                <a:ea typeface="宋体" panose="02010600030101010101" pitchFamily="2" charset="-122"/>
              </a:rPr>
              <a:t>25℃</a:t>
            </a:r>
            <a:r>
              <a:rPr lang="zh-CN" altLang="en-US" sz="2000" b="1" dirty="0">
                <a:latin typeface="Times New Roman" panose="02020603050405020304" pitchFamily="18" charset="0"/>
                <a:ea typeface="宋体" panose="02010600030101010101" pitchFamily="2" charset="-122"/>
              </a:rPr>
              <a:t>）温度条件下使用，高温会缩短寿命，低温容量降低； </a:t>
            </a:r>
            <a:endParaRPr lang="zh-CN" altLang="en-US" sz="2000" b="1" dirty="0">
              <a:latin typeface="Times New Roman" panose="02020603050405020304" pitchFamily="18" charset="0"/>
              <a:ea typeface="宋体" panose="02010600030101010101" pitchFamily="2" charset="-122"/>
            </a:endParaRPr>
          </a:p>
          <a:p>
            <a:pPr marL="457200" indent="-457200" eaLnBrk="0" hangingPunct="0">
              <a:spcBef>
                <a:spcPct val="20000"/>
              </a:spcBef>
              <a:buFont typeface="Wingdings" panose="05000000000000000000" pitchFamily="2" charset="2"/>
              <a:buChar char="l"/>
            </a:pPr>
            <a:r>
              <a:rPr lang="zh-CN" altLang="en-US" sz="2000" b="1" dirty="0">
                <a:latin typeface="Times New Roman" panose="02020603050405020304" pitchFamily="18" charset="0"/>
                <a:ea typeface="宋体" panose="02010600030101010101" pitchFamily="2" charset="-122"/>
              </a:rPr>
              <a:t>电池组并联最多不超</a:t>
            </a:r>
            <a:r>
              <a:rPr lang="zh-CN" altLang="en-US" sz="2000" b="1" dirty="0">
                <a:latin typeface="宋体" panose="02010600030101010101" pitchFamily="2" charset="-122"/>
                <a:ea typeface="宋体" panose="02010600030101010101" pitchFamily="2" charset="-122"/>
              </a:rPr>
              <a:t>过</a:t>
            </a:r>
            <a:r>
              <a:rPr lang="en-US" altLang="zh-CN" sz="2000" b="1" dirty="0">
                <a:latin typeface="宋体" panose="02010600030101010101" pitchFamily="2" charset="-122"/>
                <a:ea typeface="宋体" panose="02010600030101010101" pitchFamily="2" charset="-122"/>
              </a:rPr>
              <a:t>5</a:t>
            </a:r>
            <a:r>
              <a:rPr lang="zh-CN" altLang="en-US" sz="2000" b="1" dirty="0">
                <a:latin typeface="宋体" panose="02010600030101010101" pitchFamily="2" charset="-122"/>
                <a:ea typeface="宋体" panose="02010600030101010101" pitchFamily="2" charset="-122"/>
              </a:rPr>
              <a:t>组；</a:t>
            </a:r>
            <a:endParaRPr lang="zh-CN" altLang="en-US" sz="2000" b="1" dirty="0">
              <a:latin typeface="宋体" panose="02010600030101010101" pitchFamily="2" charset="-122"/>
              <a:ea typeface="宋体" panose="02010600030101010101" pitchFamily="2" charset="-122"/>
            </a:endParaRPr>
          </a:p>
          <a:p>
            <a:pPr marL="457200" indent="-457200" eaLnBrk="0" hangingPunct="0">
              <a:spcBef>
                <a:spcPct val="20000"/>
              </a:spcBef>
              <a:buFont typeface="Wingdings" panose="05000000000000000000" pitchFamily="2" charset="2"/>
              <a:buChar char="l"/>
            </a:pPr>
            <a:r>
              <a:rPr lang="zh-CN" altLang="en-US" sz="2000" b="1" dirty="0">
                <a:latin typeface="宋体" panose="02010600030101010101" pitchFamily="2" charset="-122"/>
                <a:ea typeface="宋体" panose="02010600030101010101" pitchFamily="2" charset="-122"/>
              </a:rPr>
              <a:t>不同品牌、不同容量、不同新旧的电池严禁混合使用；</a:t>
            </a:r>
            <a:endParaRPr lang="zh-CN" altLang="en-US" sz="2000" b="1" dirty="0">
              <a:latin typeface="宋体" panose="02010600030101010101" pitchFamily="2" charset="-122"/>
              <a:ea typeface="宋体" panose="02010600030101010101" pitchFamily="2" charset="-122"/>
            </a:endParaRPr>
          </a:p>
          <a:p>
            <a:pPr marL="457200" indent="-457200" eaLnBrk="0" hangingPunct="0">
              <a:spcBef>
                <a:spcPct val="20000"/>
              </a:spcBef>
              <a:buFont typeface="Wingdings" panose="05000000000000000000" pitchFamily="2" charset="2"/>
              <a:buChar char="l"/>
            </a:pPr>
            <a:r>
              <a:rPr lang="zh-CN" altLang="en-US" sz="2000" b="1" dirty="0">
                <a:latin typeface="宋体" panose="02010600030101010101" pitchFamily="2" charset="-122"/>
                <a:ea typeface="宋体" panose="02010600030101010101" pitchFamily="2" charset="-122"/>
              </a:rPr>
              <a:t>电池使用中会产生氢气，所以要远离火源，保持通风，防止爆炸；</a:t>
            </a:r>
            <a:endParaRPr lang="zh-CN" altLang="en-US" sz="2000" b="1" dirty="0">
              <a:latin typeface="宋体" panose="02010600030101010101" pitchFamily="2" charset="-122"/>
              <a:ea typeface="宋体" panose="02010600030101010101" pitchFamily="2" charset="-122"/>
            </a:endParaRPr>
          </a:p>
          <a:p>
            <a:pPr marL="457200" indent="-457200" eaLnBrk="0" hangingPunct="0">
              <a:spcBef>
                <a:spcPct val="20000"/>
              </a:spcBef>
              <a:buFont typeface="Wingdings" panose="05000000000000000000" pitchFamily="2" charset="2"/>
              <a:buChar char="l"/>
            </a:pPr>
            <a:r>
              <a:rPr lang="zh-CN" altLang="en-US" sz="2000" b="1" dirty="0">
                <a:latin typeface="宋体" panose="02010600030101010101" pitchFamily="2" charset="-122"/>
                <a:ea typeface="宋体" panose="02010600030101010101" pitchFamily="2" charset="-122"/>
              </a:rPr>
              <a:t>安装电池时，一定要将手表、戒指等金属物品取下。</a:t>
            </a:r>
            <a:endParaRPr lang="zh-CN" altLang="en-US" sz="2000" b="1" dirty="0">
              <a:latin typeface="宋体" panose="02010600030101010101" pitchFamily="2" charset="-122"/>
              <a:ea typeface="宋体" panose="02010600030101010101" pitchFamily="2" charset="-122"/>
            </a:endParaRPr>
          </a:p>
          <a:p>
            <a:pPr marL="457200" indent="-457200" eaLnBrk="0" hangingPunct="0">
              <a:spcBef>
                <a:spcPct val="20000"/>
              </a:spcBef>
              <a:buFont typeface="Wingdings" panose="05000000000000000000" pitchFamily="2" charset="2"/>
              <a:buChar char="l"/>
            </a:pPr>
            <a:r>
              <a:rPr lang="zh-CN" altLang="en-US" sz="2000" b="1" dirty="0">
                <a:latin typeface="宋体" panose="02010600030101010101" pitchFamily="2" charset="-122"/>
                <a:ea typeface="宋体" panose="02010600030101010101" pitchFamily="2" charset="-122"/>
              </a:rPr>
              <a:t>安装电池时避免使用不绝缘工具，必须在电池回路上串接自动断路开关或保险管。</a:t>
            </a:r>
            <a:r>
              <a:rPr lang="zh-CN" altLang="en-US" sz="2400" dirty="0">
                <a:latin typeface="Times New Roman" panose="02020603050405020304" pitchFamily="18" charset="0"/>
                <a:ea typeface="宋体" panose="02010600030101010101" pitchFamily="2" charset="-122"/>
              </a:rPr>
              <a:t> </a:t>
            </a:r>
            <a:endParaRPr lang="zh-CN" altLang="en-US" b="1" dirty="0">
              <a:latin typeface="宋体" panose="02010600030101010101" pitchFamily="2" charset="-122"/>
              <a:ea typeface="宋体" panose="02010600030101010101" pitchFamily="2" charset="-122"/>
            </a:endParaRPr>
          </a:p>
        </p:txBody>
      </p:sp>
      <p:sp>
        <p:nvSpPr>
          <p:cNvPr id="80898" name="Rectangle 3"/>
          <p:cNvSpPr/>
          <p:nvPr/>
        </p:nvSpPr>
        <p:spPr>
          <a:xfrm>
            <a:off x="2268538" y="731838"/>
            <a:ext cx="4260850" cy="701675"/>
          </a:xfrm>
          <a:prstGeom prst="rect">
            <a:avLst/>
          </a:prstGeom>
          <a:noFill/>
          <a:ln w="9525">
            <a:noFill/>
          </a:ln>
        </p:spPr>
        <p:txBody>
          <a:bodyPr wrap="none" anchor="t" anchorCtr="0">
            <a:spAutoFit/>
          </a:bodyPr>
          <a:p>
            <a:pPr marL="342900" indent="-342900" eaLnBrk="0" hangingPunct="0">
              <a:spcBef>
                <a:spcPct val="20000"/>
              </a:spcBef>
            </a:pPr>
            <a:r>
              <a:rPr lang="zh-CN" altLang="en-US" sz="4000" b="1" dirty="0">
                <a:latin typeface="华康俪金黑W8(P)" pitchFamily="2" charset="-122"/>
                <a:ea typeface="华康俪金黑W8(P)" pitchFamily="2" charset="-122"/>
              </a:rPr>
              <a:t>电池安装注意事项</a:t>
            </a:r>
            <a:endParaRPr lang="zh-CN" altLang="en-US" sz="4000" b="1" dirty="0">
              <a:latin typeface="华康俪金黑W8(P)" pitchFamily="2" charset="-122"/>
              <a:ea typeface="华康俪金黑W8(P)" pitchFamily="2" charset="-122"/>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81921" name="TextBox 2"/>
          <p:cNvSpPr txBox="1"/>
          <p:nvPr/>
        </p:nvSpPr>
        <p:spPr>
          <a:xfrm>
            <a:off x="642938" y="428625"/>
            <a:ext cx="5643562" cy="584200"/>
          </a:xfrm>
          <a:prstGeom prst="rect">
            <a:avLst/>
          </a:prstGeom>
          <a:noFill/>
          <a:ln w="9525">
            <a:noFill/>
          </a:ln>
        </p:spPr>
        <p:txBody>
          <a:bodyPr anchor="t" anchorCtr="0">
            <a:spAutoFit/>
          </a:bodyPr>
          <a:p>
            <a:pPr eaLnBrk="0" hangingPunct="0"/>
            <a:r>
              <a:rPr lang="zh-CN" altLang="en-US" sz="3200" b="1" dirty="0">
                <a:latin typeface="Arial" panose="020B0604020202020204" pitchFamily="34" charset="0"/>
                <a:ea typeface="宋体" panose="02010600030101010101" pitchFamily="2" charset="-122"/>
              </a:rPr>
              <a:t>一、铅蓄电池的分类</a:t>
            </a:r>
            <a:endParaRPr lang="zh-CN" altLang="en-US" sz="3200" b="1" dirty="0">
              <a:latin typeface="Arial" panose="020B0604020202020204" pitchFamily="34" charset="0"/>
              <a:ea typeface="宋体" panose="02010600030101010101" pitchFamily="2" charset="-122"/>
            </a:endParaRPr>
          </a:p>
        </p:txBody>
      </p:sp>
      <p:sp>
        <p:nvSpPr>
          <p:cNvPr id="81922" name="内容占位符 4"/>
          <p:cNvSpPr>
            <a:spLocks noGrp="1"/>
          </p:cNvSpPr>
          <p:nvPr>
            <p:ph idx="4294967295"/>
          </p:nvPr>
        </p:nvSpPr>
        <p:spPr>
          <a:xfrm>
            <a:off x="357188" y="1000125"/>
            <a:ext cx="8501062" cy="5286375"/>
          </a:xfrm>
        </p:spPr>
        <p:txBody>
          <a:bodyPr wrap="square" lIns="91440" tIns="45720" rIns="91440" bIns="45720" anchor="t" anchorCtr="0"/>
          <a:p>
            <a:pPr>
              <a:buNone/>
            </a:pPr>
            <a:r>
              <a:rPr lang="zh-CN" altLang="en-US" dirty="0">
                <a:latin typeface="宋体" panose="02010600030101010101" pitchFamily="2" charset="-122"/>
              </a:rPr>
              <a:t>按电池用途分类：</a:t>
            </a:r>
            <a:endParaRPr lang="en-US" altLang="zh-CN" dirty="0">
              <a:latin typeface="宋体" panose="02010600030101010101" pitchFamily="2" charset="-122"/>
            </a:endParaRPr>
          </a:p>
          <a:p>
            <a:pPr>
              <a:buNone/>
            </a:pPr>
            <a:r>
              <a:rPr lang="en-US" altLang="zh-CN" dirty="0">
                <a:latin typeface="宋体" panose="02010600030101010101" pitchFamily="2" charset="-122"/>
              </a:rPr>
              <a:t>1.</a:t>
            </a:r>
            <a:r>
              <a:rPr lang="zh-CN" altLang="en-US" dirty="0">
                <a:latin typeface="宋体" panose="02010600030101010101" pitchFamily="2" charset="-122"/>
              </a:rPr>
              <a:t>起动照明用；</a:t>
            </a:r>
            <a:r>
              <a:rPr lang="en-US" altLang="zh-CN" dirty="0">
                <a:latin typeface="宋体" panose="02010600030101010101" pitchFamily="2" charset="-122"/>
              </a:rPr>
              <a:t>2.</a:t>
            </a:r>
            <a:r>
              <a:rPr lang="zh-CN" altLang="en-US" dirty="0">
                <a:latin typeface="宋体" panose="02010600030101010101" pitchFamily="2" charset="-122"/>
              </a:rPr>
              <a:t>固定用；</a:t>
            </a:r>
            <a:r>
              <a:rPr lang="en-US" altLang="zh-CN" dirty="0">
                <a:latin typeface="宋体" panose="02010600030101010101" pitchFamily="2" charset="-122"/>
              </a:rPr>
              <a:t>3.</a:t>
            </a:r>
            <a:r>
              <a:rPr lang="zh-CN" altLang="en-US" dirty="0">
                <a:latin typeface="宋体" panose="02010600030101010101" pitchFamily="2" charset="-122"/>
              </a:rPr>
              <a:t>电动车用；</a:t>
            </a:r>
            <a:r>
              <a:rPr lang="en-US" altLang="zh-CN" dirty="0">
                <a:latin typeface="宋体" panose="02010600030101010101" pitchFamily="2" charset="-122"/>
              </a:rPr>
              <a:t>4.</a:t>
            </a:r>
            <a:r>
              <a:rPr lang="zh-CN" altLang="en-US" dirty="0">
                <a:latin typeface="宋体" panose="02010600030101010101" pitchFamily="2" charset="-122"/>
              </a:rPr>
              <a:t>铁路客车用；</a:t>
            </a:r>
            <a:endParaRPr lang="en-US" altLang="zh-CN" dirty="0">
              <a:latin typeface="宋体" panose="02010600030101010101" pitchFamily="2" charset="-122"/>
            </a:endParaRPr>
          </a:p>
          <a:p>
            <a:pPr>
              <a:buNone/>
            </a:pPr>
            <a:r>
              <a:rPr lang="en-US" altLang="zh-CN" dirty="0">
                <a:latin typeface="宋体" panose="02010600030101010101" pitchFamily="2" charset="-122"/>
              </a:rPr>
              <a:t>5.</a:t>
            </a:r>
            <a:r>
              <a:rPr lang="zh-CN" altLang="en-US" dirty="0">
                <a:latin typeface="宋体" panose="02010600030101010101" pitchFamily="2" charset="-122"/>
              </a:rPr>
              <a:t>其他；</a:t>
            </a:r>
            <a:endParaRPr lang="en-US" altLang="zh-CN" dirty="0">
              <a:latin typeface="宋体" panose="02010600030101010101" pitchFamily="2" charset="-122"/>
            </a:endParaRPr>
          </a:p>
          <a:p>
            <a:pPr>
              <a:buNone/>
            </a:pPr>
            <a:r>
              <a:rPr lang="zh-CN" altLang="en-US" dirty="0">
                <a:latin typeface="宋体" panose="02010600030101010101" pitchFamily="2" charset="-122"/>
              </a:rPr>
              <a:t>按极板结构分类：</a:t>
            </a:r>
            <a:endParaRPr lang="en-US" altLang="zh-CN" dirty="0">
              <a:latin typeface="宋体" panose="02010600030101010101" pitchFamily="2" charset="-122"/>
            </a:endParaRPr>
          </a:p>
          <a:p>
            <a:pPr>
              <a:buNone/>
            </a:pPr>
            <a:r>
              <a:rPr lang="en-US" altLang="zh-CN" dirty="0">
                <a:latin typeface="宋体" panose="02010600030101010101" pitchFamily="2" charset="-122"/>
              </a:rPr>
              <a:t>1.</a:t>
            </a:r>
            <a:r>
              <a:rPr lang="zh-CN" altLang="en-US" dirty="0">
                <a:latin typeface="宋体" panose="02010600030101010101" pitchFamily="2" charset="-122"/>
              </a:rPr>
              <a:t>涂膏式</a:t>
            </a:r>
            <a:r>
              <a:rPr lang="en-US" altLang="zh-CN" dirty="0">
                <a:latin typeface="宋体" panose="02010600030101010101" pitchFamily="2" charset="-122"/>
              </a:rPr>
              <a:t>——</a:t>
            </a:r>
            <a:r>
              <a:rPr lang="zh-CN" altLang="en-US" dirty="0">
                <a:latin typeface="宋体" panose="02010600030101010101" pitchFamily="2" charset="-122"/>
              </a:rPr>
              <a:t>将一氧化铅粉和金属铅粉混合物加稀硫酸搅拌成铅膏；</a:t>
            </a:r>
            <a:endParaRPr lang="en-US" altLang="zh-CN" dirty="0">
              <a:latin typeface="宋体" panose="02010600030101010101" pitchFamily="2" charset="-122"/>
            </a:endParaRPr>
          </a:p>
          <a:p>
            <a:pPr>
              <a:buNone/>
            </a:pPr>
            <a:r>
              <a:rPr lang="en-US" altLang="zh-CN" dirty="0">
                <a:latin typeface="宋体" panose="02010600030101010101" pitchFamily="2" charset="-122"/>
              </a:rPr>
              <a:t>2.</a:t>
            </a:r>
            <a:r>
              <a:rPr lang="zh-CN" altLang="en-US" dirty="0">
                <a:latin typeface="宋体" panose="02010600030101010101" pitchFamily="2" charset="-122"/>
              </a:rPr>
              <a:t>管式</a:t>
            </a:r>
            <a:r>
              <a:rPr lang="en-US" altLang="zh-CN" dirty="0">
                <a:latin typeface="宋体" panose="02010600030101010101" pitchFamily="2" charset="-122"/>
              </a:rPr>
              <a:t>-----</a:t>
            </a:r>
            <a:r>
              <a:rPr lang="zh-CN" altLang="en-US" dirty="0">
                <a:latin typeface="宋体" panose="02010600030101010101" pitchFamily="2" charset="-122"/>
              </a:rPr>
              <a:t>在极中加入套管，像套管中加入铅粉和铅膏；</a:t>
            </a:r>
            <a:endParaRPr lang="en-US" altLang="zh-CN" dirty="0">
              <a:latin typeface="宋体" panose="02010600030101010101" pitchFamily="2" charset="-122"/>
            </a:endParaRPr>
          </a:p>
          <a:p>
            <a:pPr>
              <a:buNone/>
            </a:pPr>
            <a:r>
              <a:rPr lang="en-US" altLang="zh-CN" dirty="0">
                <a:latin typeface="宋体" panose="02010600030101010101" pitchFamily="2" charset="-122"/>
              </a:rPr>
              <a:t>3.</a:t>
            </a:r>
            <a:r>
              <a:rPr lang="zh-CN" altLang="en-US" dirty="0">
                <a:latin typeface="宋体" panose="02010600030101010101" pitchFamily="2" charset="-122"/>
              </a:rPr>
              <a:t>形成式极板</a:t>
            </a:r>
            <a:r>
              <a:rPr lang="en-US" altLang="zh-CN" dirty="0">
                <a:latin typeface="宋体" panose="02010600030101010101" pitchFamily="2" charset="-122"/>
              </a:rPr>
              <a:t>----</a:t>
            </a:r>
            <a:r>
              <a:rPr lang="zh-CN" altLang="en-US" dirty="0">
                <a:latin typeface="宋体" panose="02010600030101010101" pitchFamily="2" charset="-122"/>
              </a:rPr>
              <a:t>普兰特式极板；</a:t>
            </a:r>
            <a:endParaRPr lang="en-US" altLang="zh-CN" dirty="0">
              <a:latin typeface="宋体" panose="02010600030101010101" pitchFamily="2" charset="-122"/>
            </a:endParaRPr>
          </a:p>
          <a:p>
            <a:pPr>
              <a:buNone/>
            </a:pPr>
            <a:r>
              <a:rPr lang="zh-CN" altLang="en-US" dirty="0">
                <a:latin typeface="宋体" panose="02010600030101010101" pitchFamily="2" charset="-122"/>
              </a:rPr>
              <a:t>按荷电状态分类：</a:t>
            </a:r>
            <a:endParaRPr lang="en-US" altLang="zh-CN" dirty="0">
              <a:latin typeface="宋体" panose="02010600030101010101" pitchFamily="2" charset="-122"/>
            </a:endParaRPr>
          </a:p>
          <a:p>
            <a:pPr>
              <a:buNone/>
            </a:pPr>
            <a:r>
              <a:rPr lang="en-US" altLang="zh-CN" dirty="0">
                <a:latin typeface="宋体" panose="02010600030101010101" pitchFamily="2" charset="-122"/>
              </a:rPr>
              <a:t>1.</a:t>
            </a:r>
            <a:r>
              <a:rPr lang="zh-CN" altLang="en-US" dirty="0">
                <a:latin typeface="宋体" panose="02010600030101010101" pitchFamily="2" charset="-122"/>
              </a:rPr>
              <a:t>干放电式</a:t>
            </a:r>
            <a:r>
              <a:rPr lang="en-US" altLang="zh-CN" dirty="0">
                <a:latin typeface="宋体" panose="02010600030101010101" pitchFamily="2" charset="-122"/>
              </a:rPr>
              <a:t>——</a:t>
            </a:r>
            <a:r>
              <a:rPr lang="zh-CN" altLang="en-US" dirty="0">
                <a:latin typeface="宋体" panose="02010600030101010101" pitchFamily="2" charset="-122"/>
              </a:rPr>
              <a:t>极板处于充电状态，启用时进行初充电方可使用；</a:t>
            </a:r>
            <a:endParaRPr lang="en-US" altLang="zh-CN" dirty="0">
              <a:latin typeface="宋体" panose="02010600030101010101" pitchFamily="2" charset="-122"/>
            </a:endParaRPr>
          </a:p>
          <a:p>
            <a:pPr>
              <a:buNone/>
            </a:pPr>
            <a:r>
              <a:rPr lang="en-US" altLang="zh-CN" dirty="0">
                <a:latin typeface="宋体" panose="02010600030101010101" pitchFamily="2" charset="-122"/>
              </a:rPr>
              <a:t>2.</a:t>
            </a:r>
            <a:r>
              <a:rPr lang="zh-CN" altLang="en-US" dirty="0">
                <a:latin typeface="宋体" panose="02010600030101010101" pitchFamily="2" charset="-122"/>
              </a:rPr>
              <a:t>干荷电式</a:t>
            </a:r>
            <a:r>
              <a:rPr lang="en-US" altLang="zh-CN" dirty="0">
                <a:latin typeface="宋体" panose="02010600030101010101" pitchFamily="2" charset="-122"/>
              </a:rPr>
              <a:t>——</a:t>
            </a:r>
            <a:r>
              <a:rPr lang="zh-CN" altLang="en-US" dirty="0">
                <a:latin typeface="宋体" panose="02010600030101010101" pitchFamily="2" charset="-122"/>
              </a:rPr>
              <a:t>极板处于充电状态，启用时不需初充电；</a:t>
            </a:r>
            <a:endParaRPr lang="en-US" altLang="zh-CN" dirty="0">
              <a:latin typeface="宋体" panose="02010600030101010101" pitchFamily="2" charset="-122"/>
            </a:endParaRPr>
          </a:p>
          <a:p>
            <a:pPr>
              <a:buNone/>
            </a:pPr>
            <a:r>
              <a:rPr lang="en-US" altLang="zh-CN" dirty="0">
                <a:latin typeface="宋体" panose="02010600030101010101" pitchFamily="2" charset="-122"/>
              </a:rPr>
              <a:t>3.</a:t>
            </a:r>
            <a:r>
              <a:rPr lang="zh-CN" altLang="en-US" dirty="0">
                <a:latin typeface="宋体" panose="02010600030101010101" pitchFamily="2" charset="-122"/>
              </a:rPr>
              <a:t>带液充电式</a:t>
            </a:r>
            <a:r>
              <a:rPr lang="en-US" altLang="zh-CN" dirty="0">
                <a:latin typeface="宋体" panose="02010600030101010101" pitchFamily="2" charset="-122"/>
              </a:rPr>
              <a:t>——</a:t>
            </a:r>
            <a:r>
              <a:rPr lang="zh-CN" altLang="en-US" dirty="0">
                <a:latin typeface="宋体" panose="02010600030101010101" pitchFamily="2" charset="-122"/>
              </a:rPr>
              <a:t>电池以充足带电解液，运输不方便；</a:t>
            </a:r>
            <a:endParaRPr lang="en-US" altLang="zh-CN" dirty="0">
              <a:latin typeface="宋体" panose="02010600030101010101" pitchFamily="2" charset="-122"/>
            </a:endParaRPr>
          </a:p>
          <a:p>
            <a:pPr>
              <a:buNone/>
            </a:pPr>
            <a:r>
              <a:rPr lang="en-US" altLang="zh-CN" dirty="0">
                <a:latin typeface="宋体" panose="02010600030101010101" pitchFamily="2" charset="-122"/>
              </a:rPr>
              <a:t>4.</a:t>
            </a:r>
            <a:r>
              <a:rPr lang="zh-CN" altLang="en-US" dirty="0">
                <a:latin typeface="宋体" panose="02010600030101010101" pitchFamily="2" charset="-122"/>
              </a:rPr>
              <a:t>湿荷电式</a:t>
            </a:r>
            <a:r>
              <a:rPr lang="en-US" altLang="zh-CN" dirty="0">
                <a:latin typeface="宋体" panose="02010600030101010101" pitchFamily="2" charset="-122"/>
              </a:rPr>
              <a:t>——</a:t>
            </a:r>
            <a:r>
              <a:rPr lang="zh-CN" altLang="en-US" dirty="0">
                <a:latin typeface="宋体" panose="02010600030101010101" pitchFamily="2" charset="-122"/>
              </a:rPr>
              <a:t>电池处于充电状态，不需初充电；</a:t>
            </a:r>
            <a:endParaRPr lang="en-US" altLang="zh-CN" dirty="0">
              <a:latin typeface="宋体" panose="02010600030101010101" pitchFamily="2" charset="-122"/>
            </a:endParaRPr>
          </a:p>
          <a:p>
            <a:pPr>
              <a:buNone/>
            </a:pPr>
            <a:endParaRPr lang="en-US" altLang="zh-CN" dirty="0">
              <a:latin typeface="宋体" panose="02010600030101010101" pitchFamily="2" charset="-122"/>
            </a:endParaRPr>
          </a:p>
          <a:p>
            <a:pPr>
              <a:buNone/>
            </a:pPr>
            <a:endParaRPr lang="en-US" altLang="zh-CN" dirty="0">
              <a:latin typeface="宋体" panose="02010600030101010101" pitchFamily="2" charset="-122"/>
            </a:endParaRPr>
          </a:p>
          <a:p>
            <a:pPr>
              <a:buNone/>
            </a:pPr>
            <a:endParaRPr lang="en-US" altLang="zh-CN" dirty="0">
              <a:latin typeface="宋体" panose="02010600030101010101" pitchFamily="2" charset="-122"/>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82945" name="内容占位符 2"/>
          <p:cNvSpPr>
            <a:spLocks noGrp="1"/>
          </p:cNvSpPr>
          <p:nvPr>
            <p:ph idx="4294967295"/>
          </p:nvPr>
        </p:nvSpPr>
        <p:spPr>
          <a:xfrm>
            <a:off x="323850" y="620713"/>
            <a:ext cx="8640763" cy="6048375"/>
          </a:xfrm>
        </p:spPr>
        <p:txBody>
          <a:bodyPr wrap="square" lIns="91440" tIns="45720" rIns="91440" bIns="45720" anchor="t" anchorCtr="0"/>
          <a:p>
            <a:pPr>
              <a:buNone/>
            </a:pPr>
            <a:r>
              <a:rPr lang="zh-CN" altLang="en-US" dirty="0">
                <a:latin typeface="宋体" panose="02010600030101010101" pitchFamily="2" charset="-122"/>
              </a:rPr>
              <a:t>按电池盖和排气结构分类</a:t>
            </a:r>
            <a:endParaRPr lang="en-US" altLang="zh-CN" dirty="0">
              <a:latin typeface="宋体" panose="02010600030101010101" pitchFamily="2" charset="-122"/>
            </a:endParaRPr>
          </a:p>
          <a:p>
            <a:pPr>
              <a:buNone/>
            </a:pPr>
            <a:r>
              <a:rPr lang="en-US" altLang="zh-CN" dirty="0">
                <a:latin typeface="宋体" panose="02010600030101010101" pitchFamily="2" charset="-122"/>
              </a:rPr>
              <a:t>1.</a:t>
            </a:r>
            <a:r>
              <a:rPr lang="zh-CN" altLang="en-US" dirty="0">
                <a:latin typeface="宋体" panose="02010600030101010101" pitchFamily="2" charset="-122"/>
              </a:rPr>
              <a:t>开口式</a:t>
            </a:r>
            <a:r>
              <a:rPr lang="en-US" altLang="zh-CN" dirty="0">
                <a:latin typeface="宋体" panose="02010600030101010101" pitchFamily="2" charset="-122"/>
              </a:rPr>
              <a:t>——</a:t>
            </a:r>
            <a:r>
              <a:rPr lang="zh-CN" altLang="en-US" dirty="0">
                <a:latin typeface="宋体" panose="02010600030101010101" pitchFamily="2" charset="-122"/>
              </a:rPr>
              <a:t>电池槽是敞开的，可盖玻璃或塑料盖板，电池基本淘汰。</a:t>
            </a:r>
            <a:endParaRPr lang="en-US" altLang="zh-CN" dirty="0">
              <a:latin typeface="宋体" panose="02010600030101010101" pitchFamily="2" charset="-122"/>
            </a:endParaRPr>
          </a:p>
          <a:p>
            <a:pPr>
              <a:buNone/>
            </a:pPr>
            <a:r>
              <a:rPr lang="en-US" altLang="zh-CN" dirty="0">
                <a:latin typeface="宋体" panose="02010600030101010101" pitchFamily="2" charset="-122"/>
              </a:rPr>
              <a:t>2.</a:t>
            </a:r>
            <a:r>
              <a:rPr lang="zh-CN" altLang="en-US" dirty="0">
                <a:latin typeface="宋体" panose="02010600030101010101" pitchFamily="2" charset="-122"/>
              </a:rPr>
              <a:t>排气式</a:t>
            </a:r>
            <a:r>
              <a:rPr lang="en-US" altLang="zh-CN" dirty="0">
                <a:latin typeface="宋体" panose="02010600030101010101" pitchFamily="2" charset="-122"/>
              </a:rPr>
              <a:t>——</a:t>
            </a:r>
            <a:r>
              <a:rPr lang="zh-CN" altLang="en-US" dirty="0">
                <a:latin typeface="宋体" panose="02010600030101010101" pitchFamily="2" charset="-122"/>
              </a:rPr>
              <a:t>电池槽上面装有电池盖，将电池充电时产生气体和酸雾排出；</a:t>
            </a:r>
            <a:endParaRPr lang="en-US" altLang="zh-CN" dirty="0">
              <a:latin typeface="宋体" panose="02010600030101010101" pitchFamily="2" charset="-122"/>
            </a:endParaRPr>
          </a:p>
          <a:p>
            <a:pPr>
              <a:buNone/>
            </a:pPr>
            <a:r>
              <a:rPr lang="en-US" altLang="zh-CN" dirty="0">
                <a:latin typeface="宋体" panose="02010600030101010101" pitchFamily="2" charset="-122"/>
              </a:rPr>
              <a:t>3.</a:t>
            </a:r>
            <a:r>
              <a:rPr lang="zh-CN" altLang="en-US" dirty="0">
                <a:latin typeface="宋体" panose="02010600030101010101" pitchFamily="2" charset="-122"/>
              </a:rPr>
              <a:t>防酸隔爆式</a:t>
            </a:r>
            <a:r>
              <a:rPr lang="en-US" altLang="zh-CN" dirty="0">
                <a:latin typeface="宋体" panose="02010600030101010101" pitchFamily="2" charset="-122"/>
              </a:rPr>
              <a:t>——</a:t>
            </a:r>
            <a:r>
              <a:rPr lang="zh-CN" altLang="en-US" dirty="0">
                <a:latin typeface="宋体" panose="02010600030101010101" pitchFamily="2" charset="-122"/>
              </a:rPr>
              <a:t>电池盖除有注液孔外，另有一防酸隔爆帽，该帽排出气体，酸不溢出。</a:t>
            </a:r>
            <a:endParaRPr lang="en-US" altLang="zh-CN" dirty="0">
              <a:latin typeface="宋体" panose="02010600030101010101" pitchFamily="2" charset="-122"/>
            </a:endParaRPr>
          </a:p>
          <a:p>
            <a:pPr>
              <a:buNone/>
            </a:pPr>
            <a:r>
              <a:rPr lang="en-US" altLang="zh-CN" dirty="0">
                <a:latin typeface="宋体" panose="02010600030101010101" pitchFamily="2" charset="-122"/>
              </a:rPr>
              <a:t>4.</a:t>
            </a:r>
            <a:r>
              <a:rPr lang="zh-CN" altLang="en-US" dirty="0">
                <a:latin typeface="宋体" panose="02010600030101010101" pitchFamily="2" charset="-122"/>
              </a:rPr>
              <a:t>防酸消氢式</a:t>
            </a:r>
            <a:r>
              <a:rPr lang="en-US" altLang="zh-CN" dirty="0">
                <a:latin typeface="宋体" panose="02010600030101010101" pitchFamily="2" charset="-122"/>
              </a:rPr>
              <a:t>——</a:t>
            </a:r>
            <a:r>
              <a:rPr lang="zh-CN" altLang="en-US" dirty="0">
                <a:latin typeface="宋体" panose="02010600030101010101" pitchFamily="2" charset="-122"/>
              </a:rPr>
              <a:t>电池盖上装有催化栓，具有防酸爆性，还能把电池产生氢气和氧气化合成水，流到电池内部，是电池耗水量减少。</a:t>
            </a:r>
            <a:endParaRPr lang="en-US" altLang="zh-CN" dirty="0">
              <a:latin typeface="宋体" panose="02010600030101010101" pitchFamily="2" charset="-122"/>
            </a:endParaRPr>
          </a:p>
          <a:p>
            <a:pPr>
              <a:buNone/>
            </a:pPr>
            <a:r>
              <a:rPr lang="en-US" altLang="zh-CN" dirty="0">
                <a:latin typeface="宋体" panose="02010600030101010101" pitchFamily="2" charset="-122"/>
              </a:rPr>
              <a:t>5.</a:t>
            </a:r>
            <a:r>
              <a:rPr lang="zh-CN" altLang="en-US" dirty="0">
                <a:latin typeface="宋体" panose="02010600030101010101" pitchFamily="2" charset="-122"/>
              </a:rPr>
              <a:t>阀控密封式</a:t>
            </a:r>
            <a:r>
              <a:rPr lang="en-US" altLang="zh-CN" dirty="0">
                <a:latin typeface="宋体" panose="02010600030101010101" pitchFamily="2" charset="-122"/>
              </a:rPr>
              <a:t>——</a:t>
            </a:r>
            <a:r>
              <a:rPr lang="zh-CN" altLang="en-US" dirty="0">
                <a:latin typeface="宋体" panose="02010600030101010101" pitchFamily="2" charset="-122"/>
              </a:rPr>
              <a:t>电池盖上装有单向排气的安全阀，电池自放电小，耗水少</a:t>
            </a:r>
            <a:endParaRPr lang="en-US" altLang="zh-CN" dirty="0">
              <a:latin typeface="宋体" panose="02010600030101010101" pitchFamily="2" charset="-122"/>
            </a:endParaRPr>
          </a:p>
          <a:p>
            <a:pPr>
              <a:buNone/>
            </a:pPr>
            <a:r>
              <a:rPr lang="zh-CN" altLang="en-US" dirty="0">
                <a:latin typeface="宋体" panose="02010600030101010101" pitchFamily="2" charset="-122"/>
              </a:rPr>
              <a:t>按维护情况分类：</a:t>
            </a:r>
            <a:endParaRPr lang="en-US" altLang="zh-CN" dirty="0">
              <a:latin typeface="宋体" panose="02010600030101010101" pitchFamily="2" charset="-122"/>
            </a:endParaRPr>
          </a:p>
          <a:p>
            <a:pPr>
              <a:buNone/>
            </a:pPr>
            <a:r>
              <a:rPr lang="en-US" altLang="zh-CN" dirty="0">
                <a:latin typeface="宋体" panose="02010600030101010101" pitchFamily="2" charset="-122"/>
              </a:rPr>
              <a:t>1.</a:t>
            </a:r>
            <a:r>
              <a:rPr lang="zh-CN" altLang="en-US" dirty="0">
                <a:latin typeface="宋体" panose="02010600030101010101" pitchFamily="2" charset="-122"/>
              </a:rPr>
              <a:t>普通型</a:t>
            </a:r>
            <a:r>
              <a:rPr lang="en-US" altLang="zh-CN" dirty="0">
                <a:latin typeface="宋体" panose="02010600030101010101" pitchFamily="2" charset="-122"/>
              </a:rPr>
              <a:t>——</a:t>
            </a:r>
            <a:r>
              <a:rPr lang="zh-CN" altLang="en-US" dirty="0">
                <a:latin typeface="宋体" panose="02010600030101010101" pitchFamily="2" charset="-122"/>
              </a:rPr>
              <a:t>主要指带排气结构的电池；</a:t>
            </a:r>
            <a:endParaRPr lang="en-US" altLang="zh-CN" dirty="0">
              <a:latin typeface="宋体" panose="02010600030101010101" pitchFamily="2" charset="-122"/>
            </a:endParaRPr>
          </a:p>
          <a:p>
            <a:pPr>
              <a:buNone/>
            </a:pPr>
            <a:r>
              <a:rPr lang="en-US" altLang="zh-CN" dirty="0">
                <a:latin typeface="宋体" panose="02010600030101010101" pitchFamily="2" charset="-122"/>
              </a:rPr>
              <a:t>2.</a:t>
            </a:r>
            <a:r>
              <a:rPr lang="zh-CN" altLang="en-US" dirty="0">
                <a:latin typeface="宋体" panose="02010600030101010101" pitchFamily="2" charset="-122"/>
              </a:rPr>
              <a:t>少维护型</a:t>
            </a:r>
            <a:r>
              <a:rPr lang="en-US" altLang="zh-CN" dirty="0">
                <a:latin typeface="宋体" panose="02010600030101010101" pitchFamily="2" charset="-122"/>
              </a:rPr>
              <a:t>——</a:t>
            </a:r>
            <a:r>
              <a:rPr lang="zh-CN" altLang="en-US" dirty="0">
                <a:latin typeface="宋体" panose="02010600030101010101" pitchFamily="2" charset="-122"/>
              </a:rPr>
              <a:t>少量维护，较长时间要加水，如催化消氢式铅蓄电池。</a:t>
            </a:r>
            <a:endParaRPr lang="en-US" altLang="zh-CN" dirty="0">
              <a:latin typeface="宋体" panose="02010600030101010101" pitchFamily="2" charset="-122"/>
            </a:endParaRPr>
          </a:p>
          <a:p>
            <a:pPr>
              <a:buNone/>
            </a:pPr>
            <a:r>
              <a:rPr lang="en-US" altLang="zh-CN" dirty="0">
                <a:latin typeface="宋体" panose="02010600030101010101" pitchFamily="2" charset="-122"/>
              </a:rPr>
              <a:t>3.</a:t>
            </a:r>
            <a:r>
              <a:rPr lang="zh-CN" altLang="en-US" dirty="0">
                <a:latin typeface="宋体" panose="02010600030101010101" pitchFamily="2" charset="-122"/>
              </a:rPr>
              <a:t>免维护型</a:t>
            </a:r>
            <a:r>
              <a:rPr lang="en-US" altLang="zh-CN" dirty="0">
                <a:latin typeface="宋体" panose="02010600030101010101" pitchFamily="2" charset="-122"/>
              </a:rPr>
              <a:t>——</a:t>
            </a:r>
            <a:r>
              <a:rPr lang="zh-CN" altLang="en-US" dirty="0">
                <a:latin typeface="宋体" panose="02010600030101010101" pitchFamily="2" charset="-122"/>
              </a:rPr>
              <a:t>阀控式密封铅蓄电池，自放电小“免维护”不是“不维护”</a:t>
            </a:r>
            <a:endParaRPr lang="en-US" altLang="zh-CN" dirty="0"/>
          </a:p>
          <a:p>
            <a:pPr>
              <a:buNone/>
            </a:pPr>
            <a:r>
              <a:rPr lang="zh-CN" altLang="en-US" b="1" dirty="0"/>
              <a:t>二、铅蓄电池的型号</a:t>
            </a:r>
            <a:endParaRPr lang="en-US" altLang="zh-CN" b="1" dirty="0"/>
          </a:p>
          <a:p>
            <a:r>
              <a:rPr lang="zh-CN" altLang="en-US" dirty="0"/>
              <a:t>第一部分：串联的单体电池数；</a:t>
            </a:r>
            <a:endParaRPr lang="en-US" altLang="zh-CN" dirty="0"/>
          </a:p>
          <a:p>
            <a:r>
              <a:rPr lang="zh-CN" altLang="en-US" dirty="0"/>
              <a:t>第二部分：电池的类型与特征；</a:t>
            </a:r>
            <a:endParaRPr lang="en-US" altLang="zh-CN" dirty="0"/>
          </a:p>
          <a:p>
            <a:r>
              <a:rPr lang="zh-CN" altLang="en-US" dirty="0"/>
              <a:t>第三部分：电池的额定容量；</a:t>
            </a:r>
            <a:endParaRPr lang="en-US" altLang="zh-CN"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83969" name="Rectangle 6"/>
          <p:cNvSpPr>
            <a:spLocks noGrp="1"/>
          </p:cNvSpPr>
          <p:nvPr>
            <p:ph type="body" idx="4294967295"/>
          </p:nvPr>
        </p:nvSpPr>
        <p:spPr>
          <a:xfrm>
            <a:off x="395288" y="1700213"/>
            <a:ext cx="8135937" cy="4824412"/>
          </a:xfrm>
        </p:spPr>
        <p:txBody>
          <a:bodyPr wrap="square" lIns="91440" tIns="45720" rIns="91440" bIns="45720" anchor="t" anchorCtr="0"/>
          <a:p>
            <a:pPr eaLnBrk="1" hangingPunct="1">
              <a:lnSpc>
                <a:spcPct val="120000"/>
              </a:lnSpc>
              <a:buNone/>
            </a:pPr>
            <a:r>
              <a:rPr lang="en-US" altLang="zh-CN" dirty="0">
                <a:latin typeface="宋体" panose="02010600030101010101" pitchFamily="2" charset="-122"/>
              </a:rPr>
              <a:t>1</a:t>
            </a:r>
            <a:r>
              <a:rPr lang="zh-CN" altLang="en-US" dirty="0">
                <a:latin typeface="宋体" panose="02010600030101010101" pitchFamily="2" charset="-122"/>
              </a:rPr>
              <a:t>、正负极板</a:t>
            </a:r>
            <a:endParaRPr lang="zh-CN" altLang="en-US" dirty="0">
              <a:latin typeface="宋体" panose="02010600030101010101" pitchFamily="2" charset="-122"/>
            </a:endParaRPr>
          </a:p>
          <a:p>
            <a:pPr eaLnBrk="1" hangingPunct="1">
              <a:lnSpc>
                <a:spcPct val="120000"/>
              </a:lnSpc>
              <a:buNone/>
            </a:pPr>
            <a:r>
              <a:rPr lang="en-US" altLang="zh-CN" dirty="0">
                <a:latin typeface="宋体" panose="02010600030101010101" pitchFamily="2" charset="-122"/>
              </a:rPr>
              <a:t>2</a:t>
            </a:r>
            <a:r>
              <a:rPr lang="zh-CN" altLang="en-US" dirty="0">
                <a:latin typeface="宋体" panose="02010600030101010101" pitchFamily="2" charset="-122"/>
              </a:rPr>
              <a:t>、隔板</a:t>
            </a:r>
            <a:endParaRPr lang="zh-CN" altLang="en-US" dirty="0">
              <a:latin typeface="宋体" panose="02010600030101010101" pitchFamily="2" charset="-122"/>
            </a:endParaRPr>
          </a:p>
          <a:p>
            <a:pPr eaLnBrk="1" hangingPunct="1">
              <a:lnSpc>
                <a:spcPct val="120000"/>
              </a:lnSpc>
              <a:buNone/>
            </a:pPr>
            <a:r>
              <a:rPr lang="en-US" altLang="zh-CN" dirty="0">
                <a:latin typeface="宋体" panose="02010600030101010101" pitchFamily="2" charset="-122"/>
              </a:rPr>
              <a:t>3</a:t>
            </a:r>
            <a:r>
              <a:rPr lang="zh-CN" altLang="en-US" dirty="0">
                <a:latin typeface="宋体" panose="02010600030101010101" pitchFamily="2" charset="-122"/>
              </a:rPr>
              <a:t>、</a:t>
            </a:r>
            <a:r>
              <a:rPr lang="zh-CN" altLang="en-US" dirty="0">
                <a:latin typeface="宋体" panose="02010600030101010101" pitchFamily="2" charset="-122"/>
                <a:sym typeface="Arial" panose="020B0604020202020204" pitchFamily="34" charset="0"/>
              </a:rPr>
              <a:t>电解液</a:t>
            </a:r>
            <a:endParaRPr lang="zh-CN" altLang="en-US" dirty="0">
              <a:latin typeface="宋体" panose="02010600030101010101" pitchFamily="2" charset="-122"/>
              <a:sym typeface="Arial" panose="020B0604020202020204" pitchFamily="34" charset="0"/>
            </a:endParaRPr>
          </a:p>
          <a:p>
            <a:pPr eaLnBrk="1" hangingPunct="1">
              <a:lnSpc>
                <a:spcPct val="120000"/>
              </a:lnSpc>
              <a:buNone/>
            </a:pPr>
            <a:r>
              <a:rPr lang="en-US" altLang="zh-CN" dirty="0">
                <a:latin typeface="宋体" panose="02010600030101010101" pitchFamily="2" charset="-122"/>
              </a:rPr>
              <a:t>4</a:t>
            </a:r>
            <a:r>
              <a:rPr lang="zh-CN" altLang="en-US" dirty="0">
                <a:latin typeface="宋体" panose="02010600030101010101" pitchFamily="2" charset="-122"/>
              </a:rPr>
              <a:t>、安全阀</a:t>
            </a:r>
            <a:endParaRPr lang="zh-CN" altLang="en-US" dirty="0">
              <a:latin typeface="宋体" panose="02010600030101010101" pitchFamily="2" charset="-122"/>
            </a:endParaRPr>
          </a:p>
          <a:p>
            <a:pPr eaLnBrk="1" hangingPunct="1">
              <a:lnSpc>
                <a:spcPct val="120000"/>
              </a:lnSpc>
              <a:buNone/>
            </a:pPr>
            <a:r>
              <a:rPr lang="en-US" altLang="zh-CN" dirty="0">
                <a:latin typeface="宋体" panose="02010600030101010101" pitchFamily="2" charset="-122"/>
              </a:rPr>
              <a:t>5</a:t>
            </a:r>
            <a:r>
              <a:rPr lang="zh-CN" altLang="en-US" dirty="0">
                <a:latin typeface="宋体" panose="02010600030101010101" pitchFamily="2" charset="-122"/>
              </a:rPr>
              <a:t>、壳体</a:t>
            </a:r>
            <a:endParaRPr lang="zh-CN" altLang="en-US" dirty="0">
              <a:latin typeface="宋体" panose="02010600030101010101" pitchFamily="2" charset="-122"/>
            </a:endParaRPr>
          </a:p>
          <a:p>
            <a:pPr eaLnBrk="1" hangingPunct="1">
              <a:lnSpc>
                <a:spcPct val="120000"/>
              </a:lnSpc>
              <a:buNone/>
            </a:pPr>
            <a:r>
              <a:rPr lang="en-US" altLang="zh-CN" dirty="0">
                <a:latin typeface="宋体" panose="02010600030101010101" pitchFamily="2" charset="-122"/>
              </a:rPr>
              <a:t>6</a:t>
            </a:r>
            <a:r>
              <a:rPr lang="zh-CN" altLang="en-US" dirty="0">
                <a:latin typeface="宋体" panose="02010600030101010101" pitchFamily="2" charset="-122"/>
              </a:rPr>
              <a:t>、端子</a:t>
            </a:r>
            <a:endParaRPr lang="zh-CN" altLang="en-US" dirty="0">
              <a:latin typeface="宋体" panose="02010600030101010101" pitchFamily="2" charset="-122"/>
            </a:endParaRPr>
          </a:p>
          <a:p>
            <a:pPr eaLnBrk="1" hangingPunct="1">
              <a:lnSpc>
                <a:spcPct val="120000"/>
              </a:lnSpc>
              <a:buNone/>
            </a:pPr>
            <a:endParaRPr lang="en-US" altLang="zh-CN" sz="2800" dirty="0">
              <a:latin typeface="宋体" panose="02010600030101010101" pitchFamily="2" charset="-122"/>
            </a:endParaRPr>
          </a:p>
          <a:p>
            <a:pPr eaLnBrk="1" hangingPunct="1">
              <a:buNone/>
            </a:pPr>
            <a:endParaRPr lang="zh-CN" altLang="en-US" sz="2800" b="1" dirty="0">
              <a:latin typeface="Times New Roman" panose="02020603050405020304" pitchFamily="18" charset="0"/>
            </a:endParaRPr>
          </a:p>
        </p:txBody>
      </p:sp>
      <p:pic>
        <p:nvPicPr>
          <p:cNvPr id="83970" name="Picture 8" descr="0601"/>
          <p:cNvPicPr>
            <a:picLocks noChangeAspect="1"/>
          </p:cNvPicPr>
          <p:nvPr/>
        </p:nvPicPr>
        <p:blipFill>
          <a:blip r:embed="rId1"/>
          <a:stretch>
            <a:fillRect/>
          </a:stretch>
        </p:blipFill>
        <p:spPr>
          <a:xfrm>
            <a:off x="3857625" y="1643063"/>
            <a:ext cx="4533900" cy="4537075"/>
          </a:xfrm>
          <a:prstGeom prst="rect">
            <a:avLst/>
          </a:prstGeom>
          <a:noFill/>
          <a:ln w="9525">
            <a:noFill/>
          </a:ln>
        </p:spPr>
      </p:pic>
      <p:sp>
        <p:nvSpPr>
          <p:cNvPr id="83971" name="Content Placeholder 2"/>
          <p:cNvSpPr/>
          <p:nvPr/>
        </p:nvSpPr>
        <p:spPr>
          <a:xfrm>
            <a:off x="714375" y="620713"/>
            <a:ext cx="7643813" cy="522287"/>
          </a:xfrm>
          <a:prstGeom prst="rect">
            <a:avLst/>
          </a:prstGeom>
          <a:noFill/>
          <a:ln w="9525">
            <a:noFill/>
          </a:ln>
        </p:spPr>
        <p:txBody>
          <a:bodyPr lIns="77221" tIns="38611" rIns="77221" bIns="38611" anchor="t" anchorCtr="0"/>
          <a:p>
            <a:pPr marL="342900" indent="-342900" eaLnBrk="0" hangingPunct="0">
              <a:spcBef>
                <a:spcPct val="20000"/>
              </a:spcBef>
              <a:buClr>
                <a:schemeClr val="tx2"/>
              </a:buClr>
            </a:pPr>
            <a:r>
              <a:rPr lang="zh-CN" altLang="en-US" sz="3200" b="1" dirty="0">
                <a:latin typeface="宋体" panose="02010600030101010101" pitchFamily="2" charset="-122"/>
                <a:ea typeface="宋体" panose="02010600030101010101" pitchFamily="2" charset="-122"/>
              </a:rPr>
              <a:t>三、</a:t>
            </a:r>
            <a:r>
              <a:rPr lang="zh-CN" altLang="en-US" sz="3200" dirty="0">
                <a:latin typeface="宋体" panose="02010600030101010101" pitchFamily="2" charset="-122"/>
                <a:ea typeface="宋体" panose="02010600030101010101" pitchFamily="2" charset="-122"/>
              </a:rPr>
              <a:t>阀控式铅酸蓄电池结构图</a:t>
            </a:r>
            <a:endParaRPr lang="zh-CN" altLang="en-US" sz="3200" dirty="0">
              <a:latin typeface="Arial" panose="020B0604020202020204" pitchFamily="34" charset="0"/>
              <a:ea typeface="宋体" panose="02010600030101010101" pitchFamily="2" charset="-122"/>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84993" name="标题 1"/>
          <p:cNvSpPr>
            <a:spLocks noGrp="1"/>
          </p:cNvSpPr>
          <p:nvPr>
            <p:ph type="title" idx="4294967295"/>
          </p:nvPr>
        </p:nvSpPr>
        <p:spPr>
          <a:xfrm>
            <a:off x="571500" y="714375"/>
            <a:ext cx="8115300" cy="703263"/>
          </a:xfrm>
        </p:spPr>
        <p:txBody>
          <a:bodyPr wrap="square" lIns="91440" tIns="45720" rIns="91440" bIns="45720" anchor="ctr" anchorCtr="0"/>
          <a:p>
            <a:pPr algn="l"/>
            <a:r>
              <a:rPr lang="zh-CN" altLang="en-US" sz="3200" dirty="0"/>
              <a:t>充电特性</a:t>
            </a:r>
            <a:endParaRPr lang="zh-CN" altLang="en-US" sz="3200" dirty="0"/>
          </a:p>
        </p:txBody>
      </p:sp>
      <p:sp>
        <p:nvSpPr>
          <p:cNvPr id="84994" name="内容占位符 2"/>
          <p:cNvSpPr>
            <a:spLocks noGrp="1"/>
          </p:cNvSpPr>
          <p:nvPr>
            <p:ph idx="4294967295"/>
          </p:nvPr>
        </p:nvSpPr>
        <p:spPr>
          <a:xfrm>
            <a:off x="501650" y="1358900"/>
            <a:ext cx="8175625" cy="5070475"/>
          </a:xfrm>
        </p:spPr>
        <p:txBody>
          <a:bodyPr wrap="square" lIns="91440" tIns="45720" rIns="91440" bIns="45720" anchor="t" anchorCtr="0"/>
          <a:p>
            <a:pPr eaLnBrk="1" hangingPunct="1"/>
            <a:r>
              <a:rPr lang="zh-CN" altLang="en-US" sz="2200" b="1" dirty="0">
                <a:solidFill>
                  <a:srgbClr val="333333"/>
                </a:solidFill>
                <a:latin typeface="宋体" panose="02010600030101010101" pitchFamily="2" charset="-122"/>
              </a:rPr>
              <a:t>充电过程</a:t>
            </a:r>
            <a:r>
              <a:rPr lang="zh-CN" altLang="en-US" sz="2200" dirty="0">
                <a:solidFill>
                  <a:srgbClr val="333333"/>
                </a:solidFill>
                <a:latin typeface="宋体" panose="02010600030101010101" pitchFamily="2" charset="-122"/>
              </a:rPr>
              <a:t>  </a:t>
            </a:r>
            <a:endParaRPr lang="zh-CN" altLang="en-US" sz="2200" dirty="0">
              <a:solidFill>
                <a:srgbClr val="333333"/>
              </a:solidFill>
              <a:latin typeface="宋体" panose="02010600030101010101" pitchFamily="2" charset="-122"/>
            </a:endParaRPr>
          </a:p>
          <a:p>
            <a:pPr eaLnBrk="1" hangingPunct="1"/>
            <a:r>
              <a:rPr lang="zh-CN" altLang="en-US" sz="2200" dirty="0">
                <a:solidFill>
                  <a:srgbClr val="333333"/>
                </a:solidFill>
                <a:latin typeface="宋体" panose="02010600030101010101" pitchFamily="2" charset="-122"/>
              </a:rPr>
              <a:t>阴极：</a:t>
            </a:r>
            <a:r>
              <a:rPr lang="pt-BR" altLang="en-US" sz="2200" dirty="0">
                <a:solidFill>
                  <a:srgbClr val="333333"/>
                </a:solidFill>
                <a:latin typeface="宋体" panose="02010600030101010101" pitchFamily="2" charset="-122"/>
              </a:rPr>
              <a:t>PbSO</a:t>
            </a:r>
            <a:r>
              <a:rPr lang="pt-BR" altLang="en-US" sz="2200" baseline="-30000" dirty="0">
                <a:solidFill>
                  <a:srgbClr val="333333"/>
                </a:solidFill>
                <a:latin typeface="宋体" panose="02010600030101010101" pitchFamily="2" charset="-122"/>
              </a:rPr>
              <a:t>4</a:t>
            </a:r>
            <a:r>
              <a:rPr lang="pt-BR" altLang="en-US" sz="2200" dirty="0">
                <a:solidFill>
                  <a:srgbClr val="333333"/>
                </a:solidFill>
                <a:latin typeface="宋体" panose="02010600030101010101" pitchFamily="2" charset="-122"/>
              </a:rPr>
              <a:t> + 2e</a:t>
            </a:r>
            <a:r>
              <a:rPr lang="pt-BR" altLang="en-US" sz="2200" baseline="30000" dirty="0">
                <a:solidFill>
                  <a:srgbClr val="333333"/>
                </a:solidFill>
                <a:latin typeface="宋体" panose="02010600030101010101" pitchFamily="2" charset="-122"/>
              </a:rPr>
              <a:t>-</a:t>
            </a:r>
            <a:r>
              <a:rPr lang="pt-BR" altLang="en-US" sz="2200" dirty="0">
                <a:solidFill>
                  <a:srgbClr val="333333"/>
                </a:solidFill>
                <a:latin typeface="宋体" panose="02010600030101010101" pitchFamily="2" charset="-122"/>
              </a:rPr>
              <a:t> = Pb + SO</a:t>
            </a:r>
            <a:r>
              <a:rPr lang="pt-BR" altLang="en-US" sz="2200" baseline="-30000" dirty="0">
                <a:solidFill>
                  <a:srgbClr val="333333"/>
                </a:solidFill>
                <a:latin typeface="宋体" panose="02010600030101010101" pitchFamily="2" charset="-122"/>
              </a:rPr>
              <a:t>4</a:t>
            </a:r>
            <a:r>
              <a:rPr lang="pt-BR" altLang="en-US" sz="2200" baseline="30000" dirty="0">
                <a:solidFill>
                  <a:srgbClr val="333333"/>
                </a:solidFill>
                <a:latin typeface="宋体" panose="02010600030101010101" pitchFamily="2" charset="-122"/>
              </a:rPr>
              <a:t>2-</a:t>
            </a:r>
            <a:r>
              <a:rPr lang="pt-BR" altLang="en-US" sz="2200" dirty="0">
                <a:solidFill>
                  <a:srgbClr val="333333"/>
                </a:solidFill>
                <a:latin typeface="宋体" panose="02010600030101010101" pitchFamily="2" charset="-122"/>
              </a:rPr>
              <a:t>          </a:t>
            </a:r>
            <a:endParaRPr lang="pt-BR" altLang="en-US" sz="2200" dirty="0">
              <a:solidFill>
                <a:srgbClr val="333333"/>
              </a:solidFill>
              <a:latin typeface="宋体" panose="02010600030101010101" pitchFamily="2" charset="-122"/>
            </a:endParaRPr>
          </a:p>
          <a:p>
            <a:pPr eaLnBrk="1" hangingPunct="1"/>
            <a:r>
              <a:rPr lang="zh-CN" altLang="en-US" sz="2200" dirty="0">
                <a:solidFill>
                  <a:srgbClr val="333333"/>
                </a:solidFill>
                <a:latin typeface="宋体" panose="02010600030101010101" pitchFamily="2" charset="-122"/>
              </a:rPr>
              <a:t>阳极：</a:t>
            </a:r>
            <a:r>
              <a:rPr lang="pt-BR" altLang="en-US" sz="2200" dirty="0">
                <a:solidFill>
                  <a:srgbClr val="333333"/>
                </a:solidFill>
                <a:latin typeface="宋体" panose="02010600030101010101" pitchFamily="2" charset="-122"/>
              </a:rPr>
              <a:t>PbSO</a:t>
            </a:r>
            <a:r>
              <a:rPr lang="pt-BR" altLang="en-US" sz="2200" baseline="-30000" dirty="0">
                <a:solidFill>
                  <a:srgbClr val="333333"/>
                </a:solidFill>
                <a:latin typeface="宋体" panose="02010600030101010101" pitchFamily="2" charset="-122"/>
              </a:rPr>
              <a:t>4</a:t>
            </a:r>
            <a:r>
              <a:rPr lang="pt-BR" altLang="en-US" sz="2200" dirty="0">
                <a:solidFill>
                  <a:srgbClr val="333333"/>
                </a:solidFill>
                <a:latin typeface="宋体" panose="02010600030101010101" pitchFamily="2" charset="-122"/>
              </a:rPr>
              <a:t> - 2e</a:t>
            </a:r>
            <a:r>
              <a:rPr lang="pt-BR" altLang="en-US" sz="2200" baseline="30000" dirty="0">
                <a:solidFill>
                  <a:srgbClr val="333333"/>
                </a:solidFill>
                <a:latin typeface="宋体" panose="02010600030101010101" pitchFamily="2" charset="-122"/>
              </a:rPr>
              <a:t>- </a:t>
            </a:r>
            <a:r>
              <a:rPr lang="pt-BR" altLang="en-US" sz="2200" dirty="0">
                <a:solidFill>
                  <a:srgbClr val="333333"/>
                </a:solidFill>
                <a:latin typeface="宋体" panose="02010600030101010101" pitchFamily="2" charset="-122"/>
              </a:rPr>
              <a:t>+ 2H</a:t>
            </a:r>
            <a:r>
              <a:rPr lang="pt-BR" altLang="en-US" sz="2200" baseline="-30000" dirty="0">
                <a:solidFill>
                  <a:srgbClr val="333333"/>
                </a:solidFill>
                <a:latin typeface="宋体" panose="02010600030101010101" pitchFamily="2" charset="-122"/>
              </a:rPr>
              <a:t>2</a:t>
            </a:r>
            <a:r>
              <a:rPr lang="pt-BR" altLang="en-US" sz="2200" dirty="0">
                <a:solidFill>
                  <a:srgbClr val="333333"/>
                </a:solidFill>
                <a:latin typeface="宋体" panose="02010600030101010101" pitchFamily="2" charset="-122"/>
              </a:rPr>
              <a:t>O = PbO</a:t>
            </a:r>
            <a:r>
              <a:rPr lang="pt-BR" altLang="en-US" sz="2200" baseline="-30000" dirty="0">
                <a:solidFill>
                  <a:srgbClr val="333333"/>
                </a:solidFill>
                <a:latin typeface="宋体" panose="02010600030101010101" pitchFamily="2" charset="-122"/>
              </a:rPr>
              <a:t>2</a:t>
            </a:r>
            <a:r>
              <a:rPr lang="pt-BR" altLang="en-US" sz="2200" dirty="0">
                <a:solidFill>
                  <a:srgbClr val="333333"/>
                </a:solidFill>
                <a:latin typeface="宋体" panose="02010600030101010101" pitchFamily="2" charset="-122"/>
              </a:rPr>
              <a:t> + 4H</a:t>
            </a:r>
            <a:r>
              <a:rPr lang="pt-BR" altLang="en-US" sz="2200" baseline="30000" dirty="0">
                <a:solidFill>
                  <a:srgbClr val="333333"/>
                </a:solidFill>
                <a:latin typeface="宋体" panose="02010600030101010101" pitchFamily="2" charset="-122"/>
              </a:rPr>
              <a:t>+</a:t>
            </a:r>
            <a:r>
              <a:rPr lang="pt-BR" altLang="en-US" sz="2200" dirty="0">
                <a:solidFill>
                  <a:srgbClr val="333333"/>
                </a:solidFill>
                <a:latin typeface="宋体" panose="02010600030101010101" pitchFamily="2" charset="-122"/>
              </a:rPr>
              <a:t> + SO</a:t>
            </a:r>
            <a:r>
              <a:rPr lang="pt-BR" altLang="en-US" sz="2200" baseline="-30000" dirty="0">
                <a:solidFill>
                  <a:srgbClr val="333333"/>
                </a:solidFill>
                <a:latin typeface="宋体" panose="02010600030101010101" pitchFamily="2" charset="-122"/>
              </a:rPr>
              <a:t>4</a:t>
            </a:r>
            <a:r>
              <a:rPr lang="pt-BR" altLang="en-US" sz="2200" baseline="30000" dirty="0">
                <a:solidFill>
                  <a:srgbClr val="333333"/>
                </a:solidFill>
                <a:latin typeface="宋体" panose="02010600030101010101" pitchFamily="2" charset="-122"/>
              </a:rPr>
              <a:t>2-</a:t>
            </a:r>
            <a:br>
              <a:rPr lang="pt-BR" altLang="en-US" sz="2200" dirty="0">
                <a:solidFill>
                  <a:srgbClr val="333333"/>
                </a:solidFill>
                <a:latin typeface="宋体" panose="02010600030101010101" pitchFamily="2" charset="-122"/>
              </a:rPr>
            </a:br>
            <a:r>
              <a:rPr lang="zh-CN" altLang="en-US" sz="2200" dirty="0">
                <a:solidFill>
                  <a:srgbClr val="333333"/>
                </a:solidFill>
                <a:latin typeface="宋体" panose="02010600030101010101" pitchFamily="2" charset="-122"/>
              </a:rPr>
              <a:t>总反应：</a:t>
            </a:r>
            <a:r>
              <a:rPr lang="pt-BR" altLang="en-US" sz="2200" dirty="0">
                <a:solidFill>
                  <a:srgbClr val="333333"/>
                </a:solidFill>
                <a:latin typeface="宋体" panose="02010600030101010101" pitchFamily="2" charset="-122"/>
              </a:rPr>
              <a:t>2PbSO</a:t>
            </a:r>
            <a:r>
              <a:rPr lang="pt-BR" altLang="en-US" sz="2200" baseline="-30000" dirty="0">
                <a:solidFill>
                  <a:srgbClr val="333333"/>
                </a:solidFill>
                <a:latin typeface="宋体" panose="02010600030101010101" pitchFamily="2" charset="-122"/>
              </a:rPr>
              <a:t>4</a:t>
            </a:r>
            <a:r>
              <a:rPr lang="pt-BR" altLang="en-US" sz="2200" dirty="0">
                <a:solidFill>
                  <a:srgbClr val="333333"/>
                </a:solidFill>
                <a:latin typeface="宋体" panose="02010600030101010101" pitchFamily="2" charset="-122"/>
              </a:rPr>
              <a:t> + 2H</a:t>
            </a:r>
            <a:r>
              <a:rPr lang="pt-BR" altLang="en-US" sz="2200" baseline="-30000" dirty="0">
                <a:solidFill>
                  <a:srgbClr val="333333"/>
                </a:solidFill>
                <a:latin typeface="宋体" panose="02010600030101010101" pitchFamily="2" charset="-122"/>
              </a:rPr>
              <a:t>2</a:t>
            </a:r>
            <a:r>
              <a:rPr lang="pt-BR" altLang="en-US" sz="2200" dirty="0">
                <a:solidFill>
                  <a:srgbClr val="333333"/>
                </a:solidFill>
                <a:latin typeface="宋体" panose="02010600030101010101" pitchFamily="2" charset="-122"/>
              </a:rPr>
              <a:t>O = Pb + PbO</a:t>
            </a:r>
            <a:r>
              <a:rPr lang="pt-BR" altLang="en-US" sz="2200" baseline="-30000" dirty="0">
                <a:solidFill>
                  <a:srgbClr val="333333"/>
                </a:solidFill>
                <a:latin typeface="宋体" panose="02010600030101010101" pitchFamily="2" charset="-122"/>
              </a:rPr>
              <a:t>2</a:t>
            </a:r>
            <a:r>
              <a:rPr lang="pt-BR" altLang="en-US" sz="2200" dirty="0">
                <a:solidFill>
                  <a:srgbClr val="333333"/>
                </a:solidFill>
                <a:latin typeface="宋体" panose="02010600030101010101" pitchFamily="2" charset="-122"/>
              </a:rPr>
              <a:t> +  2H</a:t>
            </a:r>
            <a:r>
              <a:rPr lang="pt-BR" altLang="en-US" sz="2200" baseline="-30000" dirty="0">
                <a:solidFill>
                  <a:srgbClr val="333333"/>
                </a:solidFill>
                <a:latin typeface="宋体" panose="02010600030101010101" pitchFamily="2" charset="-122"/>
              </a:rPr>
              <a:t>2</a:t>
            </a:r>
            <a:r>
              <a:rPr lang="pt-BR" altLang="en-US" sz="2200" dirty="0">
                <a:solidFill>
                  <a:srgbClr val="333333"/>
                </a:solidFill>
                <a:latin typeface="宋体" panose="02010600030101010101" pitchFamily="2" charset="-122"/>
              </a:rPr>
              <a:t>SO</a:t>
            </a:r>
            <a:r>
              <a:rPr lang="pt-BR" altLang="en-US" sz="2200" baseline="-30000" dirty="0">
                <a:solidFill>
                  <a:srgbClr val="333333"/>
                </a:solidFill>
                <a:latin typeface="宋体" panose="02010600030101010101" pitchFamily="2" charset="-122"/>
              </a:rPr>
              <a:t>4</a:t>
            </a:r>
            <a:r>
              <a:rPr lang="pt-BR" altLang="en-US" sz="2200" dirty="0"/>
              <a:t> </a:t>
            </a:r>
            <a:endParaRPr lang="pt-BR" altLang="en-US" sz="2200" dirty="0"/>
          </a:p>
          <a:p>
            <a:pPr eaLnBrk="1" hangingPunct="1"/>
            <a:r>
              <a:rPr lang="zh-CN" altLang="en-US" sz="2200" dirty="0"/>
              <a:t>充电初期，充电电流主要用于极板活性物质的恢复，使大量硫酸铅转变成铅和二氧化铅，同时释放出硫酸。导致极板微孔中的密度迅速增大，结果导致蓄电池端电压上升速度很快。</a:t>
            </a:r>
            <a:endParaRPr lang="en-US" altLang="zh-CN" sz="2200" dirty="0"/>
          </a:p>
          <a:p>
            <a:pPr eaLnBrk="1" hangingPunct="1"/>
            <a:r>
              <a:rPr lang="zh-CN" altLang="en-US" sz="2200" dirty="0"/>
              <a:t>充电中期，充电电流仍主要用于活性物质的恢复。</a:t>
            </a:r>
            <a:endParaRPr lang="en-US" altLang="zh-CN" sz="2200" dirty="0"/>
          </a:p>
          <a:p>
            <a:pPr eaLnBrk="1" hangingPunct="1"/>
            <a:r>
              <a:rPr lang="zh-CN" altLang="en-US" sz="2200" dirty="0"/>
              <a:t>在充电末期，充电电流主要用来分解水。当蓄电池电压上升到水分解电压</a:t>
            </a:r>
            <a:r>
              <a:rPr lang="en-US" altLang="zh-CN" sz="2200" dirty="0"/>
              <a:t>2.3v</a:t>
            </a:r>
            <a:r>
              <a:rPr lang="zh-CN" altLang="en-US" sz="2200" dirty="0"/>
              <a:t>时，电池两极就会有大量均匀的气体（氢气和氧气）析出当端电压稳定在</a:t>
            </a:r>
            <a:r>
              <a:rPr lang="en-US" altLang="zh-CN" sz="2200" dirty="0"/>
              <a:t>2.6—2.7v</a:t>
            </a:r>
            <a:r>
              <a:rPr lang="zh-CN" altLang="en-US" sz="2200" dirty="0"/>
              <a:t>，此时电池充电终止。</a:t>
            </a:r>
            <a:endParaRPr lang="en-US" altLang="zh-CN" sz="2200" dirty="0"/>
          </a:p>
          <a:p>
            <a:pPr eaLnBrk="1" hangingPunct="1"/>
            <a:r>
              <a:rPr lang="zh-CN" altLang="en-US" sz="2200" dirty="0"/>
              <a:t>充电结束后，蓄电池开路电压会逐渐下降，下降到</a:t>
            </a:r>
            <a:r>
              <a:rPr lang="en-US" altLang="zh-CN" sz="2200" dirty="0"/>
              <a:t>2.1v</a:t>
            </a:r>
            <a:r>
              <a:rPr lang="zh-CN" altLang="en-US" sz="2200" dirty="0"/>
              <a:t>左右稳定下来。</a:t>
            </a:r>
            <a:endParaRPr lang="en-US" altLang="zh-CN" sz="2200" dirty="0"/>
          </a:p>
          <a:p>
            <a:pPr eaLnBrk="1" hangingPunct="1"/>
            <a:endParaRPr lang="en-US" altLang="zh-CN"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86017" name="标题 1"/>
          <p:cNvSpPr>
            <a:spLocks noGrp="1"/>
          </p:cNvSpPr>
          <p:nvPr>
            <p:ph type="title" idx="4294967295"/>
          </p:nvPr>
        </p:nvSpPr>
        <p:spPr>
          <a:xfrm>
            <a:off x="500063" y="642938"/>
            <a:ext cx="7900987" cy="631825"/>
          </a:xfrm>
        </p:spPr>
        <p:txBody>
          <a:bodyPr wrap="square" lIns="91440" tIns="45720" rIns="91440" bIns="45720" anchor="ctr" anchorCtr="0"/>
          <a:p>
            <a:pPr algn="l"/>
            <a:r>
              <a:rPr lang="zh-CN" altLang="en-US" sz="3200" dirty="0">
                <a:solidFill>
                  <a:srgbClr val="333333"/>
                </a:solidFill>
                <a:latin typeface="宋体" panose="02010600030101010101" pitchFamily="2" charset="-122"/>
              </a:rPr>
              <a:t>放电过程</a:t>
            </a:r>
            <a:endParaRPr lang="zh-CN" altLang="en-US" sz="3200" dirty="0"/>
          </a:p>
        </p:txBody>
      </p:sp>
      <p:sp>
        <p:nvSpPr>
          <p:cNvPr id="86018" name="内容占位符 2"/>
          <p:cNvSpPr>
            <a:spLocks noGrp="1"/>
          </p:cNvSpPr>
          <p:nvPr>
            <p:ph idx="4294967295"/>
          </p:nvPr>
        </p:nvSpPr>
        <p:spPr>
          <a:xfrm>
            <a:off x="428625" y="1285875"/>
            <a:ext cx="8229600" cy="4525963"/>
          </a:xfrm>
        </p:spPr>
        <p:txBody>
          <a:bodyPr wrap="square" lIns="91440" tIns="45720" rIns="91440" bIns="45720" anchor="t" anchorCtr="0"/>
          <a:p>
            <a:pPr eaLnBrk="1" hangingPunct="1">
              <a:buNone/>
            </a:pPr>
            <a:r>
              <a:rPr lang="zh-CN" altLang="en-US" sz="2400" dirty="0">
                <a:solidFill>
                  <a:srgbClr val="333333"/>
                </a:solidFill>
                <a:latin typeface="宋体" panose="02010600030101010101" pitchFamily="2" charset="-122"/>
              </a:rPr>
              <a:t>负极：</a:t>
            </a:r>
            <a:r>
              <a:rPr lang="pt-BR" altLang="en-US" sz="2400" dirty="0">
                <a:solidFill>
                  <a:srgbClr val="333333"/>
                </a:solidFill>
                <a:latin typeface="宋体" panose="02010600030101010101" pitchFamily="2" charset="-122"/>
              </a:rPr>
              <a:t>Pb - 2e</a:t>
            </a:r>
            <a:r>
              <a:rPr lang="pt-BR" altLang="en-US" sz="2400" baseline="30000" dirty="0">
                <a:solidFill>
                  <a:srgbClr val="333333"/>
                </a:solidFill>
                <a:latin typeface="宋体" panose="02010600030101010101" pitchFamily="2" charset="-122"/>
              </a:rPr>
              <a:t>-</a:t>
            </a:r>
            <a:r>
              <a:rPr lang="pt-BR" altLang="en-US" sz="2400" dirty="0">
                <a:solidFill>
                  <a:srgbClr val="333333"/>
                </a:solidFill>
                <a:latin typeface="宋体" panose="02010600030101010101" pitchFamily="2" charset="-122"/>
              </a:rPr>
              <a:t> + SO</a:t>
            </a:r>
            <a:r>
              <a:rPr lang="pt-BR" altLang="en-US" sz="2400" baseline="-30000" dirty="0">
                <a:solidFill>
                  <a:srgbClr val="333333"/>
                </a:solidFill>
                <a:latin typeface="宋体" panose="02010600030101010101" pitchFamily="2" charset="-122"/>
              </a:rPr>
              <a:t>4</a:t>
            </a:r>
            <a:r>
              <a:rPr lang="pt-BR" altLang="en-US" sz="2400" baseline="30000" dirty="0">
                <a:solidFill>
                  <a:srgbClr val="333333"/>
                </a:solidFill>
                <a:latin typeface="宋体" panose="02010600030101010101" pitchFamily="2" charset="-122"/>
              </a:rPr>
              <a:t>2-</a:t>
            </a:r>
            <a:r>
              <a:rPr lang="pt-BR" altLang="en-US" sz="2400" dirty="0">
                <a:solidFill>
                  <a:srgbClr val="333333"/>
                </a:solidFill>
                <a:latin typeface="宋体" panose="02010600030101010101" pitchFamily="2" charset="-122"/>
              </a:rPr>
              <a:t> = PbSO</a:t>
            </a:r>
            <a:r>
              <a:rPr lang="pt-BR" altLang="en-US" sz="2400" baseline="-30000" dirty="0">
                <a:solidFill>
                  <a:srgbClr val="333333"/>
                </a:solidFill>
                <a:latin typeface="宋体" panose="02010600030101010101" pitchFamily="2" charset="-122"/>
              </a:rPr>
              <a:t>4</a:t>
            </a:r>
            <a:r>
              <a:rPr lang="pt-BR" altLang="en-US" sz="2400" dirty="0">
                <a:solidFill>
                  <a:srgbClr val="333333"/>
                </a:solidFill>
                <a:latin typeface="宋体" panose="02010600030101010101" pitchFamily="2" charset="-122"/>
              </a:rPr>
              <a:t>                  </a:t>
            </a:r>
            <a:endParaRPr lang="pt-BR" altLang="en-US" sz="2400" dirty="0">
              <a:solidFill>
                <a:srgbClr val="333333"/>
              </a:solidFill>
              <a:latin typeface="宋体" panose="02010600030101010101" pitchFamily="2" charset="-122"/>
            </a:endParaRPr>
          </a:p>
          <a:p>
            <a:pPr eaLnBrk="1" hangingPunct="1">
              <a:buNone/>
            </a:pPr>
            <a:r>
              <a:rPr lang="zh-CN" altLang="en-US" sz="2400" dirty="0">
                <a:solidFill>
                  <a:srgbClr val="333333"/>
                </a:solidFill>
                <a:latin typeface="宋体" panose="02010600030101010101" pitchFamily="2" charset="-122"/>
              </a:rPr>
              <a:t>正极：</a:t>
            </a:r>
            <a:r>
              <a:rPr lang="pt-BR" altLang="en-US" sz="2400" dirty="0">
                <a:solidFill>
                  <a:srgbClr val="333333"/>
                </a:solidFill>
                <a:latin typeface="宋体" panose="02010600030101010101" pitchFamily="2" charset="-122"/>
              </a:rPr>
              <a:t>PbO</a:t>
            </a:r>
            <a:r>
              <a:rPr lang="pt-BR" altLang="en-US" sz="2400" baseline="-30000" dirty="0">
                <a:solidFill>
                  <a:srgbClr val="333333"/>
                </a:solidFill>
                <a:latin typeface="宋体" panose="02010600030101010101" pitchFamily="2" charset="-122"/>
              </a:rPr>
              <a:t>2</a:t>
            </a:r>
            <a:r>
              <a:rPr lang="pt-BR" altLang="en-US" sz="2400" dirty="0">
                <a:solidFill>
                  <a:srgbClr val="333333"/>
                </a:solidFill>
                <a:latin typeface="宋体" panose="02010600030101010101" pitchFamily="2" charset="-122"/>
              </a:rPr>
              <a:t> + 2e</a:t>
            </a:r>
            <a:r>
              <a:rPr lang="pt-BR" altLang="en-US" sz="2400" baseline="30000" dirty="0">
                <a:solidFill>
                  <a:srgbClr val="333333"/>
                </a:solidFill>
                <a:latin typeface="宋体" panose="02010600030101010101" pitchFamily="2" charset="-122"/>
              </a:rPr>
              <a:t>-</a:t>
            </a:r>
            <a:r>
              <a:rPr lang="pt-BR" altLang="en-US" sz="2400" dirty="0">
                <a:solidFill>
                  <a:srgbClr val="333333"/>
                </a:solidFill>
                <a:latin typeface="宋体" panose="02010600030101010101" pitchFamily="2" charset="-122"/>
              </a:rPr>
              <a:t> + SO</a:t>
            </a:r>
            <a:r>
              <a:rPr lang="pt-BR" altLang="en-US" sz="2400" baseline="-30000" dirty="0">
                <a:solidFill>
                  <a:srgbClr val="333333"/>
                </a:solidFill>
                <a:latin typeface="宋体" panose="02010600030101010101" pitchFamily="2" charset="-122"/>
              </a:rPr>
              <a:t>4</a:t>
            </a:r>
            <a:r>
              <a:rPr lang="pt-BR" altLang="en-US" sz="2400" baseline="30000" dirty="0">
                <a:solidFill>
                  <a:srgbClr val="333333"/>
                </a:solidFill>
                <a:latin typeface="宋体" panose="02010600030101010101" pitchFamily="2" charset="-122"/>
              </a:rPr>
              <a:t>2-</a:t>
            </a:r>
            <a:r>
              <a:rPr lang="pt-BR" altLang="en-US" sz="2400" dirty="0">
                <a:solidFill>
                  <a:srgbClr val="333333"/>
                </a:solidFill>
                <a:latin typeface="宋体" panose="02010600030101010101" pitchFamily="2" charset="-122"/>
              </a:rPr>
              <a:t> + 4H</a:t>
            </a:r>
            <a:r>
              <a:rPr lang="pt-BR" altLang="en-US" sz="2400" baseline="30000" dirty="0">
                <a:solidFill>
                  <a:srgbClr val="333333"/>
                </a:solidFill>
                <a:latin typeface="宋体" panose="02010600030101010101" pitchFamily="2" charset="-122"/>
              </a:rPr>
              <a:t>+</a:t>
            </a:r>
            <a:r>
              <a:rPr lang="pt-BR" altLang="en-US" sz="2400" dirty="0">
                <a:solidFill>
                  <a:srgbClr val="333333"/>
                </a:solidFill>
                <a:latin typeface="宋体" panose="02010600030101010101" pitchFamily="2" charset="-122"/>
              </a:rPr>
              <a:t> = PbSO</a:t>
            </a:r>
            <a:r>
              <a:rPr lang="pt-BR" altLang="en-US" sz="2400" baseline="-30000" dirty="0">
                <a:solidFill>
                  <a:srgbClr val="333333"/>
                </a:solidFill>
                <a:latin typeface="宋体" panose="02010600030101010101" pitchFamily="2" charset="-122"/>
              </a:rPr>
              <a:t>4</a:t>
            </a:r>
            <a:r>
              <a:rPr lang="pt-BR" altLang="en-US" sz="2400" dirty="0">
                <a:solidFill>
                  <a:srgbClr val="333333"/>
                </a:solidFill>
                <a:latin typeface="宋体" panose="02010600030101010101" pitchFamily="2" charset="-122"/>
              </a:rPr>
              <a:t> + 2H</a:t>
            </a:r>
            <a:r>
              <a:rPr lang="pt-BR" altLang="en-US" sz="2400" baseline="-30000" dirty="0">
                <a:solidFill>
                  <a:srgbClr val="333333"/>
                </a:solidFill>
                <a:latin typeface="宋体" panose="02010600030101010101" pitchFamily="2" charset="-122"/>
              </a:rPr>
              <a:t>2</a:t>
            </a:r>
            <a:r>
              <a:rPr lang="pt-BR" altLang="en-US" sz="2400" dirty="0">
                <a:solidFill>
                  <a:srgbClr val="333333"/>
                </a:solidFill>
                <a:latin typeface="宋体" panose="02010600030101010101" pitchFamily="2" charset="-122"/>
              </a:rPr>
              <a:t>O          </a:t>
            </a:r>
            <a:endParaRPr lang="pt-BR" altLang="en-US" sz="2400" dirty="0">
              <a:solidFill>
                <a:srgbClr val="333333"/>
              </a:solidFill>
              <a:latin typeface="宋体" panose="02010600030101010101" pitchFamily="2" charset="-122"/>
            </a:endParaRPr>
          </a:p>
          <a:p>
            <a:pPr eaLnBrk="1" hangingPunct="1">
              <a:buNone/>
            </a:pPr>
            <a:r>
              <a:rPr lang="zh-CN" altLang="en-US" sz="2400" dirty="0">
                <a:solidFill>
                  <a:srgbClr val="333333"/>
                </a:solidFill>
                <a:latin typeface="宋体" panose="02010600030101010101" pitchFamily="2" charset="-122"/>
              </a:rPr>
              <a:t>总反应：</a:t>
            </a:r>
            <a:r>
              <a:rPr lang="pt-BR" altLang="en-US" sz="2400" dirty="0">
                <a:solidFill>
                  <a:srgbClr val="333333"/>
                </a:solidFill>
                <a:latin typeface="宋体" panose="02010600030101010101" pitchFamily="2" charset="-122"/>
              </a:rPr>
              <a:t>Pb + PbO</a:t>
            </a:r>
            <a:r>
              <a:rPr lang="pt-BR" altLang="en-US" sz="2400" baseline="-30000" dirty="0">
                <a:solidFill>
                  <a:srgbClr val="333333"/>
                </a:solidFill>
                <a:latin typeface="宋体" panose="02010600030101010101" pitchFamily="2" charset="-122"/>
              </a:rPr>
              <a:t>2</a:t>
            </a:r>
            <a:r>
              <a:rPr lang="pt-BR" altLang="en-US" sz="2400" dirty="0">
                <a:solidFill>
                  <a:srgbClr val="333333"/>
                </a:solidFill>
                <a:latin typeface="宋体" panose="02010600030101010101" pitchFamily="2" charset="-122"/>
              </a:rPr>
              <a:t> + 2H</a:t>
            </a:r>
            <a:r>
              <a:rPr lang="pt-BR" altLang="en-US" sz="2400" baseline="-30000" dirty="0">
                <a:solidFill>
                  <a:srgbClr val="333333"/>
                </a:solidFill>
                <a:latin typeface="宋体" panose="02010600030101010101" pitchFamily="2" charset="-122"/>
              </a:rPr>
              <a:t>2</a:t>
            </a:r>
            <a:r>
              <a:rPr lang="pt-BR" altLang="en-US" sz="2400" dirty="0">
                <a:solidFill>
                  <a:srgbClr val="333333"/>
                </a:solidFill>
                <a:latin typeface="宋体" panose="02010600030101010101" pitchFamily="2" charset="-122"/>
              </a:rPr>
              <a:t>SO</a:t>
            </a:r>
            <a:r>
              <a:rPr lang="pt-BR" altLang="en-US" sz="2400" baseline="-30000" dirty="0">
                <a:solidFill>
                  <a:srgbClr val="333333"/>
                </a:solidFill>
                <a:latin typeface="宋体" panose="02010600030101010101" pitchFamily="2" charset="-122"/>
              </a:rPr>
              <a:t>4</a:t>
            </a:r>
            <a:r>
              <a:rPr lang="pt-BR" altLang="en-US" sz="2400" dirty="0">
                <a:solidFill>
                  <a:srgbClr val="333333"/>
                </a:solidFill>
                <a:latin typeface="宋体" panose="02010600030101010101" pitchFamily="2" charset="-122"/>
              </a:rPr>
              <a:t> = 2PbSO</a:t>
            </a:r>
            <a:r>
              <a:rPr lang="pt-BR" altLang="en-US" sz="2400" baseline="-30000" dirty="0">
                <a:solidFill>
                  <a:srgbClr val="333333"/>
                </a:solidFill>
                <a:latin typeface="宋体" panose="02010600030101010101" pitchFamily="2" charset="-122"/>
              </a:rPr>
              <a:t>4</a:t>
            </a:r>
            <a:r>
              <a:rPr lang="pt-BR" altLang="en-US" sz="2400" dirty="0">
                <a:solidFill>
                  <a:srgbClr val="333333"/>
                </a:solidFill>
                <a:latin typeface="宋体" panose="02010600030101010101" pitchFamily="2" charset="-122"/>
              </a:rPr>
              <a:t>  + 2H</a:t>
            </a:r>
            <a:r>
              <a:rPr lang="pt-BR" altLang="en-US" sz="2400" baseline="-30000" dirty="0">
                <a:solidFill>
                  <a:srgbClr val="333333"/>
                </a:solidFill>
                <a:latin typeface="宋体" panose="02010600030101010101" pitchFamily="2" charset="-122"/>
              </a:rPr>
              <a:t>2</a:t>
            </a:r>
            <a:r>
              <a:rPr lang="pt-BR" altLang="en-US" sz="2400" dirty="0">
                <a:solidFill>
                  <a:srgbClr val="333333"/>
                </a:solidFill>
                <a:latin typeface="宋体" panose="02010600030101010101" pitchFamily="2" charset="-122"/>
              </a:rPr>
              <a:t>O</a:t>
            </a:r>
            <a:endParaRPr lang="pt-BR" altLang="en-US" sz="2400" dirty="0">
              <a:solidFill>
                <a:srgbClr val="333333"/>
              </a:solidFill>
              <a:latin typeface="宋体" panose="02010600030101010101" pitchFamily="2" charset="-122"/>
            </a:endParaRPr>
          </a:p>
          <a:p>
            <a:pPr eaLnBrk="1" hangingPunct="1">
              <a:buNone/>
            </a:pPr>
            <a:r>
              <a:rPr lang="pt-BR" altLang="en-US" sz="2400" dirty="0">
                <a:solidFill>
                  <a:srgbClr val="333333"/>
                </a:solidFill>
                <a:latin typeface="宋体" panose="02010600030101010101" pitchFamily="2" charset="-122"/>
              </a:rPr>
              <a:t>1.</a:t>
            </a:r>
            <a:r>
              <a:rPr lang="zh-CN" altLang="en-US" sz="2400" dirty="0">
                <a:solidFill>
                  <a:srgbClr val="333333"/>
                </a:solidFill>
                <a:latin typeface="宋体" panose="02010600030101010101" pitchFamily="2" charset="-122"/>
              </a:rPr>
              <a:t>放电初期：极板微孔中硫酸首先被消耗，微孔中密度下降，导致电池端电压明显下降。</a:t>
            </a:r>
            <a:endParaRPr lang="en-US" altLang="zh-CN" sz="2400" dirty="0">
              <a:solidFill>
                <a:srgbClr val="333333"/>
              </a:solidFill>
              <a:latin typeface="宋体" panose="02010600030101010101" pitchFamily="2" charset="-122"/>
            </a:endParaRPr>
          </a:p>
          <a:p>
            <a:pPr eaLnBrk="1" hangingPunct="1">
              <a:buNone/>
            </a:pPr>
            <a:r>
              <a:rPr lang="en-US" altLang="zh-CN" sz="2400" dirty="0">
                <a:solidFill>
                  <a:srgbClr val="333333"/>
                </a:solidFill>
                <a:latin typeface="宋体" panose="02010600030101010101" pitchFamily="2" charset="-122"/>
              </a:rPr>
              <a:t>2.</a:t>
            </a:r>
            <a:r>
              <a:rPr lang="zh-CN" altLang="en-US" sz="2400" dirty="0">
                <a:solidFill>
                  <a:srgbClr val="333333"/>
                </a:solidFill>
                <a:latin typeface="宋体" panose="02010600030101010101" pitchFamily="2" charset="-122"/>
              </a:rPr>
              <a:t>放电中期：由于电子移动速度、电极反应速度与硫酸速度基本一致，电压缓慢下降。</a:t>
            </a:r>
            <a:endParaRPr lang="en-US" altLang="zh-CN" sz="2400" dirty="0">
              <a:solidFill>
                <a:srgbClr val="333333"/>
              </a:solidFill>
              <a:latin typeface="宋体" panose="02010600030101010101" pitchFamily="2" charset="-122"/>
            </a:endParaRPr>
          </a:p>
          <a:p>
            <a:pPr eaLnBrk="1" hangingPunct="1">
              <a:buNone/>
            </a:pPr>
            <a:r>
              <a:rPr lang="en-US" altLang="zh-CN" sz="2400" dirty="0">
                <a:solidFill>
                  <a:srgbClr val="333333"/>
                </a:solidFill>
                <a:latin typeface="宋体" panose="02010600030101010101" pitchFamily="2" charset="-122"/>
              </a:rPr>
              <a:t>3.</a:t>
            </a:r>
            <a:r>
              <a:rPr lang="zh-CN" altLang="en-US" sz="2400" dirty="0">
                <a:solidFill>
                  <a:srgbClr val="333333"/>
                </a:solidFill>
                <a:latin typeface="宋体" panose="02010600030101010101" pitchFamily="2" charset="-122"/>
              </a:rPr>
              <a:t>放电后期，蓄电池正、负极板上的活性物质逐渐变成硫酸铅，硫酸铅是不良导体，是电池的内阻增大。</a:t>
            </a:r>
            <a:endParaRPr lang="pt-BR" altLang="en-US" sz="2400" dirty="0">
              <a:solidFill>
                <a:srgbClr val="333333"/>
              </a:solidFill>
              <a:latin typeface="宋体" panose="02010600030101010101" pitchFamily="2" charset="-122"/>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87041" name="标题 6"/>
          <p:cNvSpPr>
            <a:spLocks noGrp="1"/>
          </p:cNvSpPr>
          <p:nvPr>
            <p:ph type="title"/>
          </p:nvPr>
        </p:nvSpPr>
        <p:spPr/>
        <p:txBody>
          <a:bodyPr wrap="square" lIns="91440" tIns="45720" rIns="91440" bIns="45720" anchor="ctr" anchorCtr="0"/>
          <a:p>
            <a:r>
              <a:rPr lang="zh-CN" altLang="en-US" dirty="0"/>
              <a:t>影响电池容量的因素</a:t>
            </a:r>
            <a:endParaRPr lang="zh-CN" altLang="en-US" dirty="0"/>
          </a:p>
        </p:txBody>
      </p:sp>
      <p:sp>
        <p:nvSpPr>
          <p:cNvPr id="87042" name="内容占位符 7"/>
          <p:cNvSpPr>
            <a:spLocks noGrp="1"/>
          </p:cNvSpPr>
          <p:nvPr>
            <p:ph idx="1"/>
          </p:nvPr>
        </p:nvSpPr>
        <p:spPr/>
        <p:txBody>
          <a:bodyPr wrap="square" lIns="91440" tIns="45720" rIns="91440" bIns="45720" anchor="t" anchorCtr="0"/>
          <a:p>
            <a:r>
              <a:rPr lang="zh-CN" altLang="en-US" dirty="0"/>
              <a:t>放电率对容量的影响</a:t>
            </a:r>
            <a:endParaRPr lang="zh-CN" altLang="en-US" dirty="0"/>
          </a:p>
          <a:p>
            <a:pPr>
              <a:buNone/>
            </a:pPr>
            <a:r>
              <a:rPr lang="en-US" altLang="zh-CN" dirty="0"/>
              <a:t>1</a:t>
            </a:r>
            <a:r>
              <a:rPr lang="zh-CN" altLang="en-US" dirty="0"/>
              <a:t>）大电流放电时，极化现象严重，使活性物质的利用率低，放电容量也随之降低。</a:t>
            </a:r>
            <a:endParaRPr lang="zh-CN" altLang="en-US" dirty="0"/>
          </a:p>
          <a:p>
            <a:pPr>
              <a:buNone/>
            </a:pPr>
            <a:r>
              <a:rPr lang="en-US" altLang="zh-CN" dirty="0"/>
              <a:t>2</a:t>
            </a:r>
            <a:r>
              <a:rPr lang="zh-CN" altLang="en-US" dirty="0"/>
              <a:t>）小电流放电时，可能使蓄电池过量放电，引起蓄电池的损坏，必须严格控制终止电压。</a:t>
            </a:r>
            <a:endParaRPr lang="zh-CN" altLang="en-US" dirty="0"/>
          </a:p>
          <a:p>
            <a:pPr>
              <a:buNone/>
            </a:pPr>
            <a:r>
              <a:rPr lang="en-US" altLang="zh-CN" dirty="0"/>
              <a:t>2.</a:t>
            </a:r>
            <a:r>
              <a:rPr lang="zh-CN" altLang="en-US" dirty="0"/>
              <a:t>温度对容量的影响</a:t>
            </a:r>
            <a:endParaRPr lang="zh-CN" altLang="en-US" dirty="0"/>
          </a:p>
          <a:p>
            <a:pPr>
              <a:buNone/>
            </a:pPr>
            <a:r>
              <a:rPr lang="en-US" altLang="zh-CN" dirty="0"/>
              <a:t>1</a:t>
            </a:r>
            <a:r>
              <a:rPr lang="zh-CN" altLang="en-US" dirty="0"/>
              <a:t>）主要温度引起电池的电解液性质（黏度和电阻）</a:t>
            </a:r>
            <a:endParaRPr lang="zh-CN" altLang="en-US" dirty="0"/>
          </a:p>
          <a:p>
            <a:pPr>
              <a:buNone/>
            </a:pPr>
            <a:endParaRPr lang="zh-CN" altLang="en-US" dirty="0"/>
          </a:p>
        </p:txBody>
      </p:sp>
      <p:graphicFrame>
        <p:nvGraphicFramePr>
          <p:cNvPr id="87043" name="对象 8">
            <a:hlinkClick r:id="" action="ppaction://ole?verb="/>
          </p:cNvPr>
          <p:cNvGraphicFramePr>
            <a:graphicFrameLocks noChangeAspect="1"/>
          </p:cNvGraphicFramePr>
          <p:nvPr/>
        </p:nvGraphicFramePr>
        <p:xfrm>
          <a:off x="1116013" y="3571875"/>
          <a:ext cx="5761037" cy="725488"/>
        </p:xfrm>
        <a:graphic>
          <a:graphicData uri="http://schemas.openxmlformats.org/presentationml/2006/ole">
            <mc:AlternateContent xmlns:mc="http://schemas.openxmlformats.org/markup-compatibility/2006">
              <mc:Choice xmlns:v="urn:schemas-microsoft-com:vml" Requires="v">
                <p:oleObj spid="_x0000_s3097" name="" r:id="rId1" imgW="5761355" imgH="725170" progId="Equation.KSEE3">
                  <p:embed/>
                </p:oleObj>
              </mc:Choice>
              <mc:Fallback>
                <p:oleObj name="" r:id="rId1" imgW="5761355" imgH="725170" progId="Equation.KSEE3">
                  <p:embed/>
                  <p:pic>
                    <p:nvPicPr>
                      <p:cNvPr id="0" name="图片 3096"/>
                      <p:cNvPicPr/>
                      <p:nvPr/>
                    </p:nvPicPr>
                    <p:blipFill>
                      <a:blip r:embed="rId2"/>
                      <a:stretch>
                        <a:fillRect/>
                      </a:stretch>
                    </p:blipFill>
                    <p:spPr>
                      <a:xfrm>
                        <a:off x="1116013" y="3571875"/>
                        <a:ext cx="5761037" cy="725488"/>
                      </a:xfrm>
                      <a:prstGeom prst="rect">
                        <a:avLst/>
                      </a:prstGeom>
                      <a:noFill/>
                      <a:ln w="38100">
                        <a:noFill/>
                        <a:miter/>
                      </a:ln>
                    </p:spPr>
                  </p:pic>
                </p:oleObj>
              </mc:Fallback>
            </mc:AlternateContent>
          </a:graphicData>
        </a:graphic>
      </p:graphicFrame>
      <p:sp>
        <p:nvSpPr>
          <p:cNvPr id="87044" name="文本框 10"/>
          <p:cNvSpPr txBox="1"/>
          <p:nvPr/>
        </p:nvSpPr>
        <p:spPr>
          <a:xfrm>
            <a:off x="971550" y="4292600"/>
            <a:ext cx="6784975" cy="914400"/>
          </a:xfrm>
          <a:prstGeom prst="rect">
            <a:avLst/>
          </a:prstGeom>
          <a:noFill/>
          <a:ln w="9525">
            <a:noFill/>
          </a:ln>
        </p:spPr>
        <p:txBody>
          <a:bodyPr anchor="t" anchorCtr="0">
            <a:spAutoFit/>
          </a:bodyPr>
          <a:p>
            <a:r>
              <a:rPr lang="zh-CN" altLang="en-US" dirty="0">
                <a:latin typeface="宋体" panose="02010600030101010101" pitchFamily="2" charset="-122"/>
                <a:ea typeface="宋体" panose="02010600030101010101" pitchFamily="2" charset="-122"/>
                <a:sym typeface="宋体" panose="02010600030101010101" pitchFamily="2" charset="-122"/>
              </a:rPr>
              <a:t>温度变高，容量增大，加速电池自放电，环境温度每增高</a:t>
            </a:r>
            <a:r>
              <a:rPr lang="en-US" altLang="zh-CN" dirty="0">
                <a:latin typeface="宋体" panose="02010600030101010101" pitchFamily="2" charset="-122"/>
                <a:ea typeface="宋体" panose="02010600030101010101" pitchFamily="2" charset="-122"/>
                <a:sym typeface="宋体" panose="02010600030101010101" pitchFamily="2" charset="-122"/>
              </a:rPr>
              <a:t>10℃,</a:t>
            </a:r>
            <a:r>
              <a:rPr lang="zh-CN" altLang="en-US" dirty="0">
                <a:latin typeface="宋体" panose="02010600030101010101" pitchFamily="2" charset="-122"/>
                <a:ea typeface="宋体" panose="02010600030101010101" pitchFamily="2" charset="-122"/>
                <a:sym typeface="宋体" panose="02010600030101010101" pitchFamily="2" charset="-122"/>
              </a:rPr>
              <a:t>浮充电流会增加一倍，寿命会降低一半。</a:t>
            </a:r>
            <a:endParaRPr lang="zh-CN" altLang="en-US" dirty="0">
              <a:latin typeface="宋体" panose="02010600030101010101" pitchFamily="2" charset="-122"/>
              <a:ea typeface="宋体" panose="02010600030101010101" pitchFamily="2" charset="-122"/>
            </a:endParaRPr>
          </a:p>
          <a:p>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88065" name="标题 1"/>
          <p:cNvSpPr>
            <a:spLocks noGrp="1"/>
          </p:cNvSpPr>
          <p:nvPr>
            <p:ph type="title" idx="4294967295"/>
          </p:nvPr>
        </p:nvSpPr>
        <p:spPr>
          <a:xfrm>
            <a:off x="500063" y="428625"/>
            <a:ext cx="7472362" cy="560388"/>
          </a:xfrm>
        </p:spPr>
        <p:txBody>
          <a:bodyPr wrap="square" lIns="91440" tIns="45720" rIns="91440" bIns="45720" anchor="ctr" anchorCtr="0"/>
          <a:p>
            <a:pPr algn="l"/>
            <a:r>
              <a:rPr lang="zh-CN" altLang="en-US" sz="3200" dirty="0"/>
              <a:t>充电方式</a:t>
            </a:r>
            <a:endParaRPr lang="zh-CN" altLang="en-US" sz="3200" dirty="0"/>
          </a:p>
        </p:txBody>
      </p:sp>
      <p:sp>
        <p:nvSpPr>
          <p:cNvPr id="88066" name="内容占位符 2"/>
          <p:cNvSpPr>
            <a:spLocks noGrp="1"/>
          </p:cNvSpPr>
          <p:nvPr>
            <p:ph idx="4294967295"/>
          </p:nvPr>
        </p:nvSpPr>
        <p:spPr>
          <a:xfrm>
            <a:off x="500063" y="928688"/>
            <a:ext cx="8358187" cy="5715000"/>
          </a:xfrm>
        </p:spPr>
        <p:txBody>
          <a:bodyPr wrap="square" lIns="91440" tIns="45720" rIns="91440" bIns="45720" anchor="t" anchorCtr="0"/>
          <a:p>
            <a:pPr>
              <a:buNone/>
            </a:pPr>
            <a:r>
              <a:rPr lang="zh-CN" altLang="en-US" sz="2400" dirty="0"/>
              <a:t>一、恒流充电法</a:t>
            </a:r>
            <a:endParaRPr lang="en-US" altLang="zh-CN" sz="2400" dirty="0"/>
          </a:p>
          <a:p>
            <a:pPr>
              <a:buNone/>
            </a:pPr>
            <a:r>
              <a:rPr lang="en-US" altLang="zh-CN" dirty="0"/>
              <a:t> </a:t>
            </a:r>
            <a:r>
              <a:rPr lang="en-US" altLang="zh-CN" sz="2400" dirty="0"/>
              <a:t>1.</a:t>
            </a:r>
            <a:r>
              <a:rPr lang="zh-CN" altLang="en-US" sz="2400" dirty="0"/>
              <a:t>恒流充电的优点：（</a:t>
            </a:r>
            <a:r>
              <a:rPr lang="en-US" altLang="zh-CN" sz="2400" dirty="0"/>
              <a:t>1</a:t>
            </a:r>
            <a:r>
              <a:rPr lang="zh-CN" altLang="en-US" sz="2400" dirty="0"/>
              <a:t>）恒流充电的电流可调，故可适应不同技术状态的蓄电池。（</a:t>
            </a:r>
            <a:r>
              <a:rPr lang="en-US" altLang="zh-CN" sz="2400" dirty="0"/>
              <a:t>2</a:t>
            </a:r>
            <a:r>
              <a:rPr lang="zh-CN" altLang="en-US" sz="2400" dirty="0"/>
              <a:t>）恒流充电时，当蓄电池基本充好后还能以很小的电流对蓄电池继续充电，使极板内部较多的活性物质参与电化学反应，使蓄电池充电彻底。</a:t>
            </a:r>
            <a:endParaRPr lang="en-US" altLang="zh-CN" sz="2400" dirty="0"/>
          </a:p>
          <a:p>
            <a:pPr>
              <a:buNone/>
            </a:pPr>
            <a:r>
              <a:rPr lang="en-US" altLang="zh-CN" sz="2400" dirty="0"/>
              <a:t>2.</a:t>
            </a:r>
            <a:r>
              <a:rPr lang="zh-CN" altLang="en-US" sz="2400" dirty="0"/>
              <a:t>恒流充电的缺点：（</a:t>
            </a:r>
            <a:r>
              <a:rPr lang="en-US" altLang="zh-CN" sz="2400" dirty="0"/>
              <a:t>1</a:t>
            </a:r>
            <a:r>
              <a:rPr lang="zh-CN" altLang="en-US" sz="2400" dirty="0"/>
              <a:t>）充电过程中需要较多的人工干预。</a:t>
            </a:r>
            <a:endParaRPr lang="en-US" altLang="zh-CN" sz="2400" dirty="0"/>
          </a:p>
          <a:p>
            <a:pPr>
              <a:buNone/>
            </a:pPr>
            <a:r>
              <a:rPr lang="zh-CN" altLang="en-US" sz="2400" dirty="0"/>
              <a:t>（</a:t>
            </a:r>
            <a:r>
              <a:rPr lang="en-US" altLang="zh-CN" sz="2400" dirty="0"/>
              <a:t>2</a:t>
            </a:r>
            <a:r>
              <a:rPr lang="zh-CN" altLang="en-US" sz="2400" dirty="0"/>
              <a:t>）恒流充电时，电池的极化内阻较大，大电流充电时，电压较高。（</a:t>
            </a:r>
            <a:r>
              <a:rPr lang="en-US" altLang="zh-CN" sz="2400" dirty="0"/>
              <a:t>3</a:t>
            </a:r>
            <a:r>
              <a:rPr lang="zh-CN" altLang="en-US" sz="2400" dirty="0"/>
              <a:t>）充电后期因电压太高而析气严重，产生大量气泡，活性物质脱落，较低蓄电池寿命，降低充电速率</a:t>
            </a:r>
            <a:endParaRPr lang="en-US" altLang="zh-CN" sz="2400" dirty="0"/>
          </a:p>
          <a:p>
            <a:pPr>
              <a:buNone/>
            </a:pPr>
            <a:r>
              <a:rPr lang="zh-CN" altLang="en-US" sz="2400" dirty="0"/>
              <a:t>（</a:t>
            </a:r>
            <a:r>
              <a:rPr lang="en-US" altLang="zh-CN" sz="2400" dirty="0"/>
              <a:t>4</a:t>
            </a:r>
            <a:r>
              <a:rPr lang="zh-CN" altLang="en-US" sz="2400" dirty="0"/>
              <a:t>）充电时间长，需要十几个小时。</a:t>
            </a:r>
            <a:endParaRPr lang="en-US" altLang="zh-CN" sz="2400" dirty="0"/>
          </a:p>
          <a:p>
            <a:pPr>
              <a:buNone/>
            </a:pPr>
            <a:r>
              <a:rPr lang="en-US" altLang="zh-CN" sz="2400" dirty="0"/>
              <a:t>3.</a:t>
            </a:r>
            <a:r>
              <a:rPr lang="zh-CN" altLang="en-US" sz="2400" dirty="0"/>
              <a:t>充电终止的标志：</a:t>
            </a:r>
            <a:r>
              <a:rPr lang="zh-CN" altLang="en-US" sz="2400" dirty="0">
                <a:sym typeface="Wingdings" panose="05000000000000000000" pitchFamily="2" charset="2"/>
              </a:rPr>
              <a:t>（</a:t>
            </a:r>
            <a:r>
              <a:rPr lang="en-US" altLang="zh-CN" sz="2400" dirty="0">
                <a:sym typeface="Wingdings" panose="05000000000000000000" pitchFamily="2" charset="2"/>
              </a:rPr>
              <a:t>1</a:t>
            </a:r>
            <a:r>
              <a:rPr lang="zh-CN" altLang="en-US" sz="2400" dirty="0">
                <a:sym typeface="Wingdings" panose="05000000000000000000" pitchFamily="2" charset="2"/>
              </a:rPr>
              <a:t>）电解液密度达到规定值；（</a:t>
            </a:r>
            <a:r>
              <a:rPr lang="en-US" altLang="zh-CN" sz="2400" dirty="0">
                <a:sym typeface="Wingdings" panose="05000000000000000000" pitchFamily="2" charset="2"/>
              </a:rPr>
              <a:t>2</a:t>
            </a:r>
            <a:r>
              <a:rPr lang="zh-CN" altLang="en-US" sz="2400" dirty="0">
                <a:sym typeface="Wingdings" panose="05000000000000000000" pitchFamily="2" charset="2"/>
              </a:rPr>
              <a:t>）电池的端电压；（</a:t>
            </a:r>
            <a:r>
              <a:rPr lang="en-US" altLang="zh-CN" sz="2400" dirty="0">
                <a:sym typeface="Wingdings" panose="05000000000000000000" pitchFamily="2" charset="2"/>
              </a:rPr>
              <a:t>3</a:t>
            </a:r>
            <a:r>
              <a:rPr lang="zh-CN" altLang="en-US" sz="2400" dirty="0">
                <a:sym typeface="Wingdings" panose="05000000000000000000" pitchFamily="2" charset="2"/>
              </a:rPr>
              <a:t>）电池的电解液中均匀剧烈地产生气泡；</a:t>
            </a:r>
            <a:endParaRPr lang="en-US" altLang="zh-CN" sz="2400" dirty="0">
              <a:sym typeface="Wingdings" panose="05000000000000000000" pitchFamily="2" charset="2"/>
            </a:endParaRPr>
          </a:p>
          <a:p>
            <a:pPr>
              <a:buNone/>
            </a:pPr>
            <a:r>
              <a:rPr lang="zh-CN" altLang="en-US" sz="2400" dirty="0">
                <a:sym typeface="Wingdings" panose="05000000000000000000" pitchFamily="2" charset="2"/>
              </a:rPr>
              <a:t>（</a:t>
            </a:r>
            <a:r>
              <a:rPr lang="en-US" altLang="zh-CN" sz="2400" dirty="0">
                <a:sym typeface="Wingdings" panose="05000000000000000000" pitchFamily="2" charset="2"/>
              </a:rPr>
              <a:t>4</a:t>
            </a:r>
            <a:r>
              <a:rPr lang="zh-CN" altLang="en-US" sz="2400" dirty="0">
                <a:sym typeface="Wingdings" panose="05000000000000000000" pitchFamily="2" charset="2"/>
              </a:rPr>
              <a:t>）充入的电量等于电池放出电量</a:t>
            </a:r>
            <a:r>
              <a:rPr lang="en-US" altLang="zh-CN" sz="2400" dirty="0">
                <a:sym typeface="Wingdings" panose="05000000000000000000" pitchFamily="2" charset="2"/>
              </a:rPr>
              <a:t>1.2——1.4</a:t>
            </a:r>
            <a:r>
              <a:rPr lang="zh-CN" altLang="en-US" sz="2400" dirty="0">
                <a:sym typeface="Wingdings" panose="05000000000000000000" pitchFamily="2" charset="2"/>
              </a:rPr>
              <a:t>倍；（</a:t>
            </a:r>
            <a:r>
              <a:rPr lang="en-US" altLang="zh-CN" sz="2400" dirty="0">
                <a:sym typeface="Wingdings" panose="05000000000000000000" pitchFamily="2" charset="2"/>
              </a:rPr>
              <a:t>5</a:t>
            </a:r>
            <a:r>
              <a:rPr lang="zh-CN" altLang="en-US" sz="2400" dirty="0">
                <a:sym typeface="Wingdings" panose="05000000000000000000" pitchFamily="2" charset="2"/>
              </a:rPr>
              <a:t>）涂膏式极板的正极板变为棕色，负极板变为深灰色。</a:t>
            </a:r>
            <a:endParaRPr lang="en-US" altLang="zh-CN"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89089" name="内容占位符 2"/>
          <p:cNvSpPr>
            <a:spLocks noGrp="1"/>
          </p:cNvSpPr>
          <p:nvPr>
            <p:ph idx="4294967295"/>
          </p:nvPr>
        </p:nvSpPr>
        <p:spPr>
          <a:xfrm>
            <a:off x="285750" y="571500"/>
            <a:ext cx="8401050" cy="5554663"/>
          </a:xfrm>
        </p:spPr>
        <p:txBody>
          <a:bodyPr wrap="square" lIns="91440" tIns="45720" rIns="91440" bIns="45720" anchor="t" anchorCtr="0"/>
          <a:p>
            <a:pPr>
              <a:buNone/>
            </a:pPr>
            <a:r>
              <a:rPr lang="zh-CN" altLang="en-US" sz="2200" dirty="0"/>
              <a:t>二、恒压充电法</a:t>
            </a:r>
            <a:endParaRPr lang="en-US" altLang="zh-CN" sz="2200" dirty="0"/>
          </a:p>
          <a:p>
            <a:pPr>
              <a:buNone/>
            </a:pPr>
            <a:r>
              <a:rPr lang="en-US" altLang="zh-CN" sz="2200" dirty="0"/>
              <a:t>1.</a:t>
            </a:r>
            <a:r>
              <a:rPr lang="zh-CN" altLang="en-US" sz="2200" dirty="0"/>
              <a:t>恒压充电法的优点：（</a:t>
            </a:r>
            <a:r>
              <a:rPr lang="en-US" altLang="zh-CN" sz="2200" dirty="0"/>
              <a:t>1</a:t>
            </a:r>
            <a:r>
              <a:rPr lang="zh-CN" altLang="en-US" sz="2200" dirty="0"/>
              <a:t>）恒压充电电流随蓄电池端电压的升高而逐渐减小，操作简单，不需要人工调整电流（</a:t>
            </a:r>
            <a:r>
              <a:rPr lang="en-US" altLang="zh-CN" sz="2200" dirty="0"/>
              <a:t>2</a:t>
            </a:r>
            <a:r>
              <a:rPr lang="zh-CN" altLang="en-US" sz="2200" dirty="0"/>
              <a:t>）耗水量少（</a:t>
            </a:r>
            <a:r>
              <a:rPr lang="en-US" altLang="zh-CN" sz="2200" dirty="0"/>
              <a:t>3</a:t>
            </a:r>
            <a:r>
              <a:rPr lang="zh-CN" altLang="en-US" sz="2200" dirty="0"/>
              <a:t>）恒压充电在初期的充电电流较大，充电速度较快（</a:t>
            </a:r>
            <a:r>
              <a:rPr lang="en-US" altLang="zh-CN" sz="2200" dirty="0"/>
              <a:t>4</a:t>
            </a:r>
            <a:r>
              <a:rPr lang="zh-CN" altLang="en-US" sz="2200" dirty="0"/>
              <a:t>）恒压充电性能比较接近蓄电池充电接受特性；</a:t>
            </a:r>
            <a:endParaRPr lang="en-US" altLang="zh-CN" sz="2200" dirty="0"/>
          </a:p>
          <a:p>
            <a:pPr>
              <a:buNone/>
            </a:pPr>
            <a:r>
              <a:rPr lang="en-US" altLang="zh-CN" sz="2200" dirty="0"/>
              <a:t>2.</a:t>
            </a:r>
            <a:r>
              <a:rPr lang="zh-CN" altLang="en-US" sz="2200" dirty="0"/>
              <a:t>恒压充电法的缺点：（</a:t>
            </a:r>
            <a:r>
              <a:rPr lang="en-US" altLang="zh-CN" sz="2200" dirty="0"/>
              <a:t>1</a:t>
            </a:r>
            <a:r>
              <a:rPr lang="zh-CN" altLang="en-US" sz="2200" dirty="0"/>
              <a:t>）充电电流不能自由调节；（</a:t>
            </a:r>
            <a:r>
              <a:rPr lang="en-US" altLang="zh-CN" sz="2200" dirty="0"/>
              <a:t>2</a:t>
            </a:r>
            <a:r>
              <a:rPr lang="zh-CN" altLang="en-US" sz="2200" dirty="0"/>
              <a:t>）初期充电电流大，（</a:t>
            </a:r>
            <a:r>
              <a:rPr lang="en-US" altLang="zh-CN" sz="2200" dirty="0"/>
              <a:t>3</a:t>
            </a:r>
            <a:r>
              <a:rPr lang="zh-CN" altLang="en-US" sz="2200" dirty="0"/>
              <a:t>）恒压充电后期的充电电流过小，不能彻底保证蓄电池彻底充足。</a:t>
            </a:r>
            <a:endParaRPr lang="en-US" altLang="zh-CN" sz="2200" dirty="0"/>
          </a:p>
          <a:p>
            <a:pPr>
              <a:buNone/>
            </a:pPr>
            <a:r>
              <a:rPr lang="zh-CN" altLang="en-US" sz="2200" dirty="0"/>
              <a:t>三</a:t>
            </a:r>
            <a:r>
              <a:rPr lang="en-US" altLang="zh-CN" sz="2200" dirty="0"/>
              <a:t>.</a:t>
            </a:r>
            <a:r>
              <a:rPr lang="zh-CN" altLang="en-US" sz="2200" dirty="0"/>
              <a:t>分级恒流充电法。（</a:t>
            </a:r>
            <a:r>
              <a:rPr lang="en-US" altLang="zh-CN" sz="2200" dirty="0"/>
              <a:t>1</a:t>
            </a:r>
            <a:r>
              <a:rPr lang="zh-CN" altLang="en-US" sz="2200" dirty="0"/>
              <a:t>）第一阶段以</a:t>
            </a:r>
            <a:r>
              <a:rPr lang="en-US" altLang="zh-CN" sz="2200" dirty="0"/>
              <a:t>10</a:t>
            </a:r>
            <a:r>
              <a:rPr lang="zh-CN" altLang="en-US" sz="2200" dirty="0"/>
              <a:t>小时率电流进行充电，电池的端电压达</a:t>
            </a:r>
            <a:r>
              <a:rPr lang="en-US" altLang="zh-CN" sz="2200" dirty="0"/>
              <a:t>2.4v</a:t>
            </a:r>
            <a:r>
              <a:rPr lang="zh-CN" altLang="en-US" sz="2200" dirty="0"/>
              <a:t>，需</a:t>
            </a:r>
            <a:r>
              <a:rPr lang="en-US" altLang="zh-CN" sz="2200" dirty="0"/>
              <a:t>6—8h;</a:t>
            </a:r>
            <a:r>
              <a:rPr lang="zh-CN" altLang="en-US" sz="2200" dirty="0"/>
              <a:t>（</a:t>
            </a:r>
            <a:r>
              <a:rPr lang="en-US" altLang="zh-CN" sz="2200" dirty="0"/>
              <a:t>2</a:t>
            </a:r>
            <a:r>
              <a:rPr lang="zh-CN" altLang="en-US" sz="2200" dirty="0"/>
              <a:t>）第二阶段以</a:t>
            </a:r>
            <a:r>
              <a:rPr lang="en-US" altLang="zh-CN" sz="2200" dirty="0"/>
              <a:t>20</a:t>
            </a:r>
            <a:r>
              <a:rPr lang="zh-CN" altLang="en-US" sz="2200" dirty="0"/>
              <a:t>小时率电流进行充电，一直到充电终止标志出现为止。这种方法通过减小后期的充电电流，克服其充电后期析气严重的缺点。</a:t>
            </a:r>
            <a:endParaRPr lang="en-US" altLang="zh-CN" sz="2200" dirty="0"/>
          </a:p>
          <a:p>
            <a:pPr>
              <a:buNone/>
            </a:pPr>
            <a:endParaRPr lang="en-US" altLang="zh-CN" sz="2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11265" name="标题 1"/>
          <p:cNvSpPr>
            <a:spLocks noGrp="1"/>
          </p:cNvSpPr>
          <p:nvPr>
            <p:ph type="title"/>
          </p:nvPr>
        </p:nvSpPr>
        <p:spPr>
          <a:xfrm>
            <a:off x="652463" y="404813"/>
            <a:ext cx="6850062" cy="630237"/>
          </a:xfrm>
        </p:spPr>
        <p:txBody>
          <a:bodyPr wrap="square" lIns="91440" tIns="45720" rIns="91440" bIns="45720" anchor="ctr" anchorCtr="0"/>
          <a:p>
            <a:r>
              <a:rPr lang="en-US" altLang="zh-CN" sz="3000" dirty="0"/>
              <a:t>1.2 </a:t>
            </a:r>
            <a:r>
              <a:rPr lang="zh-CN" altLang="en-US" sz="3000" dirty="0"/>
              <a:t>为什么需要</a:t>
            </a:r>
            <a:r>
              <a:rPr lang="en-US" altLang="zh-CN" sz="3000" dirty="0"/>
              <a:t>UPS</a:t>
            </a:r>
            <a:r>
              <a:rPr lang="zh-CN" altLang="en-US" sz="3000" dirty="0"/>
              <a:t>？</a:t>
            </a:r>
            <a:endParaRPr lang="zh-CN" altLang="en-US" sz="3000" dirty="0"/>
          </a:p>
        </p:txBody>
      </p:sp>
      <p:sp>
        <p:nvSpPr>
          <p:cNvPr id="11266" name="灯片编号占位符 3"/>
          <p:cNvSpPr txBox="1">
            <a:spLocks noGrp="1"/>
          </p:cNvSpPr>
          <p:nvPr>
            <p:ph type="sldNum" sz="quarter"/>
          </p:nvPr>
        </p:nvSpPr>
        <p:spPr>
          <a:xfrm>
            <a:off x="5222875" y="6538913"/>
            <a:ext cx="1301750" cy="285750"/>
          </a:xfrm>
          <a:prstGeom prst="rect">
            <a:avLst/>
          </a:prstGeom>
          <a:noFill/>
          <a:ln w="9525">
            <a:noFill/>
          </a:ln>
        </p:spPr>
        <p:txBody>
          <a:bodyPr anchor="t" anchorCtr="0"/>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eaLnBrk="0" hangingPunct="0"/>
            <a:r>
              <a:rPr lang="en-US" altLang="zh-CN" sz="1500" dirty="0">
                <a:latin typeface="Arial" panose="020B0604020202020204" pitchFamily="34" charset="0"/>
              </a:rPr>
              <a:t>Page</a:t>
            </a:r>
            <a:fld id="{9A0DB2DC-4C9A-4742-B13C-FB6460FD3503}" type="slidenum">
              <a:rPr lang="en-US" altLang="zh-CN" sz="1500" dirty="0">
                <a:latin typeface="Arial" panose="020B0604020202020204" pitchFamily="34" charset="0"/>
              </a:rPr>
            </a:fld>
            <a:endParaRPr lang="en-US" altLang="zh-CN" sz="1500" dirty="0">
              <a:latin typeface="Arial" panose="020B0604020202020204" pitchFamily="34" charset="0"/>
            </a:endParaRPr>
          </a:p>
        </p:txBody>
      </p:sp>
      <p:grpSp>
        <p:nvGrpSpPr>
          <p:cNvPr id="11267" name="组合 13"/>
          <p:cNvGrpSpPr/>
          <p:nvPr/>
        </p:nvGrpSpPr>
        <p:grpSpPr>
          <a:xfrm>
            <a:off x="190500" y="1330325"/>
            <a:ext cx="3394075" cy="1049338"/>
            <a:chOff x="799083" y="1552228"/>
            <a:chExt cx="4752528" cy="1358280"/>
          </a:xfrm>
        </p:grpSpPr>
        <p:pic>
          <p:nvPicPr>
            <p:cNvPr id="11268" name="Picture 8" descr="F:\PIC\16：10_PPT_pic\ICOS\Status-battery-missing-icon.png"/>
            <p:cNvPicPr>
              <a:picLocks noChangeAspect="1"/>
            </p:cNvPicPr>
            <p:nvPr/>
          </p:nvPicPr>
          <p:blipFill>
            <a:blip r:embed="rId1"/>
            <a:stretch>
              <a:fillRect/>
            </a:stretch>
          </p:blipFill>
          <p:spPr>
            <a:xfrm>
              <a:off x="799083" y="1552228"/>
              <a:ext cx="1358280" cy="1358280"/>
            </a:xfrm>
            <a:prstGeom prst="rect">
              <a:avLst/>
            </a:prstGeom>
            <a:noFill/>
            <a:ln w="9525">
              <a:noFill/>
            </a:ln>
          </p:spPr>
        </p:pic>
        <p:pic>
          <p:nvPicPr>
            <p:cNvPr id="11269" name="Picture 5" descr="F:\PIC\16：10_PPT_pic\ICOS\Status-battery-100-icon.png"/>
            <p:cNvPicPr>
              <a:picLocks noChangeAspect="1"/>
            </p:cNvPicPr>
            <p:nvPr/>
          </p:nvPicPr>
          <p:blipFill>
            <a:blip r:embed="rId2"/>
            <a:stretch>
              <a:fillRect/>
            </a:stretch>
          </p:blipFill>
          <p:spPr>
            <a:xfrm>
              <a:off x="4255467" y="1552228"/>
              <a:ext cx="1296144" cy="1296144"/>
            </a:xfrm>
            <a:prstGeom prst="rect">
              <a:avLst/>
            </a:prstGeom>
            <a:noFill/>
            <a:ln w="9525">
              <a:noFill/>
            </a:ln>
          </p:spPr>
        </p:pic>
        <p:pic>
          <p:nvPicPr>
            <p:cNvPr id="11270" name="Picture 3" descr="F:\PIC\16：10_PPT_pic\ICOS\Status-battery-060-icon.png"/>
            <p:cNvPicPr>
              <a:picLocks noChangeAspect="1"/>
            </p:cNvPicPr>
            <p:nvPr/>
          </p:nvPicPr>
          <p:blipFill>
            <a:blip r:embed="rId3"/>
            <a:stretch>
              <a:fillRect/>
            </a:stretch>
          </p:blipFill>
          <p:spPr>
            <a:xfrm>
              <a:off x="2592700" y="1552228"/>
              <a:ext cx="1302727" cy="1302727"/>
            </a:xfrm>
            <a:prstGeom prst="rect">
              <a:avLst/>
            </a:prstGeom>
            <a:noFill/>
            <a:ln w="9525">
              <a:noFill/>
            </a:ln>
          </p:spPr>
        </p:pic>
        <p:pic>
          <p:nvPicPr>
            <p:cNvPr id="11271" name="Picture 11" descr="F:\PIC\16：10_PPT_pic\ICOS\Sign-Back-icon.png"/>
            <p:cNvPicPr>
              <a:picLocks noChangeAspect="1"/>
            </p:cNvPicPr>
            <p:nvPr/>
          </p:nvPicPr>
          <p:blipFill>
            <a:blip r:embed="rId4"/>
            <a:stretch>
              <a:fillRect/>
            </a:stretch>
          </p:blipFill>
          <p:spPr>
            <a:xfrm rot="10800000">
              <a:off x="2023219" y="1768252"/>
              <a:ext cx="799083" cy="799083"/>
            </a:xfrm>
            <a:prstGeom prst="rect">
              <a:avLst/>
            </a:prstGeom>
            <a:noFill/>
            <a:ln w="9525">
              <a:noFill/>
            </a:ln>
          </p:spPr>
        </p:pic>
        <p:pic>
          <p:nvPicPr>
            <p:cNvPr id="11272" name="Picture 11" descr="F:\PIC\16：10_PPT_pic\ICOS\Sign-Back-icon.png"/>
            <p:cNvPicPr>
              <a:picLocks noChangeAspect="1"/>
            </p:cNvPicPr>
            <p:nvPr/>
          </p:nvPicPr>
          <p:blipFill>
            <a:blip r:embed="rId4"/>
            <a:stretch>
              <a:fillRect/>
            </a:stretch>
          </p:blipFill>
          <p:spPr>
            <a:xfrm rot="10800000">
              <a:off x="3607395" y="1768252"/>
              <a:ext cx="799083" cy="799083"/>
            </a:xfrm>
            <a:prstGeom prst="rect">
              <a:avLst/>
            </a:prstGeom>
            <a:noFill/>
            <a:ln w="9525">
              <a:noFill/>
            </a:ln>
          </p:spPr>
        </p:pic>
      </p:grpSp>
      <p:sp>
        <p:nvSpPr>
          <p:cNvPr id="11273" name="内容占位符 2"/>
          <p:cNvSpPr>
            <a:spLocks noGrp="1"/>
          </p:cNvSpPr>
          <p:nvPr>
            <p:ph idx="1"/>
          </p:nvPr>
        </p:nvSpPr>
        <p:spPr>
          <a:xfrm>
            <a:off x="3584575" y="1516063"/>
            <a:ext cx="5245100" cy="801687"/>
          </a:xfrm>
        </p:spPr>
        <p:txBody>
          <a:bodyPr wrap="square" lIns="91440" tIns="45720" rIns="91440" bIns="45720" anchor="t" anchorCtr="0"/>
          <a:p>
            <a:pPr indent="12700">
              <a:buNone/>
            </a:pPr>
            <a:r>
              <a:rPr lang="zh-CN" altLang="en-US" dirty="0">
                <a:latin typeface="华文细黑" pitchFamily="2" charset="-122"/>
                <a:ea typeface="华文细黑" pitchFamily="2" charset="-122"/>
              </a:rPr>
              <a:t>在每次计算机故障后，大约要花费</a:t>
            </a:r>
            <a:r>
              <a:rPr lang="en-US" altLang="zh-CN" dirty="0">
                <a:latin typeface="华文细黑" pitchFamily="2" charset="-122"/>
                <a:ea typeface="华文细黑" pitchFamily="2" charset="-122"/>
              </a:rPr>
              <a:t>4</a:t>
            </a:r>
            <a:r>
              <a:rPr lang="zh-CN" altLang="en-US" dirty="0">
                <a:latin typeface="华文细黑" pitchFamily="2" charset="-122"/>
                <a:ea typeface="华文细黑" pitchFamily="2" charset="-122"/>
              </a:rPr>
              <a:t>个小时的时间恢复系统运行。</a:t>
            </a:r>
            <a:endParaRPr lang="en-US" altLang="zh-CN" dirty="0">
              <a:solidFill>
                <a:srgbClr val="000000"/>
              </a:solidFill>
            </a:endParaRPr>
          </a:p>
        </p:txBody>
      </p:sp>
      <p:sp>
        <p:nvSpPr>
          <p:cNvPr id="16" name="Line 67"/>
          <p:cNvSpPr>
            <a:spLocks noChangeShapeType="1"/>
          </p:cNvSpPr>
          <p:nvPr/>
        </p:nvSpPr>
        <p:spPr bwMode="auto">
          <a:xfrm flipH="1" flipV="1">
            <a:off x="252413" y="2627313"/>
            <a:ext cx="8329613" cy="0"/>
          </a:xfrm>
          <a:prstGeom prst="line">
            <a:avLst/>
          </a:prstGeom>
          <a:noFill/>
          <a:ln w="9525">
            <a:solidFill>
              <a:srgbClr val="C0C0C0"/>
            </a:solidFill>
            <a:prstDash val="dash"/>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54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11275" name="组合 28"/>
          <p:cNvGrpSpPr/>
          <p:nvPr/>
        </p:nvGrpSpPr>
        <p:grpSpPr>
          <a:xfrm>
            <a:off x="1055688" y="2997200"/>
            <a:ext cx="2528887" cy="987425"/>
            <a:chOff x="295027" y="2745804"/>
            <a:chExt cx="5905500" cy="3092450"/>
          </a:xfrm>
        </p:grpSpPr>
        <p:sp>
          <p:nvSpPr>
            <p:cNvPr id="23" name="Freeform 2"/>
            <p:cNvSpPr/>
            <p:nvPr/>
          </p:nvSpPr>
          <p:spPr bwMode="blackWhite">
            <a:xfrm>
              <a:off x="3742683" y="2745804"/>
              <a:ext cx="2457844" cy="3092450"/>
            </a:xfrm>
            <a:custGeom>
              <a:avLst/>
              <a:gdLst/>
              <a:ahLst/>
              <a:cxnLst>
                <a:cxn ang="0">
                  <a:pos x="0" y="1518"/>
                </a:cxn>
                <a:cxn ang="0">
                  <a:pos x="0" y="655"/>
                </a:cxn>
                <a:cxn ang="0">
                  <a:pos x="1087" y="392"/>
                </a:cxn>
                <a:cxn ang="0">
                  <a:pos x="1087" y="0"/>
                </a:cxn>
                <a:cxn ang="0">
                  <a:pos x="1447" y="895"/>
                </a:cxn>
                <a:cxn ang="0">
                  <a:pos x="1087" y="1878"/>
                </a:cxn>
                <a:cxn ang="0">
                  <a:pos x="1087" y="1518"/>
                </a:cxn>
                <a:cxn ang="0">
                  <a:pos x="0" y="1518"/>
                </a:cxn>
              </a:cxnLst>
              <a:rect l="0" t="0" r="r" b="b"/>
              <a:pathLst>
                <a:path w="1448" h="1879">
                  <a:moveTo>
                    <a:pt x="0" y="1518"/>
                  </a:moveTo>
                  <a:lnTo>
                    <a:pt x="0" y="655"/>
                  </a:lnTo>
                  <a:lnTo>
                    <a:pt x="1087" y="392"/>
                  </a:lnTo>
                  <a:lnTo>
                    <a:pt x="1087" y="0"/>
                  </a:lnTo>
                  <a:lnTo>
                    <a:pt x="1447" y="895"/>
                  </a:lnTo>
                  <a:lnTo>
                    <a:pt x="1087" y="1878"/>
                  </a:lnTo>
                  <a:lnTo>
                    <a:pt x="1087" y="1518"/>
                  </a:lnTo>
                  <a:lnTo>
                    <a:pt x="0" y="1518"/>
                  </a:lnTo>
                </a:path>
              </a:pathLst>
            </a:custGeom>
            <a:solidFill>
              <a:srgbClr val="FEFB00"/>
            </a:solidFill>
            <a:ln w="12700" cap="rnd" cmpd="sng">
              <a:prstDash val="solid"/>
              <a:round/>
            </a:ln>
            <a:effectLst/>
            <a:scene3d>
              <a:camera prst="legacyObliqueTopLeft"/>
              <a:lightRig rig="legacyFlat2" dir="t"/>
            </a:scene3d>
            <a:sp3d extrusionH="303200" prstMaterial="legacyMatte">
              <a:bevelT w="13500" h="13500" prst="angle"/>
              <a:bevelB w="13500" h="13500" prst="angle"/>
              <a:extrusionClr>
                <a:srgbClr val="FEFB00"/>
              </a:extrusionClr>
            </a:sp3d>
          </p:spPr>
          <p:txBody>
            <a:bodyPr>
              <a:flatTx/>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4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24" name="Freeform 3"/>
            <p:cNvSpPr/>
            <p:nvPr/>
          </p:nvSpPr>
          <p:spPr bwMode="blackWhite">
            <a:xfrm>
              <a:off x="2018854" y="3392136"/>
              <a:ext cx="2294731" cy="2341712"/>
            </a:xfrm>
            <a:custGeom>
              <a:avLst/>
              <a:gdLst/>
              <a:ahLst/>
              <a:cxnLst>
                <a:cxn ang="0">
                  <a:pos x="0" y="1118"/>
                </a:cxn>
                <a:cxn ang="0">
                  <a:pos x="16" y="511"/>
                </a:cxn>
                <a:cxn ang="0">
                  <a:pos x="1016" y="263"/>
                </a:cxn>
                <a:cxn ang="0">
                  <a:pos x="1016" y="0"/>
                </a:cxn>
                <a:cxn ang="0">
                  <a:pos x="1352" y="679"/>
                </a:cxn>
                <a:cxn ang="0">
                  <a:pos x="1016" y="1422"/>
                </a:cxn>
                <a:cxn ang="0">
                  <a:pos x="1016" y="1118"/>
                </a:cxn>
                <a:cxn ang="0">
                  <a:pos x="0" y="1118"/>
                </a:cxn>
              </a:cxnLst>
              <a:rect l="0" t="0" r="r" b="b"/>
              <a:pathLst>
                <a:path w="1353" h="1423">
                  <a:moveTo>
                    <a:pt x="0" y="1118"/>
                  </a:moveTo>
                  <a:lnTo>
                    <a:pt x="16" y="511"/>
                  </a:lnTo>
                  <a:lnTo>
                    <a:pt x="1016" y="263"/>
                  </a:lnTo>
                  <a:lnTo>
                    <a:pt x="1016" y="0"/>
                  </a:lnTo>
                  <a:lnTo>
                    <a:pt x="1352" y="679"/>
                  </a:lnTo>
                  <a:lnTo>
                    <a:pt x="1016" y="1422"/>
                  </a:lnTo>
                  <a:lnTo>
                    <a:pt x="1016" y="1118"/>
                  </a:lnTo>
                  <a:lnTo>
                    <a:pt x="0" y="1118"/>
                  </a:lnTo>
                </a:path>
              </a:pathLst>
            </a:custGeom>
            <a:solidFill>
              <a:srgbClr val="33CB33"/>
            </a:solidFill>
            <a:ln w="12700" cap="rnd" cmpd="sng">
              <a:prstDash val="solid"/>
              <a:round/>
              <a:headEnd type="none" w="med" len="med"/>
              <a:tailEnd type="none" w="med" len="med"/>
            </a:ln>
            <a:effectLst/>
            <a:scene3d>
              <a:camera prst="legacyObliqueTopLeft"/>
              <a:lightRig rig="legacyFlat2" dir="t"/>
            </a:scene3d>
            <a:sp3d extrusionH="303200" prstMaterial="legacyMatte">
              <a:bevelT w="13500" h="13500" prst="angle"/>
              <a:bevelB w="13500" h="13500" prst="angle"/>
              <a:extrusionClr>
                <a:srgbClr val="33CB33"/>
              </a:extrusionClr>
            </a:sp3d>
          </p:spPr>
          <p:txBody>
            <a:bodyPr>
              <a:flatTx/>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4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25" name="Freeform 4"/>
            <p:cNvSpPr/>
            <p:nvPr/>
          </p:nvSpPr>
          <p:spPr bwMode="blackWhite">
            <a:xfrm>
              <a:off x="295027" y="3929089"/>
              <a:ext cx="2294729" cy="1645662"/>
            </a:xfrm>
            <a:custGeom>
              <a:avLst/>
              <a:gdLst/>
              <a:ahLst/>
              <a:cxnLst>
                <a:cxn ang="0">
                  <a:pos x="0" y="791"/>
                </a:cxn>
                <a:cxn ang="0">
                  <a:pos x="0" y="440"/>
                </a:cxn>
                <a:cxn ang="0">
                  <a:pos x="1023" y="184"/>
                </a:cxn>
                <a:cxn ang="0">
                  <a:pos x="1023" y="0"/>
                </a:cxn>
                <a:cxn ang="0">
                  <a:pos x="1351" y="480"/>
                </a:cxn>
                <a:cxn ang="0">
                  <a:pos x="1023" y="999"/>
                </a:cxn>
                <a:cxn ang="0">
                  <a:pos x="1023" y="791"/>
                </a:cxn>
                <a:cxn ang="0">
                  <a:pos x="0" y="791"/>
                </a:cxn>
              </a:cxnLst>
              <a:rect l="0" t="0" r="r" b="b"/>
              <a:pathLst>
                <a:path w="1352" h="1000">
                  <a:moveTo>
                    <a:pt x="0" y="791"/>
                  </a:moveTo>
                  <a:lnTo>
                    <a:pt x="0" y="440"/>
                  </a:lnTo>
                  <a:lnTo>
                    <a:pt x="1023" y="184"/>
                  </a:lnTo>
                  <a:lnTo>
                    <a:pt x="1023" y="0"/>
                  </a:lnTo>
                  <a:lnTo>
                    <a:pt x="1351" y="480"/>
                  </a:lnTo>
                  <a:lnTo>
                    <a:pt x="1023" y="999"/>
                  </a:lnTo>
                  <a:lnTo>
                    <a:pt x="1023" y="791"/>
                  </a:lnTo>
                  <a:lnTo>
                    <a:pt x="0" y="791"/>
                  </a:lnTo>
                </a:path>
              </a:pathLst>
            </a:custGeom>
            <a:solidFill>
              <a:srgbClr val="6598FF"/>
            </a:solidFill>
            <a:ln w="12700" cap="rnd" cmpd="sng">
              <a:prstDash val="solid"/>
              <a:round/>
              <a:headEnd type="none" w="med" len="med"/>
              <a:tailEnd type="none" w="med" len="med"/>
            </a:ln>
            <a:effectLst/>
            <a:scene3d>
              <a:camera prst="legacyObliqueTopLeft"/>
              <a:lightRig rig="legacyFlat2" dir="t"/>
            </a:scene3d>
            <a:sp3d extrusionH="303200" prstMaterial="legacyMatte">
              <a:bevelT w="13500" h="13500" prst="angle"/>
              <a:bevelB w="13500" h="13500" prst="angle"/>
              <a:extrusionClr>
                <a:srgbClr val="6598FF"/>
              </a:extrusionClr>
            </a:sp3d>
          </p:spPr>
          <p:txBody>
            <a:bodyPr>
              <a:flatTx/>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4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26" name="Rectangle 5"/>
            <p:cNvSpPr>
              <a:spLocks noChangeArrowheads="1"/>
            </p:cNvSpPr>
            <p:nvPr/>
          </p:nvSpPr>
          <p:spPr bwMode="auto">
            <a:xfrm>
              <a:off x="398827" y="4530676"/>
              <a:ext cx="1708998" cy="730851"/>
            </a:xfrm>
            <a:prstGeom prst="rect">
              <a:avLst/>
            </a:prstGeom>
            <a:noFill/>
            <a:ln w="9525">
              <a:noFill/>
              <a:miter lim="800000"/>
            </a:ln>
            <a:effectLst/>
          </p:spPr>
          <p:txBody>
            <a:bodyPr lIns="0" tIns="0" rIns="0" bIns="0" anchor="ctr">
              <a:spAutoFit/>
            </a:bodyPr>
            <a:lstStyle/>
            <a:p>
              <a:pPr marL="0" marR="0" lvl="0" indent="0" algn="l" defTabSz="787400" rtl="0" eaLnBrk="1" fontAlgn="auto" latinLnBrk="0" hangingPunct="1">
                <a:lnSpc>
                  <a:spcPct val="100000"/>
                </a:lnSpc>
                <a:spcBef>
                  <a:spcPts val="0"/>
                </a:spcBef>
                <a:spcAft>
                  <a:spcPts val="0"/>
                </a:spcAft>
                <a:buClrTx/>
                <a:buSzTx/>
                <a:buFontTx/>
                <a:buNone/>
                <a:defRPr/>
              </a:pPr>
              <a:r>
                <a:rPr kumimoji="0" lang="en-US" altLang="zh-CN" sz="1540" b="0" i="0" u="none" strike="noStrike" kern="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ea"/>
                </a:rPr>
                <a:t>15%</a:t>
              </a:r>
              <a:endParaRPr kumimoji="0" lang="en-US" altLang="zh-CN" sz="1540" b="0" i="0" u="none" strike="noStrike" kern="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7" name="Rectangle 6"/>
            <p:cNvSpPr>
              <a:spLocks noChangeArrowheads="1"/>
            </p:cNvSpPr>
            <p:nvPr/>
          </p:nvSpPr>
          <p:spPr bwMode="auto">
            <a:xfrm>
              <a:off x="2726922" y="4267170"/>
              <a:ext cx="1327162" cy="735824"/>
            </a:xfrm>
            <a:prstGeom prst="rect">
              <a:avLst/>
            </a:prstGeom>
            <a:noFill/>
            <a:ln w="9525">
              <a:noFill/>
              <a:miter lim="800000"/>
            </a:ln>
            <a:effectLst/>
          </p:spPr>
          <p:txBody>
            <a:bodyPr lIns="0" tIns="0" rIns="0" bIns="0" anchor="ctr">
              <a:spAutoFit/>
            </a:bodyPr>
            <a:lstStyle/>
            <a:p>
              <a:pPr marL="0" marR="0" lvl="0" indent="0" algn="l" defTabSz="787400" rtl="0" eaLnBrk="1" fontAlgn="auto" latinLnBrk="0" hangingPunct="1">
                <a:lnSpc>
                  <a:spcPct val="100000"/>
                </a:lnSpc>
                <a:spcBef>
                  <a:spcPts val="0"/>
                </a:spcBef>
                <a:spcAft>
                  <a:spcPts val="0"/>
                </a:spcAft>
                <a:buClrTx/>
                <a:buSzTx/>
                <a:buFontTx/>
                <a:buNone/>
                <a:defRPr/>
              </a:pPr>
              <a:r>
                <a:rPr kumimoji="0" lang="en-US" altLang="zh-CN" sz="1540" b="0" i="0" u="none" strike="noStrike" kern="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ea"/>
                </a:rPr>
                <a:t>20%</a:t>
              </a:r>
              <a:endParaRPr kumimoji="0" lang="en-US" altLang="zh-CN" sz="1540" b="0" i="0" u="none" strike="noStrike" kern="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1281" name="Rectangle 7"/>
            <p:cNvSpPr/>
            <p:nvPr/>
          </p:nvSpPr>
          <p:spPr>
            <a:xfrm>
              <a:off x="4409971" y="4078242"/>
              <a:ext cx="1449497" cy="735824"/>
            </a:xfrm>
            <a:prstGeom prst="rect">
              <a:avLst/>
            </a:prstGeom>
            <a:noFill/>
            <a:ln w="9525">
              <a:noFill/>
            </a:ln>
          </p:spPr>
          <p:txBody>
            <a:bodyPr lIns="0" tIns="0" rIns="0" bIns="0" anchor="ctr" anchorCtr="0">
              <a:spAutoFit/>
            </a:bodyPr>
            <a:p>
              <a:pPr defTabSz="787400"/>
              <a:r>
                <a:rPr lang="en-US" altLang="zh-CN" sz="1500" dirty="0">
                  <a:solidFill>
                    <a:srgbClr val="000000"/>
                  </a:solidFill>
                  <a:latin typeface="Arial" panose="020B0604020202020204" pitchFamily="34" charset="0"/>
                  <a:ea typeface="宋体" panose="02010600030101010101" pitchFamily="2" charset="-122"/>
                </a:rPr>
                <a:t>33%</a:t>
              </a:r>
              <a:endParaRPr lang="en-US" altLang="zh-CN" sz="1500" dirty="0">
                <a:solidFill>
                  <a:srgbClr val="000000"/>
                </a:solidFill>
                <a:latin typeface="Arial" panose="020B0604020202020204" pitchFamily="34" charset="0"/>
                <a:ea typeface="宋体" panose="02010600030101010101" pitchFamily="2" charset="-122"/>
              </a:endParaRPr>
            </a:p>
          </p:txBody>
        </p:sp>
      </p:grpSp>
      <p:pic>
        <p:nvPicPr>
          <p:cNvPr id="11282" name="Picture 13" descr="F:\PIC\16：10_PPT_pic\ICOS\US-dollar-icon.png"/>
          <p:cNvPicPr>
            <a:picLocks noChangeAspect="1"/>
          </p:cNvPicPr>
          <p:nvPr/>
        </p:nvPicPr>
        <p:blipFill>
          <a:blip r:embed="rId5"/>
          <a:stretch>
            <a:fillRect/>
          </a:stretch>
        </p:blipFill>
        <p:spPr>
          <a:xfrm>
            <a:off x="-117475" y="2997200"/>
            <a:ext cx="1295400" cy="1295400"/>
          </a:xfrm>
          <a:prstGeom prst="rect">
            <a:avLst/>
          </a:prstGeom>
          <a:noFill/>
          <a:ln w="9525">
            <a:noFill/>
          </a:ln>
        </p:spPr>
      </p:pic>
      <p:sp>
        <p:nvSpPr>
          <p:cNvPr id="31" name="内容占位符 2"/>
          <p:cNvSpPr txBox="1"/>
          <p:nvPr/>
        </p:nvSpPr>
        <p:spPr bwMode="auto">
          <a:xfrm>
            <a:off x="3584575" y="2811463"/>
            <a:ext cx="5245100" cy="1419225"/>
          </a:xfrm>
          <a:prstGeom prst="rect">
            <a:avLst/>
          </a:prstGeom>
          <a:noFill/>
          <a:ln w="9525">
            <a:noFill/>
            <a:miter lim="800000"/>
          </a:ln>
        </p:spPr>
        <p:txBody>
          <a:bodyPr lIns="78300" tIns="39152" rIns="78300" bIns="39152"/>
          <a:lstStyle/>
          <a:p>
            <a:pPr marL="342900" marR="0" indent="12700" defTabSz="914400">
              <a:lnSpc>
                <a:spcPct val="120000"/>
              </a:lnSpc>
              <a:spcBef>
                <a:spcPct val="20000"/>
              </a:spcBef>
              <a:spcAft>
                <a:spcPct val="20000"/>
              </a:spcAft>
              <a:buClr>
                <a:srgbClr val="990000"/>
              </a:buClr>
              <a:buSzPct val="85000"/>
              <a:defRPr/>
            </a:pPr>
            <a:r>
              <a:rPr kumimoji="0" lang="zh-CN" altLang="en-US" sz="1715" kern="1200" cap="none" spc="0" normalizeH="0" baseline="0" noProof="1" smtClean="0">
                <a:latin typeface="华文细黑" pitchFamily="2" charset="-122"/>
                <a:ea typeface="宋体" panose="02010600030101010101" pitchFamily="2" charset="-122"/>
                <a:cs typeface="+mn-ea"/>
              </a:rPr>
              <a:t>约</a:t>
            </a:r>
            <a:r>
              <a:rPr kumimoji="0" lang="en-US" altLang="zh-CN" sz="1715" kern="1200" cap="none" spc="0" normalizeH="0" baseline="0" noProof="1" smtClean="0">
                <a:latin typeface="华文细黑" pitchFamily="2" charset="-122"/>
                <a:ea typeface="宋体" panose="02010600030101010101" pitchFamily="2" charset="-122"/>
                <a:cs typeface="+mn-ea"/>
              </a:rPr>
              <a:t>15%</a:t>
            </a:r>
            <a:r>
              <a:rPr kumimoji="0" lang="zh-CN" altLang="en-US" sz="1715" kern="1200" cap="none" spc="0" normalizeH="0" baseline="0" noProof="1" smtClean="0">
                <a:latin typeface="华文细黑" pitchFamily="2" charset="-122"/>
                <a:ea typeface="宋体" panose="02010600030101010101" pitchFamily="2" charset="-122"/>
                <a:cs typeface="+mn-ea"/>
              </a:rPr>
              <a:t>的用户因计算机故障损失超过千万元</a:t>
            </a:r>
            <a:endParaRPr kumimoji="0" lang="en-US" altLang="zh-CN" sz="1715" kern="1200" cap="none" spc="0" normalizeH="0" baseline="0" noProof="1" smtClean="0">
              <a:latin typeface="华文细黑" pitchFamily="2" charset="-122"/>
              <a:ea typeface="宋体" panose="02010600030101010101" pitchFamily="2" charset="-122"/>
              <a:cs typeface="+mn-cs"/>
            </a:endParaRPr>
          </a:p>
          <a:p>
            <a:pPr marL="342900" marR="0" indent="12700" defTabSz="914400">
              <a:lnSpc>
                <a:spcPct val="120000"/>
              </a:lnSpc>
              <a:spcBef>
                <a:spcPct val="20000"/>
              </a:spcBef>
              <a:spcAft>
                <a:spcPct val="20000"/>
              </a:spcAft>
              <a:buClr>
                <a:srgbClr val="990000"/>
              </a:buClr>
              <a:buSzPct val="85000"/>
              <a:defRPr/>
            </a:pPr>
            <a:r>
              <a:rPr kumimoji="0" lang="zh-CN" altLang="en-US" sz="1715" kern="1200" cap="none" spc="0" normalizeH="0" baseline="0" noProof="1" smtClean="0">
                <a:latin typeface="华文细黑" pitchFamily="2" charset="-122"/>
                <a:ea typeface="宋体" panose="02010600030101010101" pitchFamily="2" charset="-122"/>
                <a:cs typeface="+mn-ea"/>
              </a:rPr>
              <a:t>约</a:t>
            </a:r>
            <a:r>
              <a:rPr kumimoji="0" lang="en-US" altLang="zh-CN" sz="1715" kern="1200" cap="none" spc="0" normalizeH="0" baseline="0" noProof="1" smtClean="0">
                <a:latin typeface="华文细黑" pitchFamily="2" charset="-122"/>
                <a:ea typeface="宋体" panose="02010600030101010101" pitchFamily="2" charset="-122"/>
                <a:cs typeface="+mn-ea"/>
              </a:rPr>
              <a:t>20%</a:t>
            </a:r>
            <a:r>
              <a:rPr kumimoji="0" lang="zh-CN" altLang="en-US" sz="1715" kern="1200" cap="none" spc="0" normalizeH="0" baseline="0" noProof="1" smtClean="0">
                <a:latin typeface="华文细黑" pitchFamily="2" charset="-122"/>
                <a:ea typeface="宋体" panose="02010600030101010101" pitchFamily="2" charset="-122"/>
                <a:cs typeface="+mn-ea"/>
              </a:rPr>
              <a:t>的用户损失超过百万元</a:t>
            </a:r>
            <a:endParaRPr kumimoji="0" lang="en-US" altLang="zh-CN" sz="1715" kern="1200" cap="none" spc="0" normalizeH="0" baseline="0" noProof="1" smtClean="0">
              <a:latin typeface="华文细黑" pitchFamily="2" charset="-122"/>
              <a:ea typeface="宋体" panose="02010600030101010101" pitchFamily="2" charset="-122"/>
              <a:cs typeface="+mn-cs"/>
            </a:endParaRPr>
          </a:p>
          <a:p>
            <a:pPr marL="342900" marR="0" indent="12700" defTabSz="914400">
              <a:lnSpc>
                <a:spcPct val="120000"/>
              </a:lnSpc>
              <a:spcBef>
                <a:spcPct val="20000"/>
              </a:spcBef>
              <a:spcAft>
                <a:spcPct val="20000"/>
              </a:spcAft>
              <a:buClr>
                <a:srgbClr val="990000"/>
              </a:buClr>
              <a:buSzPct val="85000"/>
              <a:defRPr/>
            </a:pPr>
            <a:r>
              <a:rPr kumimoji="0" lang="zh-CN" altLang="en-US" sz="1715" kern="1200" cap="none" spc="0" normalizeH="0" baseline="0" noProof="1" smtClean="0">
                <a:latin typeface="华文细黑" pitchFamily="2" charset="-122"/>
                <a:ea typeface="宋体" panose="02010600030101010101" pitchFamily="2" charset="-122"/>
                <a:cs typeface="+mn-ea"/>
              </a:rPr>
              <a:t>而</a:t>
            </a:r>
            <a:r>
              <a:rPr kumimoji="0" lang="en-US" altLang="zh-CN" sz="1715" kern="1200" cap="none" spc="0" normalizeH="0" baseline="0" noProof="1" smtClean="0">
                <a:latin typeface="华文细黑" pitchFamily="2" charset="-122"/>
                <a:ea typeface="宋体" panose="02010600030101010101" pitchFamily="2" charset="-122"/>
                <a:cs typeface="+mn-ea"/>
              </a:rPr>
              <a:t>33%</a:t>
            </a:r>
            <a:r>
              <a:rPr kumimoji="0" lang="zh-CN" altLang="en-US" sz="1715" kern="1200" cap="none" spc="0" normalizeH="0" baseline="0" noProof="1" smtClean="0">
                <a:latin typeface="华文细黑" pitchFamily="2" charset="-122"/>
                <a:ea typeface="宋体" panose="02010600030101010101" pitchFamily="2" charset="-122"/>
                <a:cs typeface="+mn-ea"/>
              </a:rPr>
              <a:t>的用户损失超过十万元</a:t>
            </a:r>
            <a:endParaRPr kumimoji="0" lang="en-US" altLang="zh-CN" sz="1715" kern="1200" cap="none" spc="0" normalizeH="0" baseline="0" noProof="1" smtClean="0">
              <a:latin typeface="华文细黑" pitchFamily="2" charset="-122"/>
              <a:ea typeface="宋体" panose="02010600030101010101" pitchFamily="2" charset="-122"/>
              <a:cs typeface="+mn-cs"/>
            </a:endParaRPr>
          </a:p>
        </p:txBody>
      </p:sp>
      <p:sp>
        <p:nvSpPr>
          <p:cNvPr id="32" name="Line 67"/>
          <p:cNvSpPr>
            <a:spLocks noChangeShapeType="1"/>
          </p:cNvSpPr>
          <p:nvPr/>
        </p:nvSpPr>
        <p:spPr bwMode="auto">
          <a:xfrm flipH="1" flipV="1">
            <a:off x="252413" y="4478338"/>
            <a:ext cx="8329613" cy="0"/>
          </a:xfrm>
          <a:prstGeom prst="line">
            <a:avLst/>
          </a:prstGeom>
          <a:noFill/>
          <a:ln w="9525">
            <a:solidFill>
              <a:srgbClr val="C0C0C0"/>
            </a:solidFill>
            <a:prstDash val="dash"/>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54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11285" name="Picture 4" descr="F:\PIC\16：10_PPT_pic\ICOS\Apps-preferences-system-time-icon.png"/>
          <p:cNvPicPr>
            <a:picLocks noChangeAspect="1"/>
          </p:cNvPicPr>
          <p:nvPr/>
        </p:nvPicPr>
        <p:blipFill>
          <a:blip r:embed="rId6"/>
          <a:stretch>
            <a:fillRect/>
          </a:stretch>
        </p:blipFill>
        <p:spPr>
          <a:xfrm>
            <a:off x="2473325" y="4600575"/>
            <a:ext cx="679450" cy="679450"/>
          </a:xfrm>
          <a:prstGeom prst="rect">
            <a:avLst/>
          </a:prstGeom>
          <a:noFill/>
          <a:ln w="9525">
            <a:noFill/>
          </a:ln>
        </p:spPr>
      </p:pic>
      <p:sp>
        <p:nvSpPr>
          <p:cNvPr id="34" name="内容占位符 2"/>
          <p:cNvSpPr txBox="1"/>
          <p:nvPr/>
        </p:nvSpPr>
        <p:spPr bwMode="auto">
          <a:xfrm>
            <a:off x="3584575" y="4662488"/>
            <a:ext cx="5245100" cy="1419225"/>
          </a:xfrm>
          <a:prstGeom prst="rect">
            <a:avLst/>
          </a:prstGeom>
          <a:noFill/>
          <a:ln w="9525">
            <a:noFill/>
            <a:miter lim="800000"/>
          </a:ln>
        </p:spPr>
        <p:txBody>
          <a:bodyPr lIns="78300" tIns="39152" rIns="78300" bIns="39152"/>
          <a:lstStyle/>
          <a:p>
            <a:pPr marL="342900" marR="0" indent="12700" defTabSz="914400">
              <a:lnSpc>
                <a:spcPct val="120000"/>
              </a:lnSpc>
              <a:spcBef>
                <a:spcPct val="20000"/>
              </a:spcBef>
              <a:spcAft>
                <a:spcPct val="20000"/>
              </a:spcAft>
              <a:buClr>
                <a:srgbClr val="990000"/>
              </a:buClr>
              <a:buSzPct val="85000"/>
              <a:defRPr/>
            </a:pPr>
            <a:r>
              <a:rPr kumimoji="0" lang="zh-CN" altLang="en-US" sz="1715" kern="1200" cap="none" spc="0" normalizeH="0" baseline="0" noProof="1" smtClean="0">
                <a:latin typeface="华文细黑" pitchFamily="2" charset="-122"/>
                <a:ea typeface="宋体" panose="02010600030101010101" pitchFamily="2" charset="-122"/>
                <a:cs typeface="+mn-ea"/>
              </a:rPr>
              <a:t>最近一次调查表明，世界前</a:t>
            </a:r>
            <a:r>
              <a:rPr kumimoji="0" lang="en-US" altLang="zh-CN" sz="1715" kern="1200" cap="none" spc="0" normalizeH="0" baseline="0" noProof="1" smtClean="0">
                <a:latin typeface="华文细黑" pitchFamily="2" charset="-122"/>
                <a:ea typeface="宋体" panose="02010600030101010101" pitchFamily="2" charset="-122"/>
                <a:cs typeface="+mn-ea"/>
              </a:rPr>
              <a:t>500</a:t>
            </a:r>
            <a:r>
              <a:rPr kumimoji="0" lang="zh-CN" altLang="en-US" sz="1715" kern="1200" cap="none" spc="0" normalizeH="0" baseline="0" noProof="1" smtClean="0">
                <a:latin typeface="华文细黑" pitchFamily="2" charset="-122"/>
                <a:ea typeface="宋体" panose="02010600030101010101" pitchFamily="2" charset="-122"/>
                <a:cs typeface="+mn-ea"/>
              </a:rPr>
              <a:t>名企业中，平均每年会遭遇</a:t>
            </a:r>
            <a:r>
              <a:rPr kumimoji="0" lang="en-US" altLang="zh-CN" sz="1715" kern="1200" cap="none" spc="0" normalizeH="0" baseline="0" noProof="1" smtClean="0">
                <a:latin typeface="华文细黑" pitchFamily="2" charset="-122"/>
                <a:ea typeface="宋体" panose="02010600030101010101" pitchFamily="2" charset="-122"/>
                <a:cs typeface="+mn-ea"/>
              </a:rPr>
              <a:t>9</a:t>
            </a:r>
            <a:r>
              <a:rPr kumimoji="0" lang="zh-CN" altLang="en-US" sz="1715" kern="1200" cap="none" spc="0" normalizeH="0" baseline="0" noProof="1" smtClean="0">
                <a:latin typeface="华文细黑" pitchFamily="2" charset="-122"/>
                <a:ea typeface="宋体" panose="02010600030101010101" pitchFamily="2" charset="-122"/>
                <a:cs typeface="+mn-ea"/>
              </a:rPr>
              <a:t>次计算机故障</a:t>
            </a:r>
            <a:endParaRPr kumimoji="0" lang="en-US" altLang="zh-CN" sz="1715" kern="1200" cap="none" spc="0" normalizeH="0" baseline="0" noProof="1" smtClean="0">
              <a:latin typeface="华文细黑" pitchFamily="2" charset="-122"/>
              <a:ea typeface="宋体" panose="02010600030101010101" pitchFamily="2" charset="-122"/>
              <a:cs typeface="+mn-cs"/>
            </a:endParaRPr>
          </a:p>
          <a:p>
            <a:pPr marL="342900" marR="0" indent="12700" defTabSz="914400">
              <a:lnSpc>
                <a:spcPct val="120000"/>
              </a:lnSpc>
              <a:spcBef>
                <a:spcPct val="20000"/>
              </a:spcBef>
              <a:spcAft>
                <a:spcPct val="20000"/>
              </a:spcAft>
              <a:buClr>
                <a:srgbClr val="990000"/>
              </a:buClr>
              <a:buSzPct val="85000"/>
              <a:defRPr/>
            </a:pPr>
            <a:r>
              <a:rPr kumimoji="0" lang="zh-CN" altLang="en-US" sz="1715" kern="1200" cap="none" spc="0" normalizeH="0" baseline="0" noProof="1" smtClean="0">
                <a:latin typeface="华文细黑" pitchFamily="2" charset="-122"/>
                <a:ea typeface="宋体" panose="02010600030101010101" pitchFamily="2" charset="-122"/>
                <a:cs typeface="+mn-ea"/>
              </a:rPr>
              <a:t>数据丢失，通信中断，直接经济损失以每分钟</a:t>
            </a:r>
            <a:r>
              <a:rPr kumimoji="0" lang="en-US" altLang="zh-CN" sz="1715" kern="1200" cap="none" spc="0" normalizeH="0" baseline="0" noProof="1" smtClean="0">
                <a:latin typeface="华文细黑" pitchFamily="2" charset="-122"/>
                <a:ea typeface="宋体" panose="02010600030101010101" pitchFamily="2" charset="-122"/>
                <a:cs typeface="+mn-ea"/>
              </a:rPr>
              <a:t>5000-100000</a:t>
            </a:r>
            <a:r>
              <a:rPr kumimoji="0" lang="zh-CN" altLang="en-US" sz="1715" kern="1200" cap="none" spc="0" normalizeH="0" baseline="0" noProof="1" smtClean="0">
                <a:latin typeface="华文细黑" pitchFamily="2" charset="-122"/>
                <a:ea typeface="宋体" panose="02010600030101010101" pitchFamily="2" charset="-122"/>
                <a:cs typeface="+mn-ea"/>
              </a:rPr>
              <a:t>元计</a:t>
            </a:r>
            <a:endParaRPr kumimoji="0" lang="en-US" altLang="zh-CN" sz="1715" kern="1200" cap="none" spc="0" normalizeH="0" baseline="0" noProof="1" smtClean="0">
              <a:latin typeface="华文细黑" pitchFamily="2" charset="-122"/>
              <a:ea typeface="宋体" panose="02010600030101010101" pitchFamily="2" charset="-122"/>
              <a:cs typeface="+mn-cs"/>
            </a:endParaRPr>
          </a:p>
        </p:txBody>
      </p:sp>
      <p:pic>
        <p:nvPicPr>
          <p:cNvPr id="11287" name="Picture 4" descr="F:\PIC\16：10_PPT_pic\ICOS\computer-preferences-icon.png"/>
          <p:cNvPicPr>
            <a:picLocks noChangeAspect="1"/>
          </p:cNvPicPr>
          <p:nvPr/>
        </p:nvPicPr>
        <p:blipFill>
          <a:blip r:embed="rId7"/>
          <a:stretch>
            <a:fillRect/>
          </a:stretch>
        </p:blipFill>
        <p:spPr>
          <a:xfrm>
            <a:off x="931863" y="4592638"/>
            <a:ext cx="1481137" cy="1481137"/>
          </a:xfrm>
          <a:prstGeom prst="rect">
            <a:avLst/>
          </a:prstGeom>
          <a:noFill/>
          <a:ln w="9525">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90113" name="内容占位符 2"/>
          <p:cNvSpPr>
            <a:spLocks noGrp="1"/>
          </p:cNvSpPr>
          <p:nvPr>
            <p:ph idx="4294967295"/>
          </p:nvPr>
        </p:nvSpPr>
        <p:spPr>
          <a:xfrm>
            <a:off x="396875" y="693738"/>
            <a:ext cx="8358188" cy="5857875"/>
          </a:xfrm>
        </p:spPr>
        <p:txBody>
          <a:bodyPr wrap="square" lIns="91440" tIns="45720" rIns="91440" bIns="45720" anchor="t" anchorCtr="0"/>
          <a:p>
            <a:pPr>
              <a:buNone/>
            </a:pPr>
            <a:r>
              <a:rPr lang="zh-CN" altLang="en-US" sz="2200" dirty="0"/>
              <a:t>四</a:t>
            </a:r>
            <a:r>
              <a:rPr lang="en-US" altLang="zh-CN" sz="2200" dirty="0"/>
              <a:t>.</a:t>
            </a:r>
            <a:r>
              <a:rPr lang="zh-CN" altLang="en-US" sz="2200" dirty="0"/>
              <a:t>先恒流后恒压充电法。（</a:t>
            </a:r>
            <a:r>
              <a:rPr lang="en-US" altLang="zh-CN" sz="2200" dirty="0"/>
              <a:t>1</a:t>
            </a:r>
            <a:r>
              <a:rPr lang="zh-CN" altLang="en-US" sz="2200" dirty="0"/>
              <a:t>）第一阶段用</a:t>
            </a:r>
            <a:r>
              <a:rPr lang="en-US" altLang="zh-CN" sz="2200" dirty="0"/>
              <a:t>10</a:t>
            </a:r>
            <a:r>
              <a:rPr lang="zh-CN" altLang="en-US" sz="2200" dirty="0"/>
              <a:t>小时率或</a:t>
            </a:r>
            <a:r>
              <a:rPr lang="en-US" altLang="zh-CN" sz="2200" dirty="0"/>
              <a:t>5</a:t>
            </a:r>
            <a:r>
              <a:rPr lang="zh-CN" altLang="en-US" sz="2200" dirty="0"/>
              <a:t>小时率进行恒流充电，直到单体电池的电压达到</a:t>
            </a:r>
            <a:r>
              <a:rPr lang="en-US" altLang="zh-CN" sz="2200" dirty="0"/>
              <a:t>2.3v</a:t>
            </a:r>
            <a:r>
              <a:rPr lang="zh-CN" altLang="en-US" sz="2200" dirty="0"/>
              <a:t>个左右。（</a:t>
            </a:r>
            <a:r>
              <a:rPr lang="en-US" altLang="zh-CN" sz="2200" dirty="0"/>
              <a:t>2</a:t>
            </a:r>
            <a:r>
              <a:rPr lang="zh-CN" altLang="en-US" sz="2200" dirty="0"/>
              <a:t>）第二阶段将单体电池的电压恒定在</a:t>
            </a:r>
            <a:r>
              <a:rPr lang="en-US" altLang="zh-CN" sz="2200" dirty="0"/>
              <a:t>2.3v</a:t>
            </a:r>
            <a:r>
              <a:rPr lang="zh-CN" altLang="en-US" sz="2200" dirty="0"/>
              <a:t>左右。整个过程保持不析气或微量析气状态，从而减少纯水的消耗量，提高充电效率。</a:t>
            </a:r>
            <a:endParaRPr lang="en-US" altLang="zh-CN" sz="2200" dirty="0"/>
          </a:p>
          <a:p>
            <a:pPr>
              <a:buNone/>
            </a:pPr>
            <a:r>
              <a:rPr lang="zh-CN" altLang="en-US" sz="2200" dirty="0"/>
              <a:t>五、限流恒压充电法。在充电电源与蓄电池之间串联一个电阻，对  充电初期电流加以限制的恒压充电法，称为限流恒压充电法。</a:t>
            </a:r>
            <a:endParaRPr lang="en-US" altLang="zh-CN" sz="2200" dirty="0"/>
          </a:p>
          <a:p>
            <a:pPr>
              <a:buNone/>
            </a:pPr>
            <a:r>
              <a:rPr lang="zh-CN" altLang="en-US" sz="2200" dirty="0"/>
              <a:t>六、快速充电，快速充电是指在短时间（</a:t>
            </a:r>
            <a:r>
              <a:rPr lang="en-US" altLang="zh-CN" sz="2200" dirty="0"/>
              <a:t>1-2h</a:t>
            </a:r>
            <a:r>
              <a:rPr lang="zh-CN" altLang="en-US" sz="2200" dirty="0"/>
              <a:t>）内，用大于</a:t>
            </a:r>
            <a:r>
              <a:rPr lang="en-US" altLang="zh-CN" sz="2200" dirty="0"/>
              <a:t>1C</a:t>
            </a:r>
            <a:r>
              <a:rPr lang="zh-CN" altLang="en-US" sz="2200" dirty="0"/>
              <a:t>的脉冲电流将蓄电池充好（快充充电电流不能用直流电，而是采用脉冲电流）。</a:t>
            </a:r>
            <a:endParaRPr lang="en-US" altLang="zh-CN" sz="2200" dirty="0"/>
          </a:p>
          <a:p>
            <a:pPr>
              <a:buNone/>
            </a:pPr>
            <a:r>
              <a:rPr lang="zh-CN" altLang="en-US" sz="2200" dirty="0"/>
              <a:t>七、浮充电。浮充电是指将充好电的电池并联在整流器与负载的放电回路中，由整流器给负载提供工作电流的同时，给蓄电池提供足够补偿电池因自放电或瞬间大电流放电所损失的容量。</a:t>
            </a:r>
            <a:endParaRPr lang="en-US" altLang="zh-CN" sz="2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12289" name="灯片编号占位符 3"/>
          <p:cNvSpPr txBox="1">
            <a:spLocks noGrp="1"/>
          </p:cNvSpPr>
          <p:nvPr>
            <p:ph type="sldNum" sz="quarter"/>
          </p:nvPr>
        </p:nvSpPr>
        <p:spPr>
          <a:xfrm>
            <a:off x="5222875" y="6538913"/>
            <a:ext cx="1301750" cy="285750"/>
          </a:xfrm>
          <a:prstGeom prst="rect">
            <a:avLst/>
          </a:prstGeom>
          <a:noFill/>
          <a:ln w="9525">
            <a:noFill/>
          </a:ln>
        </p:spPr>
        <p:txBody>
          <a:bodyPr anchor="t" anchorCtr="0"/>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eaLnBrk="0" hangingPunct="0"/>
            <a:r>
              <a:rPr lang="en-US" altLang="zh-CN" sz="1500" dirty="0">
                <a:latin typeface="Arial" panose="020B0604020202020204" pitchFamily="34" charset="0"/>
              </a:rPr>
              <a:t>Page</a:t>
            </a:r>
            <a:fld id="{9A0DB2DC-4C9A-4742-B13C-FB6460FD3503}" type="slidenum">
              <a:rPr lang="en-US" altLang="zh-CN" sz="1500" dirty="0">
                <a:latin typeface="Arial" panose="020B0604020202020204" pitchFamily="34" charset="0"/>
              </a:rPr>
            </a:fld>
            <a:endParaRPr lang="en-US" altLang="zh-CN" sz="1500" dirty="0">
              <a:latin typeface="Arial" panose="020B0604020202020204" pitchFamily="34" charset="0"/>
            </a:endParaRPr>
          </a:p>
        </p:txBody>
      </p:sp>
      <p:grpSp>
        <p:nvGrpSpPr>
          <p:cNvPr id="12290" name="组合 271"/>
          <p:cNvGrpSpPr/>
          <p:nvPr/>
        </p:nvGrpSpPr>
        <p:grpSpPr>
          <a:xfrm>
            <a:off x="985838" y="1516063"/>
            <a:ext cx="7042150" cy="4667250"/>
            <a:chOff x="317500" y="765175"/>
            <a:chExt cx="8432800" cy="5595364"/>
          </a:xfrm>
        </p:grpSpPr>
        <p:sp>
          <p:nvSpPr>
            <p:cNvPr id="209" name="Freeform 2"/>
            <p:cNvSpPr/>
            <p:nvPr/>
          </p:nvSpPr>
          <p:spPr bwMode="gray">
            <a:xfrm>
              <a:off x="317500" y="765175"/>
              <a:ext cx="2239368" cy="451054"/>
            </a:xfrm>
            <a:custGeom>
              <a:avLst/>
              <a:gdLst/>
              <a:ahLst/>
              <a:cxnLst>
                <a:cxn ang="0">
                  <a:pos x="1" y="113"/>
                </a:cxn>
                <a:cxn ang="0">
                  <a:pos x="1" y="283"/>
                </a:cxn>
                <a:cxn ang="0">
                  <a:pos x="880" y="283"/>
                </a:cxn>
                <a:cxn ang="0">
                  <a:pos x="880" y="106"/>
                </a:cxn>
                <a:cxn ang="0">
                  <a:pos x="742" y="4"/>
                </a:cxn>
                <a:cxn ang="0">
                  <a:pos x="140" y="4"/>
                </a:cxn>
                <a:cxn ang="0">
                  <a:pos x="1" y="113"/>
                </a:cxn>
              </a:cxnLst>
              <a:rect l="0" t="0" r="r" b="b"/>
              <a:pathLst>
                <a:path w="880" h="283">
                  <a:moveTo>
                    <a:pt x="1" y="113"/>
                  </a:moveTo>
                  <a:cubicBezTo>
                    <a:pt x="1" y="237"/>
                    <a:pt x="1" y="283"/>
                    <a:pt x="1" y="283"/>
                  </a:cubicBezTo>
                  <a:lnTo>
                    <a:pt x="880" y="283"/>
                  </a:lnTo>
                  <a:lnTo>
                    <a:pt x="880" y="106"/>
                  </a:lnTo>
                  <a:cubicBezTo>
                    <a:pt x="878" y="68"/>
                    <a:pt x="862" y="4"/>
                    <a:pt x="742" y="4"/>
                  </a:cubicBezTo>
                  <a:cubicBezTo>
                    <a:pt x="365" y="4"/>
                    <a:pt x="140" y="4"/>
                    <a:pt x="140" y="4"/>
                  </a:cubicBezTo>
                  <a:cubicBezTo>
                    <a:pt x="16" y="0"/>
                    <a:pt x="0" y="91"/>
                    <a:pt x="1" y="113"/>
                  </a:cubicBezTo>
                  <a:close/>
                </a:path>
              </a:pathLst>
            </a:custGeom>
            <a:solidFill>
              <a:srgbClr val="BBE0E3"/>
            </a:solidFill>
            <a:ln w="9525" cap="flat" cmpd="sng">
              <a:noFill/>
              <a:prstDash val="solid"/>
              <a:round/>
            </a:ln>
            <a:effectLst>
              <a:outerShdw dist="35921" dir="2700000" algn="ctr" rotWithShape="0">
                <a:srgbClr val="000000">
                  <a:alpha val="50000"/>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4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210" name="Oval 3"/>
            <p:cNvSpPr>
              <a:spLocks noChangeArrowheads="1"/>
            </p:cNvSpPr>
            <p:nvPr/>
          </p:nvSpPr>
          <p:spPr bwMode="gray">
            <a:xfrm>
              <a:off x="2895245" y="1869022"/>
              <a:ext cx="3393270" cy="3391476"/>
            </a:xfrm>
            <a:prstGeom prst="ellipse">
              <a:avLst/>
            </a:prstGeom>
            <a:gradFill rotWithShape="1">
              <a:gsLst>
                <a:gs pos="0">
                  <a:srgbClr val="FFFFFF">
                    <a:gamma/>
                    <a:shade val="0"/>
                    <a:invGamma/>
                    <a:alpha val="27000"/>
                  </a:srgbClr>
                </a:gs>
                <a:gs pos="50000">
                  <a:srgbClr val="FFFFFF">
                    <a:alpha val="0"/>
                  </a:srgbClr>
                </a:gs>
                <a:gs pos="100000">
                  <a:srgbClr val="FFFFFF">
                    <a:gamma/>
                    <a:shade val="0"/>
                    <a:invGamma/>
                    <a:alpha val="27000"/>
                  </a:srgbClr>
                </a:gs>
              </a:gsLst>
              <a:lin ang="2700000" scaled="1"/>
            </a:gradFill>
            <a:ln w="9525">
              <a:no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4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pic>
          <p:nvPicPr>
            <p:cNvPr id="12293" name="Picture 4" descr="aa"/>
            <p:cNvPicPr>
              <a:picLocks noChangeAspect="1"/>
            </p:cNvPicPr>
            <p:nvPr/>
          </p:nvPicPr>
          <p:blipFill>
            <a:blip r:embed="rId1"/>
            <a:stretch>
              <a:fillRect/>
            </a:stretch>
          </p:blipFill>
          <p:spPr>
            <a:xfrm>
              <a:off x="2916238" y="1846263"/>
              <a:ext cx="3408362" cy="3402012"/>
            </a:xfrm>
            <a:prstGeom prst="rect">
              <a:avLst/>
            </a:prstGeom>
            <a:noFill/>
            <a:ln w="9525">
              <a:noFill/>
            </a:ln>
          </p:spPr>
        </p:pic>
        <p:sp>
          <p:nvSpPr>
            <p:cNvPr id="212" name="Arc 5"/>
            <p:cNvSpPr/>
            <p:nvPr/>
          </p:nvSpPr>
          <p:spPr bwMode="gray">
            <a:xfrm>
              <a:off x="4590930" y="1874731"/>
              <a:ext cx="1707091" cy="1707158"/>
            </a:xfrm>
            <a:custGeom>
              <a:avLst/>
              <a:gdLst>
                <a:gd name="G0" fmla="+- 0 0 0"/>
                <a:gd name="G1" fmla="+- 21600 0 0"/>
                <a:gd name="G2" fmla="+- 21600 0 0"/>
                <a:gd name="T0" fmla="*/ 0 w 21597"/>
                <a:gd name="T1" fmla="*/ 0 h 21600"/>
                <a:gd name="T2" fmla="*/ 21597 w 21597"/>
                <a:gd name="T3" fmla="*/ 21246 h 21600"/>
                <a:gd name="T4" fmla="*/ 0 w 21597"/>
                <a:gd name="T5" fmla="*/ 21600 h 21600"/>
              </a:gdLst>
              <a:ahLst/>
              <a:cxnLst>
                <a:cxn ang="0">
                  <a:pos x="T0" y="T1"/>
                </a:cxn>
                <a:cxn ang="0">
                  <a:pos x="T2" y="T3"/>
                </a:cxn>
                <a:cxn ang="0">
                  <a:pos x="T4" y="T5"/>
                </a:cxn>
              </a:cxnLst>
              <a:rect l="0" t="0" r="r" b="b"/>
              <a:pathLst>
                <a:path w="21597" h="21600" fill="none" extrusionOk="0">
                  <a:moveTo>
                    <a:pt x="-1" y="0"/>
                  </a:moveTo>
                  <a:cubicBezTo>
                    <a:pt x="11791" y="0"/>
                    <a:pt x="21403" y="9456"/>
                    <a:pt x="21597" y="21245"/>
                  </a:cubicBezTo>
                </a:path>
                <a:path w="21597" h="21600" stroke="0" extrusionOk="0">
                  <a:moveTo>
                    <a:pt x="-1" y="0"/>
                  </a:moveTo>
                  <a:cubicBezTo>
                    <a:pt x="11791" y="0"/>
                    <a:pt x="21403" y="9456"/>
                    <a:pt x="21597" y="21245"/>
                  </a:cubicBezTo>
                  <a:lnTo>
                    <a:pt x="0" y="21600"/>
                  </a:lnTo>
                  <a:close/>
                </a:path>
              </a:pathLst>
            </a:custGeom>
            <a:solidFill>
              <a:srgbClr val="009999">
                <a:alpha val="59000"/>
              </a:srgbClr>
            </a:solidFill>
            <a:ln w="9525">
              <a:no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4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213" name="Arc 6"/>
            <p:cNvSpPr/>
            <p:nvPr/>
          </p:nvSpPr>
          <p:spPr bwMode="ltGray">
            <a:xfrm rot="5400000">
              <a:off x="4584235" y="3550520"/>
              <a:ext cx="1718575" cy="1712793"/>
            </a:xfrm>
            <a:custGeom>
              <a:avLst/>
              <a:gdLst>
                <a:gd name="G0" fmla="+- 411 0 0"/>
                <a:gd name="G1" fmla="+- 21600 0 0"/>
                <a:gd name="G2" fmla="+- 21600 0 0"/>
                <a:gd name="T0" fmla="*/ 0 w 22011"/>
                <a:gd name="T1" fmla="*/ 4 h 21670"/>
                <a:gd name="T2" fmla="*/ 22011 w 22011"/>
                <a:gd name="T3" fmla="*/ 21670 h 21670"/>
                <a:gd name="T4" fmla="*/ 411 w 22011"/>
                <a:gd name="T5" fmla="*/ 21600 h 21670"/>
              </a:gdLst>
              <a:ahLst/>
              <a:cxnLst>
                <a:cxn ang="0">
                  <a:pos x="T0" y="T1"/>
                </a:cxn>
                <a:cxn ang="0">
                  <a:pos x="T2" y="T3"/>
                </a:cxn>
                <a:cxn ang="0">
                  <a:pos x="T4" y="T5"/>
                </a:cxn>
              </a:cxnLst>
              <a:rect l="0" t="0" r="r" b="b"/>
              <a:pathLst>
                <a:path w="22011" h="21670" fill="none" extrusionOk="0">
                  <a:moveTo>
                    <a:pt x="-1" y="3"/>
                  </a:moveTo>
                  <a:cubicBezTo>
                    <a:pt x="136" y="1"/>
                    <a:pt x="273" y="-1"/>
                    <a:pt x="411" y="0"/>
                  </a:cubicBezTo>
                  <a:cubicBezTo>
                    <a:pt x="12340" y="0"/>
                    <a:pt x="22011" y="9670"/>
                    <a:pt x="22011" y="21600"/>
                  </a:cubicBezTo>
                  <a:cubicBezTo>
                    <a:pt x="22011" y="21623"/>
                    <a:pt x="22010" y="21646"/>
                    <a:pt x="22010" y="21669"/>
                  </a:cubicBezTo>
                </a:path>
                <a:path w="22011" h="21670" stroke="0" extrusionOk="0">
                  <a:moveTo>
                    <a:pt x="-1" y="3"/>
                  </a:moveTo>
                  <a:cubicBezTo>
                    <a:pt x="136" y="1"/>
                    <a:pt x="273" y="-1"/>
                    <a:pt x="411" y="0"/>
                  </a:cubicBezTo>
                  <a:cubicBezTo>
                    <a:pt x="12340" y="0"/>
                    <a:pt x="22011" y="9670"/>
                    <a:pt x="22011" y="21600"/>
                  </a:cubicBezTo>
                  <a:cubicBezTo>
                    <a:pt x="22011" y="21623"/>
                    <a:pt x="22010" y="21646"/>
                    <a:pt x="22010" y="21669"/>
                  </a:cubicBezTo>
                  <a:lnTo>
                    <a:pt x="411" y="21600"/>
                  </a:lnTo>
                  <a:close/>
                </a:path>
              </a:pathLst>
            </a:custGeom>
            <a:solidFill>
              <a:srgbClr val="99CC00">
                <a:alpha val="50000"/>
              </a:srgbClr>
            </a:solidFill>
            <a:ln w="9525">
              <a:no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4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214" name="Arc 7"/>
            <p:cNvSpPr/>
            <p:nvPr/>
          </p:nvSpPr>
          <p:spPr bwMode="gray">
            <a:xfrm rot="5400000" flipH="1" flipV="1">
              <a:off x="2916117" y="1846213"/>
              <a:ext cx="1707156" cy="1707091"/>
            </a:xfrm>
            <a:custGeom>
              <a:avLst/>
              <a:gdLst>
                <a:gd name="G0" fmla="+- 0 0 0"/>
                <a:gd name="G1" fmla="+- 21596 0 0"/>
                <a:gd name="G2" fmla="+- 21600 0 0"/>
                <a:gd name="T0" fmla="*/ 426 w 21600"/>
                <a:gd name="T1" fmla="*/ 0 h 21787"/>
                <a:gd name="T2" fmla="*/ 21599 w 21600"/>
                <a:gd name="T3" fmla="*/ 21787 h 21787"/>
                <a:gd name="T4" fmla="*/ 0 w 21600"/>
                <a:gd name="T5" fmla="*/ 21596 h 21787"/>
              </a:gdLst>
              <a:ahLst/>
              <a:cxnLst>
                <a:cxn ang="0">
                  <a:pos x="T0" y="T1"/>
                </a:cxn>
                <a:cxn ang="0">
                  <a:pos x="T2" y="T3"/>
                </a:cxn>
                <a:cxn ang="0">
                  <a:pos x="T4" y="T5"/>
                </a:cxn>
              </a:cxnLst>
              <a:rect l="0" t="0" r="r" b="b"/>
              <a:pathLst>
                <a:path w="21600" h="21787" fill="none" extrusionOk="0">
                  <a:moveTo>
                    <a:pt x="425" y="0"/>
                  </a:moveTo>
                  <a:cubicBezTo>
                    <a:pt x="12187" y="232"/>
                    <a:pt x="21600" y="9832"/>
                    <a:pt x="21600" y="21596"/>
                  </a:cubicBezTo>
                  <a:cubicBezTo>
                    <a:pt x="21600" y="21659"/>
                    <a:pt x="21599" y="21723"/>
                    <a:pt x="21599" y="21787"/>
                  </a:cubicBezTo>
                </a:path>
                <a:path w="21600" h="21787" stroke="0" extrusionOk="0">
                  <a:moveTo>
                    <a:pt x="425" y="0"/>
                  </a:moveTo>
                  <a:cubicBezTo>
                    <a:pt x="12187" y="232"/>
                    <a:pt x="21600" y="9832"/>
                    <a:pt x="21600" y="21596"/>
                  </a:cubicBezTo>
                  <a:cubicBezTo>
                    <a:pt x="21600" y="21659"/>
                    <a:pt x="21599" y="21723"/>
                    <a:pt x="21599" y="21787"/>
                  </a:cubicBezTo>
                  <a:lnTo>
                    <a:pt x="0" y="21596"/>
                  </a:lnTo>
                  <a:close/>
                </a:path>
              </a:pathLst>
            </a:custGeom>
            <a:solidFill>
              <a:srgbClr val="BBE0E3">
                <a:alpha val="50000"/>
              </a:srgbClr>
            </a:solidFill>
            <a:ln w="9525">
              <a:no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4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215" name="Arc 8"/>
            <p:cNvSpPr/>
            <p:nvPr/>
          </p:nvSpPr>
          <p:spPr bwMode="invGray">
            <a:xfrm rot="10419033">
              <a:off x="2984591" y="3439149"/>
              <a:ext cx="1678576" cy="1910798"/>
            </a:xfrm>
            <a:custGeom>
              <a:avLst/>
              <a:gdLst>
                <a:gd name="G0" fmla="+- 0 0 0"/>
                <a:gd name="G1" fmla="+- 21494 0 0"/>
                <a:gd name="G2" fmla="+- 21600 0 0"/>
                <a:gd name="T0" fmla="*/ 2140 w 21600"/>
                <a:gd name="T1" fmla="*/ 0 h 24344"/>
                <a:gd name="T2" fmla="*/ 21411 w 21600"/>
                <a:gd name="T3" fmla="*/ 24344 h 24344"/>
                <a:gd name="T4" fmla="*/ 0 w 21600"/>
                <a:gd name="T5" fmla="*/ 21494 h 24344"/>
              </a:gdLst>
              <a:ahLst/>
              <a:cxnLst>
                <a:cxn ang="0">
                  <a:pos x="T0" y="T1"/>
                </a:cxn>
                <a:cxn ang="0">
                  <a:pos x="T2" y="T3"/>
                </a:cxn>
                <a:cxn ang="0">
                  <a:pos x="T4" y="T5"/>
                </a:cxn>
              </a:cxnLst>
              <a:rect l="0" t="0" r="r" b="b"/>
              <a:pathLst>
                <a:path w="21600" h="24344" fill="none" extrusionOk="0">
                  <a:moveTo>
                    <a:pt x="2139" y="0"/>
                  </a:moveTo>
                  <a:cubicBezTo>
                    <a:pt x="13185" y="1100"/>
                    <a:pt x="21600" y="10393"/>
                    <a:pt x="21600" y="21494"/>
                  </a:cubicBezTo>
                  <a:cubicBezTo>
                    <a:pt x="21600" y="22447"/>
                    <a:pt x="21536" y="23399"/>
                    <a:pt x="21411" y="24344"/>
                  </a:cubicBezTo>
                </a:path>
                <a:path w="21600" h="24344" stroke="0" extrusionOk="0">
                  <a:moveTo>
                    <a:pt x="2139" y="0"/>
                  </a:moveTo>
                  <a:cubicBezTo>
                    <a:pt x="13185" y="1100"/>
                    <a:pt x="21600" y="10393"/>
                    <a:pt x="21600" y="21494"/>
                  </a:cubicBezTo>
                  <a:cubicBezTo>
                    <a:pt x="21600" y="22447"/>
                    <a:pt x="21536" y="23399"/>
                    <a:pt x="21411" y="24344"/>
                  </a:cubicBezTo>
                  <a:lnTo>
                    <a:pt x="0" y="21494"/>
                  </a:lnTo>
                  <a:close/>
                </a:path>
              </a:pathLst>
            </a:custGeom>
            <a:solidFill>
              <a:srgbClr val="333399">
                <a:alpha val="50000"/>
              </a:srgbClr>
            </a:solidFill>
            <a:ln w="9525">
              <a:no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4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grpSp>
          <p:nvGrpSpPr>
            <p:cNvPr id="12298" name="Group 9"/>
            <p:cNvGrpSpPr/>
            <p:nvPr/>
          </p:nvGrpSpPr>
          <p:grpSpPr>
            <a:xfrm rot="-7354039" flipV="1">
              <a:off x="4492621" y="2357434"/>
              <a:ext cx="2176463" cy="433387"/>
              <a:chOff x="1565" y="2568"/>
              <a:chExt cx="1118" cy="279"/>
            </a:xfrm>
          </p:grpSpPr>
          <p:sp>
            <p:nvSpPr>
              <p:cNvPr id="217" name="AutoShape 10"/>
              <p:cNvSpPr>
                <a:spLocks noChangeArrowheads="1"/>
              </p:cNvSpPr>
              <p:nvPr/>
            </p:nvSpPr>
            <p:spPr bwMode="white">
              <a:xfrm rot="5263130">
                <a:off x="1850" y="2266"/>
                <a:ext cx="226" cy="815"/>
              </a:xfrm>
              <a:prstGeom prst="moon">
                <a:avLst>
                  <a:gd name="adj" fmla="val 49773"/>
                </a:avLst>
              </a:prstGeom>
              <a:solidFill>
                <a:srgbClr val="FFFFFF">
                  <a:alpha val="3000"/>
                </a:srgbClr>
              </a:soli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4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218" name="AutoShape 11"/>
              <p:cNvSpPr>
                <a:spLocks noChangeArrowheads="1"/>
              </p:cNvSpPr>
              <p:nvPr/>
            </p:nvSpPr>
            <p:spPr bwMode="white">
              <a:xfrm rot="6078281">
                <a:off x="1985" y="2266"/>
                <a:ext cx="226" cy="815"/>
              </a:xfrm>
              <a:prstGeom prst="moon">
                <a:avLst>
                  <a:gd name="adj" fmla="val 49773"/>
                </a:avLst>
              </a:prstGeom>
              <a:solidFill>
                <a:srgbClr val="FFFFFF">
                  <a:alpha val="3000"/>
                </a:srgbClr>
              </a:soli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4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219" name="AutoShape 12"/>
              <p:cNvSpPr>
                <a:spLocks noChangeArrowheads="1"/>
              </p:cNvSpPr>
              <p:nvPr/>
            </p:nvSpPr>
            <p:spPr bwMode="white">
              <a:xfrm rot="6373927">
                <a:off x="2062" y="2287"/>
                <a:ext cx="226" cy="815"/>
              </a:xfrm>
              <a:prstGeom prst="moon">
                <a:avLst>
                  <a:gd name="adj" fmla="val 49773"/>
                </a:avLst>
              </a:prstGeom>
              <a:solidFill>
                <a:srgbClr val="FFFFFF">
                  <a:alpha val="3000"/>
                </a:srgbClr>
              </a:soli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4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220" name="AutoShape 13"/>
              <p:cNvSpPr>
                <a:spLocks noChangeArrowheads="1"/>
              </p:cNvSpPr>
              <p:nvPr/>
            </p:nvSpPr>
            <p:spPr bwMode="white">
              <a:xfrm rot="6906312">
                <a:off x="2151" y="2318"/>
                <a:ext cx="228" cy="815"/>
              </a:xfrm>
              <a:prstGeom prst="moon">
                <a:avLst>
                  <a:gd name="adj" fmla="val 49773"/>
                </a:avLst>
              </a:prstGeom>
              <a:solidFill>
                <a:srgbClr val="FFFFFF">
                  <a:alpha val="3000"/>
                </a:srgbClr>
              </a:soli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4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grpSp>
        <p:grpSp>
          <p:nvGrpSpPr>
            <p:cNvPr id="12303" name="Group 14"/>
            <p:cNvGrpSpPr/>
            <p:nvPr/>
          </p:nvGrpSpPr>
          <p:grpSpPr>
            <a:xfrm rot="-8707580" flipV="1">
              <a:off x="4130675" y="2068513"/>
              <a:ext cx="2176463" cy="434975"/>
              <a:chOff x="1565" y="2568"/>
              <a:chExt cx="1118" cy="279"/>
            </a:xfrm>
          </p:grpSpPr>
          <p:sp>
            <p:nvSpPr>
              <p:cNvPr id="222" name="AutoShape 15"/>
              <p:cNvSpPr>
                <a:spLocks noChangeArrowheads="1"/>
              </p:cNvSpPr>
              <p:nvPr/>
            </p:nvSpPr>
            <p:spPr bwMode="white">
              <a:xfrm rot="5263130">
                <a:off x="1856" y="2267"/>
                <a:ext cx="226" cy="816"/>
              </a:xfrm>
              <a:prstGeom prst="moon">
                <a:avLst>
                  <a:gd name="adj" fmla="val 49773"/>
                </a:avLst>
              </a:prstGeom>
              <a:solidFill>
                <a:srgbClr val="FFFFFF">
                  <a:alpha val="3000"/>
                </a:srgbClr>
              </a:soli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4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223" name="AutoShape 16"/>
              <p:cNvSpPr>
                <a:spLocks noChangeArrowheads="1"/>
              </p:cNvSpPr>
              <p:nvPr/>
            </p:nvSpPr>
            <p:spPr bwMode="white">
              <a:xfrm rot="6078281">
                <a:off x="1991" y="2268"/>
                <a:ext cx="226" cy="816"/>
              </a:xfrm>
              <a:prstGeom prst="moon">
                <a:avLst>
                  <a:gd name="adj" fmla="val 49773"/>
                </a:avLst>
              </a:prstGeom>
              <a:solidFill>
                <a:srgbClr val="FFFFFF">
                  <a:alpha val="3000"/>
                </a:srgbClr>
              </a:soli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4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224" name="AutoShape 17"/>
              <p:cNvSpPr>
                <a:spLocks noChangeArrowheads="1"/>
              </p:cNvSpPr>
              <p:nvPr/>
            </p:nvSpPr>
            <p:spPr bwMode="white">
              <a:xfrm rot="6373927">
                <a:off x="2067" y="2289"/>
                <a:ext cx="226" cy="816"/>
              </a:xfrm>
              <a:prstGeom prst="moon">
                <a:avLst>
                  <a:gd name="adj" fmla="val 49773"/>
                </a:avLst>
              </a:prstGeom>
              <a:solidFill>
                <a:srgbClr val="FFFFFF">
                  <a:alpha val="3000"/>
                </a:srgbClr>
              </a:soli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4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225" name="AutoShape 18"/>
              <p:cNvSpPr>
                <a:spLocks noChangeArrowheads="1"/>
              </p:cNvSpPr>
              <p:nvPr/>
            </p:nvSpPr>
            <p:spPr bwMode="white">
              <a:xfrm rot="6906312">
                <a:off x="2152" y="2315"/>
                <a:ext cx="227" cy="816"/>
              </a:xfrm>
              <a:prstGeom prst="moon">
                <a:avLst>
                  <a:gd name="adj" fmla="val 49773"/>
                </a:avLst>
              </a:prstGeom>
              <a:solidFill>
                <a:srgbClr val="FFFFFF">
                  <a:alpha val="3000"/>
                </a:srgbClr>
              </a:soli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4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grpSp>
        <p:grpSp>
          <p:nvGrpSpPr>
            <p:cNvPr id="12308" name="Group 19"/>
            <p:cNvGrpSpPr/>
            <p:nvPr/>
          </p:nvGrpSpPr>
          <p:grpSpPr>
            <a:xfrm rot="3774324" flipV="1">
              <a:off x="2357434" y="4337046"/>
              <a:ext cx="2617787" cy="576263"/>
              <a:chOff x="2532" y="1051"/>
              <a:chExt cx="893" cy="246"/>
            </a:xfrm>
          </p:grpSpPr>
          <p:grpSp>
            <p:nvGrpSpPr>
              <p:cNvPr id="12309" name="Group 20"/>
              <p:cNvGrpSpPr/>
              <p:nvPr/>
            </p:nvGrpSpPr>
            <p:grpSpPr>
              <a:xfrm>
                <a:off x="2532" y="1051"/>
                <a:ext cx="743" cy="185"/>
                <a:chOff x="1565" y="2568"/>
                <a:chExt cx="1118" cy="279"/>
              </a:xfrm>
            </p:grpSpPr>
            <p:sp>
              <p:nvSpPr>
                <p:cNvPr id="233" name="AutoShape 21"/>
                <p:cNvSpPr>
                  <a:spLocks noChangeArrowheads="1"/>
                </p:cNvSpPr>
                <p:nvPr/>
              </p:nvSpPr>
              <p:spPr bwMode="white">
                <a:xfrm rot="5263130">
                  <a:off x="1848" y="2264"/>
                  <a:ext cx="226" cy="817"/>
                </a:xfrm>
                <a:prstGeom prst="moon">
                  <a:avLst>
                    <a:gd name="adj" fmla="val 49773"/>
                  </a:avLst>
                </a:prstGeom>
                <a:solidFill>
                  <a:srgbClr val="FFFFFF">
                    <a:alpha val="3000"/>
                  </a:srgbClr>
                </a:soli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4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234" name="AutoShape 22"/>
                <p:cNvSpPr>
                  <a:spLocks noChangeArrowheads="1"/>
                </p:cNvSpPr>
                <p:nvPr/>
              </p:nvSpPr>
              <p:spPr bwMode="white">
                <a:xfrm rot="6078281">
                  <a:off x="1984" y="2265"/>
                  <a:ext cx="226" cy="817"/>
                </a:xfrm>
                <a:prstGeom prst="moon">
                  <a:avLst>
                    <a:gd name="adj" fmla="val 49773"/>
                  </a:avLst>
                </a:prstGeom>
                <a:solidFill>
                  <a:srgbClr val="FFFFFF">
                    <a:alpha val="3000"/>
                  </a:srgbClr>
                </a:soli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4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235" name="AutoShape 23"/>
                <p:cNvSpPr>
                  <a:spLocks noChangeArrowheads="1"/>
                </p:cNvSpPr>
                <p:nvPr/>
              </p:nvSpPr>
              <p:spPr bwMode="white">
                <a:xfrm rot="6373927">
                  <a:off x="2060" y="2287"/>
                  <a:ext cx="226" cy="817"/>
                </a:xfrm>
                <a:prstGeom prst="moon">
                  <a:avLst>
                    <a:gd name="adj" fmla="val 49773"/>
                  </a:avLst>
                </a:prstGeom>
                <a:solidFill>
                  <a:srgbClr val="FFFFFF">
                    <a:alpha val="3000"/>
                  </a:srgbClr>
                </a:soli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4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236" name="AutoShape 24"/>
                <p:cNvSpPr>
                  <a:spLocks noChangeArrowheads="1"/>
                </p:cNvSpPr>
                <p:nvPr/>
              </p:nvSpPr>
              <p:spPr bwMode="white">
                <a:xfrm rot="6906312">
                  <a:off x="2150" y="2317"/>
                  <a:ext cx="228" cy="817"/>
                </a:xfrm>
                <a:prstGeom prst="moon">
                  <a:avLst>
                    <a:gd name="adj" fmla="val 49773"/>
                  </a:avLst>
                </a:prstGeom>
                <a:solidFill>
                  <a:srgbClr val="FFFFFF">
                    <a:alpha val="3000"/>
                  </a:srgbClr>
                </a:soli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4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grpSp>
          <p:grpSp>
            <p:nvGrpSpPr>
              <p:cNvPr id="12314" name="Group 25"/>
              <p:cNvGrpSpPr/>
              <p:nvPr/>
            </p:nvGrpSpPr>
            <p:grpSpPr>
              <a:xfrm rot="1353540">
                <a:off x="2682" y="1111"/>
                <a:ext cx="743" cy="186"/>
                <a:chOff x="1565" y="2568"/>
                <a:chExt cx="1118" cy="279"/>
              </a:xfrm>
            </p:grpSpPr>
            <p:sp>
              <p:nvSpPr>
                <p:cNvPr id="229" name="AutoShape 26"/>
                <p:cNvSpPr>
                  <a:spLocks noChangeArrowheads="1"/>
                </p:cNvSpPr>
                <p:nvPr/>
              </p:nvSpPr>
              <p:spPr bwMode="white">
                <a:xfrm rot="5263130">
                  <a:off x="1848" y="2266"/>
                  <a:ext cx="226" cy="817"/>
                </a:xfrm>
                <a:prstGeom prst="moon">
                  <a:avLst>
                    <a:gd name="adj" fmla="val 49773"/>
                  </a:avLst>
                </a:prstGeom>
                <a:solidFill>
                  <a:srgbClr val="FFFFFF">
                    <a:alpha val="3000"/>
                  </a:srgbClr>
                </a:soli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4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230" name="AutoShape 27"/>
                <p:cNvSpPr>
                  <a:spLocks noChangeArrowheads="1"/>
                </p:cNvSpPr>
                <p:nvPr/>
              </p:nvSpPr>
              <p:spPr bwMode="white">
                <a:xfrm rot="6078281">
                  <a:off x="1984" y="2266"/>
                  <a:ext cx="226" cy="817"/>
                </a:xfrm>
                <a:prstGeom prst="moon">
                  <a:avLst>
                    <a:gd name="adj" fmla="val 49773"/>
                  </a:avLst>
                </a:prstGeom>
                <a:solidFill>
                  <a:srgbClr val="FFFFFF">
                    <a:alpha val="3000"/>
                  </a:srgbClr>
                </a:soli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4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231" name="AutoShape 28"/>
                <p:cNvSpPr>
                  <a:spLocks noChangeArrowheads="1"/>
                </p:cNvSpPr>
                <p:nvPr/>
              </p:nvSpPr>
              <p:spPr bwMode="white">
                <a:xfrm rot="6373927">
                  <a:off x="2061" y="2288"/>
                  <a:ext cx="226" cy="817"/>
                </a:xfrm>
                <a:prstGeom prst="moon">
                  <a:avLst>
                    <a:gd name="adj" fmla="val 49773"/>
                  </a:avLst>
                </a:prstGeom>
                <a:solidFill>
                  <a:srgbClr val="FFFFFF">
                    <a:alpha val="3000"/>
                  </a:srgbClr>
                </a:soli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4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232" name="AutoShape 29"/>
                <p:cNvSpPr>
                  <a:spLocks noChangeArrowheads="1"/>
                </p:cNvSpPr>
                <p:nvPr/>
              </p:nvSpPr>
              <p:spPr bwMode="white">
                <a:xfrm rot="6906312">
                  <a:off x="2150" y="2318"/>
                  <a:ext cx="228" cy="817"/>
                </a:xfrm>
                <a:prstGeom prst="moon">
                  <a:avLst>
                    <a:gd name="adj" fmla="val 49773"/>
                  </a:avLst>
                </a:prstGeom>
                <a:solidFill>
                  <a:srgbClr val="FFFFFF">
                    <a:alpha val="3000"/>
                  </a:srgbClr>
                </a:soli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4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grpSp>
        </p:grpSp>
        <p:grpSp>
          <p:nvGrpSpPr>
            <p:cNvPr id="12319" name="Group 30"/>
            <p:cNvGrpSpPr/>
            <p:nvPr/>
          </p:nvGrpSpPr>
          <p:grpSpPr>
            <a:xfrm>
              <a:off x="4008438" y="2989263"/>
              <a:ext cx="1166812" cy="1412875"/>
              <a:chOff x="1381" y="2037"/>
              <a:chExt cx="851" cy="1031"/>
            </a:xfrm>
          </p:grpSpPr>
          <p:pic>
            <p:nvPicPr>
              <p:cNvPr id="12320" name="Picture 31" descr="circuler_1"/>
              <p:cNvPicPr>
                <a:picLocks noChangeAspect="1"/>
              </p:cNvPicPr>
              <p:nvPr/>
            </p:nvPicPr>
            <p:blipFill>
              <a:blip r:embed="rId2"/>
              <a:stretch>
                <a:fillRect/>
              </a:stretch>
            </p:blipFill>
            <p:spPr>
              <a:xfrm>
                <a:off x="1381" y="2037"/>
                <a:ext cx="851" cy="842"/>
              </a:xfrm>
              <a:prstGeom prst="rect">
                <a:avLst/>
              </a:prstGeom>
              <a:noFill/>
              <a:ln w="9525">
                <a:noFill/>
              </a:ln>
            </p:spPr>
          </p:pic>
          <p:sp>
            <p:nvSpPr>
              <p:cNvPr id="239" name="Oval 32"/>
              <p:cNvSpPr>
                <a:spLocks noChangeArrowheads="1"/>
              </p:cNvSpPr>
              <p:nvPr/>
            </p:nvSpPr>
            <p:spPr bwMode="gray">
              <a:xfrm>
                <a:off x="1393" y="2043"/>
                <a:ext cx="839" cy="837"/>
              </a:xfrm>
              <a:prstGeom prst="ellipse">
                <a:avLst/>
              </a:prstGeom>
              <a:gradFill rotWithShape="1">
                <a:gsLst>
                  <a:gs pos="0">
                    <a:srgbClr val="96AB94">
                      <a:alpha val="39999"/>
                    </a:srgbClr>
                  </a:gs>
                  <a:gs pos="17000">
                    <a:srgbClr val="D4DEFF">
                      <a:alpha val="50199"/>
                    </a:srgbClr>
                  </a:gs>
                  <a:gs pos="47000">
                    <a:srgbClr val="D4DEFF">
                      <a:alpha val="68200"/>
                    </a:srgbClr>
                  </a:gs>
                  <a:gs pos="100000">
                    <a:srgbClr val="8488C4"/>
                  </a:gs>
                </a:gsLst>
                <a:lin ang="5400000" scaled="1"/>
              </a:gradFill>
              <a:ln w="9525" algn="ctr">
                <a:no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4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grpSp>
            <p:nvGrpSpPr>
              <p:cNvPr id="12322" name="Group 33"/>
              <p:cNvGrpSpPr/>
              <p:nvPr/>
            </p:nvGrpSpPr>
            <p:grpSpPr>
              <a:xfrm rot="-3733502" flipH="1" flipV="1">
                <a:off x="1627" y="2603"/>
                <a:ext cx="733" cy="178"/>
                <a:chOff x="2532" y="1051"/>
                <a:chExt cx="893" cy="246"/>
              </a:xfrm>
            </p:grpSpPr>
            <p:grpSp>
              <p:nvGrpSpPr>
                <p:cNvPr id="12323" name="Group 34"/>
                <p:cNvGrpSpPr/>
                <p:nvPr/>
              </p:nvGrpSpPr>
              <p:grpSpPr>
                <a:xfrm>
                  <a:off x="2532" y="1051"/>
                  <a:ext cx="743" cy="185"/>
                  <a:chOff x="1565" y="2568"/>
                  <a:chExt cx="1118" cy="279"/>
                </a:xfrm>
              </p:grpSpPr>
              <p:sp>
                <p:nvSpPr>
                  <p:cNvPr id="247" name="AutoShape 35"/>
                  <p:cNvSpPr>
                    <a:spLocks noChangeArrowheads="1"/>
                  </p:cNvSpPr>
                  <p:nvPr/>
                </p:nvSpPr>
                <p:spPr bwMode="gray">
                  <a:xfrm rot="5263130">
                    <a:off x="1854" y="2272"/>
                    <a:ext cx="225" cy="815"/>
                  </a:xfrm>
                  <a:prstGeom prst="moon">
                    <a:avLst>
                      <a:gd name="adj" fmla="val 49773"/>
                    </a:avLst>
                  </a:prstGeom>
                  <a:solidFill>
                    <a:srgbClr val="FFFFFF">
                      <a:alpha val="3999"/>
                    </a:srgbClr>
                  </a:soli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4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248" name="AutoShape 36"/>
                  <p:cNvSpPr>
                    <a:spLocks noChangeArrowheads="1"/>
                  </p:cNvSpPr>
                  <p:nvPr/>
                </p:nvSpPr>
                <p:spPr bwMode="gray">
                  <a:xfrm rot="6078281">
                    <a:off x="1990" y="2273"/>
                    <a:ext cx="225" cy="815"/>
                  </a:xfrm>
                  <a:prstGeom prst="moon">
                    <a:avLst>
                      <a:gd name="adj" fmla="val 49773"/>
                    </a:avLst>
                  </a:prstGeom>
                  <a:solidFill>
                    <a:srgbClr val="FFFFFF">
                      <a:alpha val="3999"/>
                    </a:srgbClr>
                  </a:soli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4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249" name="AutoShape 37"/>
                  <p:cNvSpPr>
                    <a:spLocks noChangeArrowheads="1"/>
                  </p:cNvSpPr>
                  <p:nvPr/>
                </p:nvSpPr>
                <p:spPr bwMode="gray">
                  <a:xfrm rot="6373927">
                    <a:off x="2065" y="2293"/>
                    <a:ext cx="225" cy="815"/>
                  </a:xfrm>
                  <a:prstGeom prst="moon">
                    <a:avLst>
                      <a:gd name="adj" fmla="val 49773"/>
                    </a:avLst>
                  </a:prstGeom>
                  <a:solidFill>
                    <a:srgbClr val="FFFFFF">
                      <a:alpha val="3999"/>
                    </a:srgbClr>
                  </a:soli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4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250" name="AutoShape 38"/>
                  <p:cNvSpPr>
                    <a:spLocks noChangeArrowheads="1"/>
                  </p:cNvSpPr>
                  <p:nvPr/>
                </p:nvSpPr>
                <p:spPr bwMode="gray">
                  <a:xfrm rot="6906312">
                    <a:off x="2155" y="2325"/>
                    <a:ext cx="225" cy="815"/>
                  </a:xfrm>
                  <a:prstGeom prst="moon">
                    <a:avLst>
                      <a:gd name="adj" fmla="val 49773"/>
                    </a:avLst>
                  </a:prstGeom>
                  <a:solidFill>
                    <a:srgbClr val="FFFFFF">
                      <a:alpha val="3999"/>
                    </a:srgbClr>
                  </a:soli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4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grpSp>
            <p:grpSp>
              <p:nvGrpSpPr>
                <p:cNvPr id="12328" name="Group 39"/>
                <p:cNvGrpSpPr/>
                <p:nvPr/>
              </p:nvGrpSpPr>
              <p:grpSpPr>
                <a:xfrm rot="1353540">
                  <a:off x="2682" y="1111"/>
                  <a:ext cx="743" cy="186"/>
                  <a:chOff x="1565" y="2568"/>
                  <a:chExt cx="1118" cy="279"/>
                </a:xfrm>
              </p:grpSpPr>
              <p:sp>
                <p:nvSpPr>
                  <p:cNvPr id="243" name="AutoShape 40"/>
                  <p:cNvSpPr>
                    <a:spLocks noChangeArrowheads="1"/>
                  </p:cNvSpPr>
                  <p:nvPr/>
                </p:nvSpPr>
                <p:spPr bwMode="gray">
                  <a:xfrm rot="5263130">
                    <a:off x="1854" y="2273"/>
                    <a:ext cx="227" cy="815"/>
                  </a:xfrm>
                  <a:prstGeom prst="moon">
                    <a:avLst>
                      <a:gd name="adj" fmla="val 49773"/>
                    </a:avLst>
                  </a:prstGeom>
                  <a:solidFill>
                    <a:srgbClr val="FFFFFF">
                      <a:alpha val="3999"/>
                    </a:srgbClr>
                  </a:soli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4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244" name="AutoShape 41"/>
                  <p:cNvSpPr>
                    <a:spLocks noChangeArrowheads="1"/>
                  </p:cNvSpPr>
                  <p:nvPr/>
                </p:nvSpPr>
                <p:spPr bwMode="gray">
                  <a:xfrm rot="6078281">
                    <a:off x="1989" y="2273"/>
                    <a:ext cx="227" cy="815"/>
                  </a:xfrm>
                  <a:prstGeom prst="moon">
                    <a:avLst>
                      <a:gd name="adj" fmla="val 49773"/>
                    </a:avLst>
                  </a:prstGeom>
                  <a:solidFill>
                    <a:srgbClr val="FFFFFF">
                      <a:alpha val="3999"/>
                    </a:srgbClr>
                  </a:soli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4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245" name="AutoShape 42"/>
                  <p:cNvSpPr>
                    <a:spLocks noChangeArrowheads="1"/>
                  </p:cNvSpPr>
                  <p:nvPr/>
                </p:nvSpPr>
                <p:spPr bwMode="gray">
                  <a:xfrm rot="6373927">
                    <a:off x="2067" y="2293"/>
                    <a:ext cx="227" cy="815"/>
                  </a:xfrm>
                  <a:prstGeom prst="moon">
                    <a:avLst>
                      <a:gd name="adj" fmla="val 49773"/>
                    </a:avLst>
                  </a:prstGeom>
                  <a:solidFill>
                    <a:srgbClr val="FFFFFF">
                      <a:alpha val="3999"/>
                    </a:srgbClr>
                  </a:soli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4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246" name="AutoShape 43"/>
                  <p:cNvSpPr>
                    <a:spLocks noChangeArrowheads="1"/>
                  </p:cNvSpPr>
                  <p:nvPr/>
                </p:nvSpPr>
                <p:spPr bwMode="gray">
                  <a:xfrm rot="6906312">
                    <a:off x="2154" y="2322"/>
                    <a:ext cx="227" cy="815"/>
                  </a:xfrm>
                  <a:prstGeom prst="moon">
                    <a:avLst>
                      <a:gd name="adj" fmla="val 49773"/>
                    </a:avLst>
                  </a:prstGeom>
                  <a:solidFill>
                    <a:srgbClr val="FFFFFF">
                      <a:alpha val="3999"/>
                    </a:srgbClr>
                  </a:soli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4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grpSp>
          </p:grpSp>
        </p:grpSp>
        <p:sp>
          <p:nvSpPr>
            <p:cNvPr id="251" name="Rectangle 44"/>
            <p:cNvSpPr>
              <a:spLocks noChangeArrowheads="1"/>
            </p:cNvSpPr>
            <p:nvPr/>
          </p:nvSpPr>
          <p:spPr bwMode="gray">
            <a:xfrm>
              <a:off x="319400" y="1216229"/>
              <a:ext cx="2237468" cy="2141084"/>
            </a:xfrm>
            <a:prstGeom prst="rect">
              <a:avLst/>
            </a:prstGeom>
            <a:noFill/>
            <a:ln w="9525" algn="ctr">
              <a:noFill/>
              <a:miter lim="800000"/>
            </a:ln>
            <a:effectLst>
              <a:outerShdw dist="35921" dir="2700000" algn="ctr" rotWithShape="0">
                <a:srgbClr val="000000">
                  <a:alpha val="50000"/>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4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252" name="Freeform 45"/>
            <p:cNvSpPr/>
            <p:nvPr/>
          </p:nvSpPr>
          <p:spPr bwMode="gray">
            <a:xfrm>
              <a:off x="6518536" y="765175"/>
              <a:ext cx="2015051" cy="451054"/>
            </a:xfrm>
            <a:custGeom>
              <a:avLst/>
              <a:gdLst/>
              <a:ahLst/>
              <a:cxnLst>
                <a:cxn ang="0">
                  <a:pos x="1" y="113"/>
                </a:cxn>
                <a:cxn ang="0">
                  <a:pos x="1" y="283"/>
                </a:cxn>
                <a:cxn ang="0">
                  <a:pos x="880" y="283"/>
                </a:cxn>
                <a:cxn ang="0">
                  <a:pos x="880" y="106"/>
                </a:cxn>
                <a:cxn ang="0">
                  <a:pos x="742" y="4"/>
                </a:cxn>
                <a:cxn ang="0">
                  <a:pos x="140" y="4"/>
                </a:cxn>
                <a:cxn ang="0">
                  <a:pos x="1" y="113"/>
                </a:cxn>
              </a:cxnLst>
              <a:rect l="0" t="0" r="r" b="b"/>
              <a:pathLst>
                <a:path w="880" h="283">
                  <a:moveTo>
                    <a:pt x="1" y="113"/>
                  </a:moveTo>
                  <a:cubicBezTo>
                    <a:pt x="1" y="237"/>
                    <a:pt x="1" y="283"/>
                    <a:pt x="1" y="283"/>
                  </a:cubicBezTo>
                  <a:lnTo>
                    <a:pt x="880" y="283"/>
                  </a:lnTo>
                  <a:lnTo>
                    <a:pt x="880" y="106"/>
                  </a:lnTo>
                  <a:cubicBezTo>
                    <a:pt x="878" y="68"/>
                    <a:pt x="862" y="4"/>
                    <a:pt x="742" y="4"/>
                  </a:cubicBezTo>
                  <a:cubicBezTo>
                    <a:pt x="365" y="4"/>
                    <a:pt x="140" y="4"/>
                    <a:pt x="140" y="4"/>
                  </a:cubicBezTo>
                  <a:cubicBezTo>
                    <a:pt x="16" y="0"/>
                    <a:pt x="0" y="91"/>
                    <a:pt x="1" y="113"/>
                  </a:cubicBezTo>
                  <a:close/>
                </a:path>
              </a:pathLst>
            </a:custGeom>
            <a:solidFill>
              <a:srgbClr val="009999"/>
            </a:solidFill>
            <a:ln w="9525" cap="flat" cmpd="sng">
              <a:noFill/>
              <a:prstDash val="solid"/>
              <a:round/>
            </a:ln>
            <a:effectLst>
              <a:outerShdw dist="35921" dir="2700000" algn="ctr" rotWithShape="0">
                <a:srgbClr val="000000">
                  <a:alpha val="50000"/>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4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253" name="Rectangle 46"/>
            <p:cNvSpPr>
              <a:spLocks noChangeArrowheads="1"/>
            </p:cNvSpPr>
            <p:nvPr/>
          </p:nvSpPr>
          <p:spPr bwMode="gray">
            <a:xfrm>
              <a:off x="6518536" y="1201004"/>
              <a:ext cx="2015051" cy="2085891"/>
            </a:xfrm>
            <a:prstGeom prst="rect">
              <a:avLst/>
            </a:prstGeom>
            <a:noFill/>
            <a:ln w="9525" algn="ctr">
              <a:solidFill>
                <a:srgbClr val="000000"/>
              </a:solidFill>
              <a:miter lim="800000"/>
            </a:ln>
            <a:effectLst>
              <a:outerShdw dist="35921" dir="2700000" algn="ctr" rotWithShape="0">
                <a:srgbClr val="000000">
                  <a:alpha val="50000"/>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4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254" name="Freeform 47"/>
            <p:cNvSpPr/>
            <p:nvPr/>
          </p:nvSpPr>
          <p:spPr bwMode="gray">
            <a:xfrm>
              <a:off x="6516634" y="3789335"/>
              <a:ext cx="2089191" cy="449152"/>
            </a:xfrm>
            <a:custGeom>
              <a:avLst/>
              <a:gdLst/>
              <a:ahLst/>
              <a:cxnLst>
                <a:cxn ang="0">
                  <a:pos x="1" y="113"/>
                </a:cxn>
                <a:cxn ang="0">
                  <a:pos x="1" y="283"/>
                </a:cxn>
                <a:cxn ang="0">
                  <a:pos x="880" y="283"/>
                </a:cxn>
                <a:cxn ang="0">
                  <a:pos x="880" y="106"/>
                </a:cxn>
                <a:cxn ang="0">
                  <a:pos x="742" y="4"/>
                </a:cxn>
                <a:cxn ang="0">
                  <a:pos x="140" y="4"/>
                </a:cxn>
                <a:cxn ang="0">
                  <a:pos x="1" y="113"/>
                </a:cxn>
              </a:cxnLst>
              <a:rect l="0" t="0" r="r" b="b"/>
              <a:pathLst>
                <a:path w="880" h="283">
                  <a:moveTo>
                    <a:pt x="1" y="113"/>
                  </a:moveTo>
                  <a:cubicBezTo>
                    <a:pt x="1" y="237"/>
                    <a:pt x="1" y="283"/>
                    <a:pt x="1" y="283"/>
                  </a:cubicBezTo>
                  <a:lnTo>
                    <a:pt x="880" y="283"/>
                  </a:lnTo>
                  <a:lnTo>
                    <a:pt x="880" y="106"/>
                  </a:lnTo>
                  <a:cubicBezTo>
                    <a:pt x="878" y="68"/>
                    <a:pt x="862" y="4"/>
                    <a:pt x="742" y="4"/>
                  </a:cubicBezTo>
                  <a:cubicBezTo>
                    <a:pt x="365" y="4"/>
                    <a:pt x="140" y="4"/>
                    <a:pt x="140" y="4"/>
                  </a:cubicBezTo>
                  <a:cubicBezTo>
                    <a:pt x="16" y="0"/>
                    <a:pt x="0" y="91"/>
                    <a:pt x="1" y="113"/>
                  </a:cubicBezTo>
                  <a:close/>
                </a:path>
              </a:pathLst>
            </a:custGeom>
            <a:solidFill>
              <a:srgbClr val="99CC00"/>
            </a:solidFill>
            <a:ln w="9525" cap="flat" cmpd="sng">
              <a:noFill/>
              <a:prstDash val="solid"/>
              <a:round/>
            </a:ln>
            <a:effectLst>
              <a:outerShdw dist="35921" dir="2700000" algn="ctr" rotWithShape="0">
                <a:srgbClr val="000000">
                  <a:alpha val="50000"/>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4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255" name="Rectangle 48"/>
            <p:cNvSpPr>
              <a:spLocks noChangeArrowheads="1"/>
            </p:cNvSpPr>
            <p:nvPr/>
          </p:nvSpPr>
          <p:spPr bwMode="gray">
            <a:xfrm>
              <a:off x="6516634" y="4238487"/>
              <a:ext cx="2089191" cy="1927927"/>
            </a:xfrm>
            <a:prstGeom prst="rect">
              <a:avLst/>
            </a:prstGeom>
            <a:noFill/>
            <a:ln w="9525" algn="ctr">
              <a:solidFill>
                <a:srgbClr val="000000"/>
              </a:solidFill>
              <a:miter lim="800000"/>
            </a:ln>
            <a:effectLst>
              <a:outerShdw dist="35921" dir="2700000" algn="ctr" rotWithShape="0">
                <a:srgbClr val="000000">
                  <a:alpha val="50000"/>
                </a:srgbClr>
              </a:outerShdw>
            </a:effectLst>
          </p:spPr>
          <p:txBody>
            <a:bodyPr wrap="none" lIns="78258" tIns="39134" rIns="78258" bIns="39134" anchor="ctr"/>
            <a:lstStyle/>
            <a:p>
              <a:pPr marL="0" marR="0" lvl="0" indent="0" algn="l" defTabSz="784225" rtl="0" eaLnBrk="0" fontAlgn="auto" latinLnBrk="0" hangingPunct="0">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256" name="Freeform 49"/>
            <p:cNvSpPr/>
            <p:nvPr/>
          </p:nvSpPr>
          <p:spPr bwMode="gray">
            <a:xfrm>
              <a:off x="372628" y="3848335"/>
              <a:ext cx="2243170" cy="449152"/>
            </a:xfrm>
            <a:custGeom>
              <a:avLst/>
              <a:gdLst/>
              <a:ahLst/>
              <a:cxnLst>
                <a:cxn ang="0">
                  <a:pos x="1" y="113"/>
                </a:cxn>
                <a:cxn ang="0">
                  <a:pos x="1" y="283"/>
                </a:cxn>
                <a:cxn ang="0">
                  <a:pos x="880" y="283"/>
                </a:cxn>
                <a:cxn ang="0">
                  <a:pos x="880" y="106"/>
                </a:cxn>
                <a:cxn ang="0">
                  <a:pos x="742" y="4"/>
                </a:cxn>
                <a:cxn ang="0">
                  <a:pos x="140" y="4"/>
                </a:cxn>
                <a:cxn ang="0">
                  <a:pos x="1" y="113"/>
                </a:cxn>
              </a:cxnLst>
              <a:rect l="0" t="0" r="r" b="b"/>
              <a:pathLst>
                <a:path w="880" h="283">
                  <a:moveTo>
                    <a:pt x="1" y="113"/>
                  </a:moveTo>
                  <a:cubicBezTo>
                    <a:pt x="1" y="237"/>
                    <a:pt x="1" y="283"/>
                    <a:pt x="1" y="283"/>
                  </a:cubicBezTo>
                  <a:lnTo>
                    <a:pt x="880" y="283"/>
                  </a:lnTo>
                  <a:lnTo>
                    <a:pt x="880" y="106"/>
                  </a:lnTo>
                  <a:cubicBezTo>
                    <a:pt x="878" y="68"/>
                    <a:pt x="862" y="4"/>
                    <a:pt x="742" y="4"/>
                  </a:cubicBezTo>
                  <a:cubicBezTo>
                    <a:pt x="365" y="4"/>
                    <a:pt x="140" y="4"/>
                    <a:pt x="140" y="4"/>
                  </a:cubicBezTo>
                  <a:cubicBezTo>
                    <a:pt x="16" y="0"/>
                    <a:pt x="0" y="91"/>
                    <a:pt x="1" y="113"/>
                  </a:cubicBezTo>
                  <a:close/>
                </a:path>
              </a:pathLst>
            </a:custGeom>
            <a:solidFill>
              <a:srgbClr val="333399"/>
            </a:solidFill>
            <a:ln w="9525" cap="flat" cmpd="sng">
              <a:noFill/>
              <a:prstDash val="solid"/>
              <a:round/>
            </a:ln>
            <a:effectLst>
              <a:outerShdw dist="35921" dir="2700000" algn="ctr" rotWithShape="0">
                <a:srgbClr val="000000">
                  <a:alpha val="50000"/>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4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257" name="Rectangle 50"/>
            <p:cNvSpPr>
              <a:spLocks noChangeArrowheads="1"/>
            </p:cNvSpPr>
            <p:nvPr/>
          </p:nvSpPr>
          <p:spPr bwMode="gray">
            <a:xfrm>
              <a:off x="385936" y="4297486"/>
              <a:ext cx="2243170" cy="1868928"/>
            </a:xfrm>
            <a:prstGeom prst="rect">
              <a:avLst/>
            </a:prstGeom>
            <a:noFill/>
            <a:ln w="9525" algn="ctr">
              <a:solidFill>
                <a:srgbClr val="000000"/>
              </a:solidFill>
              <a:miter lim="800000"/>
            </a:ln>
            <a:effectLst>
              <a:outerShdw dist="35921" dir="2700000" algn="ctr" rotWithShape="0">
                <a:srgbClr val="000000">
                  <a:alpha val="50000"/>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4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258" name="Text Box 51"/>
            <p:cNvSpPr txBox="1">
              <a:spLocks noChangeArrowheads="1"/>
            </p:cNvSpPr>
            <p:nvPr/>
          </p:nvSpPr>
          <p:spPr bwMode="gray">
            <a:xfrm>
              <a:off x="6343644" y="826077"/>
              <a:ext cx="2376240" cy="373024"/>
            </a:xfrm>
            <a:prstGeom prst="rect">
              <a:avLst/>
            </a:prstGeom>
            <a:noFill/>
            <a:ln w="9525" algn="ctr">
              <a:noFill/>
              <a:miter lim="800000"/>
            </a:ln>
            <a:effectLst/>
          </p:spPr>
          <p:txBody>
            <a:bodyPr lIns="78258" tIns="39135" rIns="78258" bIns="39135">
              <a:spAutoFit/>
            </a:bodyPr>
            <a:lstStyle/>
            <a:p>
              <a:pPr marR="0" defTabSz="914400">
                <a:spcBef>
                  <a:spcPct val="50000"/>
                </a:spcBef>
                <a:buClrTx/>
                <a:buSzTx/>
                <a:defRPr/>
              </a:pPr>
              <a:r>
                <a:rPr kumimoji="0" lang="zh-CN" altLang="en-US" sz="1540" b="1" kern="1200" cap="none" spc="0" normalizeH="0" baseline="0" noProof="1" smtClean="0">
                  <a:solidFill>
                    <a:srgbClr val="F8F8F8"/>
                  </a:solidFill>
                  <a:latin typeface="Arial" panose="020B0604020202020204" pitchFamily="34" charset="0"/>
                  <a:ea typeface="宋体" panose="02010600030101010101" pitchFamily="2" charset="-122"/>
                  <a:cs typeface="+mn-ea"/>
                </a:rPr>
                <a:t>电能净化</a:t>
              </a:r>
              <a:endParaRPr kumimoji="0" lang="zh-CN" altLang="en-US" sz="1540" b="1" kern="1200" cap="none" spc="0" normalizeH="0" baseline="0" noProof="1" smtClean="0">
                <a:solidFill>
                  <a:srgbClr val="F8F8F8"/>
                </a:solidFill>
                <a:latin typeface="Arial" panose="020B0604020202020204" pitchFamily="34" charset="0"/>
                <a:ea typeface="宋体" panose="02010600030101010101" pitchFamily="2" charset="-122"/>
                <a:cs typeface="+mn-cs"/>
              </a:endParaRPr>
            </a:p>
          </p:txBody>
        </p:sp>
        <p:sp>
          <p:nvSpPr>
            <p:cNvPr id="259" name="Text Box 52"/>
            <p:cNvSpPr txBox="1">
              <a:spLocks noChangeArrowheads="1"/>
            </p:cNvSpPr>
            <p:nvPr/>
          </p:nvSpPr>
          <p:spPr bwMode="gray">
            <a:xfrm>
              <a:off x="435361" y="3928269"/>
              <a:ext cx="2049269" cy="374927"/>
            </a:xfrm>
            <a:prstGeom prst="rect">
              <a:avLst/>
            </a:prstGeom>
            <a:noFill/>
            <a:ln w="9525" algn="ctr">
              <a:noFill/>
              <a:miter lim="800000"/>
            </a:ln>
            <a:effectLst/>
          </p:spPr>
          <p:txBody>
            <a:bodyPr lIns="78258" tIns="39135" rIns="78258" bIns="39135">
              <a:spAutoFit/>
            </a:bodyPr>
            <a:lstStyle/>
            <a:p>
              <a:pPr marR="0" defTabSz="914400">
                <a:spcBef>
                  <a:spcPct val="50000"/>
                </a:spcBef>
                <a:buClrTx/>
                <a:buSzTx/>
                <a:defRPr/>
              </a:pPr>
              <a:r>
                <a:rPr kumimoji="0" lang="zh-CN" altLang="en-US" sz="1540" b="1" kern="1200" cap="none" spc="0" normalizeH="0" baseline="0" noProof="1" smtClean="0">
                  <a:solidFill>
                    <a:srgbClr val="F8F8F8"/>
                  </a:solidFill>
                  <a:latin typeface="Arial" panose="020B0604020202020204" pitchFamily="34" charset="0"/>
                  <a:ea typeface="宋体" panose="02010600030101010101" pitchFamily="2" charset="-122"/>
                  <a:cs typeface="+mn-ea"/>
                </a:rPr>
                <a:t>交流稳压</a:t>
              </a:r>
              <a:endParaRPr kumimoji="0" lang="zh-CN" altLang="en-US" sz="1540" b="1" kern="1200" cap="none" spc="0" normalizeH="0" baseline="0" noProof="1" smtClean="0">
                <a:solidFill>
                  <a:srgbClr val="F8F8F8"/>
                </a:solidFill>
                <a:latin typeface="Arial" panose="020B0604020202020204" pitchFamily="34" charset="0"/>
                <a:ea typeface="宋体" panose="02010600030101010101" pitchFamily="2" charset="-122"/>
                <a:cs typeface="+mn-cs"/>
              </a:endParaRPr>
            </a:p>
          </p:txBody>
        </p:sp>
        <p:sp>
          <p:nvSpPr>
            <p:cNvPr id="260" name="Text Box 53"/>
            <p:cNvSpPr txBox="1">
              <a:spLocks noChangeArrowheads="1"/>
            </p:cNvSpPr>
            <p:nvPr/>
          </p:nvSpPr>
          <p:spPr bwMode="gray">
            <a:xfrm>
              <a:off x="625461" y="837496"/>
              <a:ext cx="1613942" cy="374927"/>
            </a:xfrm>
            <a:prstGeom prst="rect">
              <a:avLst/>
            </a:prstGeom>
            <a:noFill/>
            <a:ln w="9525" algn="ctr">
              <a:noFill/>
              <a:miter lim="800000"/>
            </a:ln>
            <a:effectLst/>
          </p:spPr>
          <p:txBody>
            <a:bodyPr lIns="78258" tIns="39135" rIns="78258" bIns="39135">
              <a:spAutoFit/>
            </a:bodyPr>
            <a:lstStyle/>
            <a:p>
              <a:pPr marR="0" defTabSz="914400">
                <a:spcBef>
                  <a:spcPct val="50000"/>
                </a:spcBef>
                <a:buClrTx/>
                <a:buSzTx/>
                <a:defRPr/>
              </a:pPr>
              <a:r>
                <a:rPr kumimoji="0" lang="zh-CN" altLang="en-US" sz="1540" b="1" kern="1200" cap="none" spc="0" normalizeH="0" baseline="0" noProof="1" smtClean="0">
                  <a:solidFill>
                    <a:srgbClr val="F8F8F8"/>
                  </a:solidFill>
                  <a:latin typeface="Arial" panose="020B0604020202020204" pitchFamily="34" charset="0"/>
                  <a:ea typeface="宋体" panose="02010600030101010101" pitchFamily="2" charset="-122"/>
                  <a:cs typeface="+mn-ea"/>
                </a:rPr>
                <a:t>不停电</a:t>
              </a:r>
              <a:endParaRPr kumimoji="0" lang="zh-CN" altLang="en-US" sz="1540" b="1" kern="1200" cap="none" spc="0" normalizeH="0" baseline="0" noProof="1">
                <a:solidFill>
                  <a:srgbClr val="F8F8F8"/>
                </a:solidFill>
                <a:latin typeface="Arial" panose="020B0604020202020204" pitchFamily="34" charset="0"/>
                <a:ea typeface="宋体" panose="02010600030101010101" pitchFamily="2" charset="-122"/>
                <a:cs typeface="+mn-cs"/>
              </a:endParaRPr>
            </a:p>
          </p:txBody>
        </p:sp>
        <p:sp>
          <p:nvSpPr>
            <p:cNvPr id="261" name="Text Box 54"/>
            <p:cNvSpPr txBox="1">
              <a:spLocks noChangeArrowheads="1"/>
            </p:cNvSpPr>
            <p:nvPr/>
          </p:nvSpPr>
          <p:spPr bwMode="gray">
            <a:xfrm>
              <a:off x="6444396" y="3854044"/>
              <a:ext cx="2305904" cy="374928"/>
            </a:xfrm>
            <a:prstGeom prst="rect">
              <a:avLst/>
            </a:prstGeom>
            <a:noFill/>
            <a:ln w="9525" algn="ctr">
              <a:noFill/>
              <a:miter lim="800000"/>
            </a:ln>
            <a:effectLst/>
          </p:spPr>
          <p:txBody>
            <a:bodyPr lIns="78258" tIns="39135" rIns="78258" bIns="39135">
              <a:spAutoFit/>
            </a:bodyPr>
            <a:lstStyle/>
            <a:p>
              <a:pPr marR="0" defTabSz="914400">
                <a:spcBef>
                  <a:spcPct val="50000"/>
                </a:spcBef>
                <a:buClrTx/>
                <a:buSzTx/>
                <a:defRPr/>
              </a:pPr>
              <a:r>
                <a:rPr kumimoji="0" lang="zh-CN" altLang="en-US" sz="1540" b="1" kern="1200" cap="none" spc="0" normalizeH="0" baseline="0" noProof="1" smtClean="0">
                  <a:solidFill>
                    <a:srgbClr val="F8F8F8"/>
                  </a:solidFill>
                  <a:latin typeface="Arial" panose="020B0604020202020204" pitchFamily="34" charset="0"/>
                  <a:ea typeface="宋体" panose="02010600030101010101" pitchFamily="2" charset="-122"/>
                  <a:cs typeface="+mn-ea"/>
                </a:rPr>
                <a:t>电能管理</a:t>
              </a:r>
              <a:endParaRPr kumimoji="0" lang="zh-CN" altLang="en-US" sz="1540" b="1" kern="1200" cap="none" spc="0" normalizeH="0" baseline="0" noProof="1" smtClean="0">
                <a:solidFill>
                  <a:srgbClr val="F8F8F8"/>
                </a:solidFill>
                <a:latin typeface="Arial" panose="020B0604020202020204" pitchFamily="34" charset="0"/>
                <a:ea typeface="宋体" panose="02010600030101010101" pitchFamily="2" charset="-122"/>
                <a:cs typeface="+mn-cs"/>
              </a:endParaRPr>
            </a:p>
          </p:txBody>
        </p:sp>
        <p:sp>
          <p:nvSpPr>
            <p:cNvPr id="262" name="Text Box 55"/>
            <p:cNvSpPr txBox="1">
              <a:spLocks noChangeArrowheads="1"/>
            </p:cNvSpPr>
            <p:nvPr/>
          </p:nvSpPr>
          <p:spPr bwMode="gray">
            <a:xfrm>
              <a:off x="4037741" y="3323056"/>
              <a:ext cx="1079763" cy="468184"/>
            </a:xfrm>
            <a:prstGeom prst="rect">
              <a:avLst/>
            </a:prstGeom>
            <a:noFill/>
            <a:ln w="9525">
              <a:noFill/>
              <a:miter lim="800000"/>
            </a:ln>
            <a:effectLst/>
          </p:spPr>
          <p:txBody>
            <a:bodyPr lIns="78258" tIns="39135" rIns="78258" bIns="39135">
              <a:spAutoFit/>
            </a:bodyPr>
            <a:lstStyle/>
            <a:p>
              <a:pPr marR="0" defTabSz="914400" fontAlgn="auto">
                <a:spcBef>
                  <a:spcPct val="50000"/>
                </a:spcBef>
                <a:spcAft>
                  <a:spcPts val="0"/>
                </a:spcAft>
                <a:buClrTx/>
                <a:buSzTx/>
                <a:buFontTx/>
                <a:defRPr/>
              </a:pPr>
              <a:r>
                <a:rPr kumimoji="0" lang="en-US" altLang="zh-CN" sz="2055" kern="0" cap="none" spc="0" normalizeH="0" baseline="0" noProof="0" dirty="0">
                  <a:solidFill>
                    <a:srgbClr val="000000"/>
                  </a:solidFill>
                  <a:latin typeface="Arial" panose="020B0604020202020204" pitchFamily="34" charset="0"/>
                  <a:ea typeface="宋体" panose="02010600030101010101" pitchFamily="2" charset="-122"/>
                  <a:cs typeface="+mn-ea"/>
                </a:rPr>
                <a:t> </a:t>
              </a:r>
              <a:r>
                <a:rPr kumimoji="0" lang="zh-CN" altLang="en-US" sz="2055" b="1" kern="0" cap="none" spc="0" normalizeH="0" baseline="0" noProof="0" dirty="0">
                  <a:solidFill>
                    <a:srgbClr val="000000"/>
                  </a:solidFill>
                  <a:latin typeface="Arial" panose="020B0604020202020204" pitchFamily="34" charset="0"/>
                  <a:ea typeface="宋体" panose="02010600030101010101" pitchFamily="2" charset="-122"/>
                  <a:cs typeface="+mn-ea"/>
                </a:rPr>
                <a:t>功能</a:t>
              </a:r>
              <a:endParaRPr kumimoji="0" lang="zh-CN" altLang="en-US" sz="2055" b="1" kern="0" cap="none" spc="0" normalizeH="0" baseline="0" noProof="0" dirty="0">
                <a:solidFill>
                  <a:srgbClr val="000000"/>
                </a:solidFill>
                <a:latin typeface="Arial" panose="020B0604020202020204" pitchFamily="34" charset="0"/>
                <a:ea typeface="宋体" panose="02010600030101010101" pitchFamily="2" charset="-122"/>
                <a:cs typeface="+mn-cs"/>
              </a:endParaRPr>
            </a:p>
          </p:txBody>
        </p:sp>
        <p:sp>
          <p:nvSpPr>
            <p:cNvPr id="263" name="Rectangle 56"/>
            <p:cNvSpPr>
              <a:spLocks noChangeArrowheads="1"/>
            </p:cNvSpPr>
            <p:nvPr/>
          </p:nvSpPr>
          <p:spPr bwMode="gray">
            <a:xfrm>
              <a:off x="6516634" y="1208617"/>
              <a:ext cx="2016953" cy="2066859"/>
            </a:xfrm>
            <a:prstGeom prst="rect">
              <a:avLst/>
            </a:prstGeom>
            <a:noFill/>
            <a:ln w="9525" algn="ctr">
              <a:noFill/>
              <a:miter lim="800000"/>
            </a:ln>
            <a:effectLst/>
          </p:spPr>
          <p:txBody>
            <a:bodyPr lIns="78258" tIns="39135" rIns="78258" bIns="39135">
              <a:spAutoFit/>
            </a:bodyPr>
            <a:lstStyle/>
            <a:p>
              <a:pPr marL="177800" marR="0" lvl="0" indent="-177800" algn="l" defTabSz="914400" rtl="0" eaLnBrk="1" fontAlgn="auto" latinLnBrk="0" hangingPunct="1">
                <a:lnSpc>
                  <a:spcPct val="150000"/>
                </a:lnSpc>
                <a:spcBef>
                  <a:spcPts val="0"/>
                </a:spcBef>
                <a:spcAft>
                  <a:spcPts val="0"/>
                </a:spcAft>
                <a:buClr>
                  <a:srgbClr val="A50021"/>
                </a:buClr>
                <a:buSzTx/>
                <a:buFont typeface="Wingdings" panose="05000000000000000000" pitchFamily="2" charset="2"/>
                <a:buChar char="Ø"/>
                <a:defRPr/>
              </a:pPr>
              <a:r>
                <a:rPr kumimoji="0" lang="zh-CN" altLang="en-US" sz="1200" b="1" i="0" u="none" strike="noStrike" kern="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ea"/>
                </a:rPr>
                <a:t>解决电网与电源污染问题；</a:t>
              </a:r>
              <a:endParaRPr kumimoji="0" lang="en-US" altLang="zh-CN" sz="1200" b="1" i="0" u="none" strike="noStrike" kern="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a:p>
              <a:pPr marL="177800" marR="0" lvl="0" indent="-5080" algn="l" defTabSz="914400" rtl="0" eaLnBrk="1" fontAlgn="auto" latinLnBrk="0" hangingPunct="1">
                <a:lnSpc>
                  <a:spcPct val="150000"/>
                </a:lnSpc>
                <a:spcBef>
                  <a:spcPts val="0"/>
                </a:spcBef>
                <a:spcAft>
                  <a:spcPts val="0"/>
                </a:spcAft>
                <a:buClr>
                  <a:srgbClr val="A50021"/>
                </a:buClr>
                <a:buSzTx/>
                <a:buFont typeface="Arial" panose="020B0604020202020204" pitchFamily="34" charset="0"/>
                <a:buNone/>
                <a:defRPr/>
              </a:pPr>
              <a:r>
                <a:rPr kumimoji="0" lang="zh-CN" altLang="en-US" sz="1200" b="0" i="0" u="none" strike="noStrike" kern="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ea"/>
                </a:rPr>
                <a:t>提高输入功率因数，减少对电网的谐波污染。作为电源为负载提供纯净电能。</a:t>
              </a:r>
              <a:endParaRPr kumimoji="0" lang="zh-CN" altLang="en-US" sz="1200" b="0" i="0" u="none" strike="noStrike" kern="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2346" name="WordArt 57"/>
            <p:cNvSpPr>
              <a:spLocks noTextEdit="1"/>
            </p:cNvSpPr>
            <p:nvPr/>
          </p:nvSpPr>
          <p:spPr>
            <a:xfrm rot="-3048865">
              <a:off x="3219450" y="2622550"/>
              <a:ext cx="1854200" cy="876300"/>
            </a:xfrm>
            <a:prstGeom prst="rect">
              <a:avLst/>
            </a:prstGeom>
          </p:spPr>
          <p:txBody>
            <a:bodyPr wrap="none" fromWordArt="1">
              <a:prstTxWarp prst="textArchUp">
                <a:avLst>
                  <a:gd name="adj" fmla="val 12274550"/>
                </a:avLst>
              </a:prstTxWarp>
              <a:normAutofit/>
            </a:bodyPr>
            <a:p>
              <a:pPr algn="l"/>
              <a:r>
                <a:rPr lang="zh-CN" altLang="en-US" sz="2400" b="1">
                  <a:solidFill>
                    <a:srgbClr val="F8F8F8"/>
                  </a:solidFill>
                  <a:latin typeface="华文细黑" charset="0"/>
                  <a:ea typeface="华文细黑" charset="0"/>
                </a:rPr>
                <a:t>不停电</a:t>
              </a:r>
              <a:endParaRPr lang="zh-CN" altLang="en-US" sz="2400" b="1">
                <a:solidFill>
                  <a:srgbClr val="F8F8F8"/>
                </a:solidFill>
                <a:latin typeface="华文细黑" charset="0"/>
                <a:ea typeface="华文细黑" charset="0"/>
              </a:endParaRPr>
            </a:p>
          </p:txBody>
        </p:sp>
        <p:sp>
          <p:nvSpPr>
            <p:cNvPr id="12347" name="WordArt 58"/>
            <p:cNvSpPr>
              <a:spLocks noTextEdit="1"/>
            </p:cNvSpPr>
            <p:nvPr/>
          </p:nvSpPr>
          <p:spPr>
            <a:xfrm rot="2839841">
              <a:off x="4310053" y="2700327"/>
              <a:ext cx="2000250" cy="466725"/>
            </a:xfrm>
            <a:prstGeom prst="rect">
              <a:avLst/>
            </a:prstGeom>
          </p:spPr>
          <p:txBody>
            <a:bodyPr wrap="none" fromWordArt="1">
              <a:prstTxWarp prst="textArchUp">
                <a:avLst>
                  <a:gd name="adj" fmla="val 11563406"/>
                </a:avLst>
              </a:prstTxWarp>
              <a:normAutofit/>
            </a:bodyPr>
            <a:p>
              <a:pPr algn="l"/>
              <a:r>
                <a:rPr lang="zh-CN" altLang="en-US" sz="2400" b="1">
                  <a:solidFill>
                    <a:srgbClr val="F8F8F8"/>
                  </a:solidFill>
                  <a:latin typeface="华文细黑" charset="0"/>
                  <a:ea typeface="华文细黑" charset="0"/>
                </a:rPr>
                <a:t>电能净化</a:t>
              </a:r>
              <a:endParaRPr lang="zh-CN" altLang="en-US" sz="2400" b="1">
                <a:solidFill>
                  <a:srgbClr val="F8F8F8"/>
                </a:solidFill>
                <a:latin typeface="华文细黑" charset="0"/>
                <a:ea typeface="华文细黑" charset="0"/>
              </a:endParaRPr>
            </a:p>
          </p:txBody>
        </p:sp>
        <p:sp>
          <p:nvSpPr>
            <p:cNvPr id="12348" name="WordArt 59"/>
            <p:cNvSpPr>
              <a:spLocks noTextEdit="1"/>
            </p:cNvSpPr>
            <p:nvPr/>
          </p:nvSpPr>
          <p:spPr>
            <a:xfrm rot="8012292" flipH="1" flipV="1">
              <a:off x="4392613" y="3910013"/>
              <a:ext cx="1828800" cy="666750"/>
            </a:xfrm>
            <a:prstGeom prst="rect">
              <a:avLst/>
            </a:prstGeom>
          </p:spPr>
          <p:txBody>
            <a:bodyPr wrap="none" fromWordArt="1">
              <a:prstTxWarp prst="textArchDown">
                <a:avLst>
                  <a:gd name="adj" fmla="val 671845"/>
                </a:avLst>
              </a:prstTxWarp>
              <a:normAutofit/>
            </a:bodyPr>
            <a:p>
              <a:pPr algn="l"/>
              <a:r>
                <a:rPr lang="zh-CN" altLang="en-US" sz="2400" b="1">
                  <a:solidFill>
                    <a:srgbClr val="F8F8F8"/>
                  </a:solidFill>
                  <a:latin typeface="华文细黑" charset="0"/>
                  <a:ea typeface="华文细黑" charset="0"/>
                </a:rPr>
                <a:t>电能管理</a:t>
              </a:r>
              <a:endParaRPr lang="zh-CN" altLang="en-US" sz="2400" b="1">
                <a:solidFill>
                  <a:srgbClr val="F8F8F8"/>
                </a:solidFill>
                <a:latin typeface="华文细黑" charset="0"/>
                <a:ea typeface="华文细黑" charset="0"/>
              </a:endParaRPr>
            </a:p>
          </p:txBody>
        </p:sp>
        <p:sp>
          <p:nvSpPr>
            <p:cNvPr id="12349" name="WordArt 60"/>
            <p:cNvSpPr>
              <a:spLocks noTextEdit="1"/>
            </p:cNvSpPr>
            <p:nvPr/>
          </p:nvSpPr>
          <p:spPr>
            <a:xfrm rot="-8223160" flipH="1" flipV="1">
              <a:off x="2916238" y="4148138"/>
              <a:ext cx="1928812" cy="361950"/>
            </a:xfrm>
            <a:prstGeom prst="rect">
              <a:avLst/>
            </a:prstGeom>
          </p:spPr>
          <p:txBody>
            <a:bodyPr wrap="none" fromWordArt="1">
              <a:prstTxWarp prst="textArchDown">
                <a:avLst>
                  <a:gd name="adj" fmla="val 349072"/>
                </a:avLst>
              </a:prstTxWarp>
              <a:normAutofit/>
            </a:bodyPr>
            <a:p>
              <a:pPr algn="l"/>
              <a:r>
                <a:rPr lang="zh-CN" altLang="en-US" sz="2400" b="1">
                  <a:solidFill>
                    <a:srgbClr val="F8F8F8"/>
                  </a:solidFill>
                  <a:latin typeface="华文细黑" charset="0"/>
                  <a:ea typeface="华文细黑" charset="0"/>
                </a:rPr>
                <a:t>交流稳压</a:t>
              </a:r>
              <a:endParaRPr lang="zh-CN" altLang="en-US" sz="2400" b="1">
                <a:solidFill>
                  <a:srgbClr val="F8F8F8"/>
                </a:solidFill>
                <a:latin typeface="华文细黑" charset="0"/>
                <a:ea typeface="华文细黑" charset="0"/>
              </a:endParaRPr>
            </a:p>
          </p:txBody>
        </p:sp>
        <p:sp>
          <p:nvSpPr>
            <p:cNvPr id="268" name="Rectangle 62"/>
            <p:cNvSpPr>
              <a:spLocks noChangeArrowheads="1"/>
            </p:cNvSpPr>
            <p:nvPr/>
          </p:nvSpPr>
          <p:spPr bwMode="gray">
            <a:xfrm>
              <a:off x="323202" y="1246680"/>
              <a:ext cx="2087289" cy="1408357"/>
            </a:xfrm>
            <a:prstGeom prst="rect">
              <a:avLst/>
            </a:prstGeom>
            <a:noFill/>
            <a:ln w="9525" algn="ctr">
              <a:noFill/>
              <a:miter lim="800000"/>
            </a:ln>
            <a:effectLst/>
          </p:spPr>
          <p:txBody>
            <a:bodyPr lIns="78258" tIns="39135" rIns="78258" bIns="39135">
              <a:spAutoFit/>
            </a:bodyPr>
            <a:lstStyle/>
            <a:p>
              <a:pPr marL="177800" marR="0" lvl="0" indent="-95250" algn="l" defTabSz="914400" rtl="0" eaLnBrk="1" fontAlgn="auto" latinLnBrk="0" hangingPunct="1">
                <a:lnSpc>
                  <a:spcPct val="150000"/>
                </a:lnSpc>
                <a:spcBef>
                  <a:spcPts val="0"/>
                </a:spcBef>
                <a:spcAft>
                  <a:spcPts val="0"/>
                </a:spcAft>
                <a:buClr>
                  <a:srgbClr val="A50021"/>
                </a:buClr>
                <a:buSzTx/>
                <a:buFont typeface="Wingdings" panose="05000000000000000000" pitchFamily="2" charset="2"/>
                <a:buChar char="Ø"/>
                <a:defRPr/>
              </a:pPr>
              <a:r>
                <a:rPr kumimoji="0" lang="zh-CN" altLang="en-US" sz="1200" b="1" i="0" u="none" strike="noStrike" kern="0" cap="none" spc="0" normalizeH="0" baseline="0" noProof="0" dirty="0">
                  <a:ln>
                    <a:noFill/>
                  </a:ln>
                  <a:solidFill>
                    <a:srgbClr val="000000"/>
                  </a:solidFill>
                  <a:effectLst/>
                  <a:uLnTx/>
                  <a:uFillTx/>
                  <a:latin typeface="Arial" panose="020B0604020202020204" pitchFamily="34" charset="0"/>
                  <a:ea typeface="华文细黑" pitchFamily="2" charset="-122"/>
                  <a:cs typeface="+mn-ea"/>
                </a:rPr>
                <a:t>解决电网停电问题；</a:t>
              </a:r>
              <a:endParaRPr kumimoji="0" lang="en-US" altLang="zh-CN" sz="1200" b="1" i="0" u="none" strike="noStrike" kern="0" cap="none" spc="0" normalizeH="0" baseline="0" noProof="0" dirty="0">
                <a:ln>
                  <a:noFill/>
                </a:ln>
                <a:solidFill>
                  <a:srgbClr val="000000"/>
                </a:solidFill>
                <a:effectLst/>
                <a:uLnTx/>
                <a:uFillTx/>
                <a:latin typeface="Arial" panose="020B0604020202020204" pitchFamily="34" charset="0"/>
                <a:ea typeface="华文细黑" pitchFamily="2" charset="-122"/>
                <a:cs typeface="+mn-cs"/>
              </a:endParaRPr>
            </a:p>
            <a:p>
              <a:pPr marL="177800" marR="0" lvl="0" indent="-5080" algn="l" defTabSz="914400" rtl="0" eaLnBrk="1" fontAlgn="auto" latinLnBrk="0" hangingPunct="1">
                <a:lnSpc>
                  <a:spcPct val="150000"/>
                </a:lnSpc>
                <a:spcBef>
                  <a:spcPts val="0"/>
                </a:spcBef>
                <a:spcAft>
                  <a:spcPts val="0"/>
                </a:spcAft>
                <a:buClr>
                  <a:srgbClr val="A50021"/>
                </a:buClr>
                <a:buSzTx/>
                <a:buFont typeface="Arial" panose="020B0604020202020204" pitchFamily="34" charset="0"/>
                <a:buNone/>
                <a:defRPr/>
              </a:pPr>
              <a:r>
                <a:rPr kumimoji="0" lang="zh-CN" altLang="en-US" sz="1200" b="0" i="0" u="none" strike="noStrike" kern="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ea"/>
                </a:rPr>
                <a:t>当市电中断时，由电池系统为后级负载提供电能。</a:t>
              </a:r>
              <a:endParaRPr kumimoji="0" lang="zh-CN" altLang="en-US" sz="1200" b="0" i="0" u="none" strike="noStrike" kern="0" cap="none" spc="0" normalizeH="0" baseline="0" noProof="0" dirty="0">
                <a:ln>
                  <a:noFill/>
                </a:ln>
                <a:solidFill>
                  <a:srgbClr val="000000"/>
                </a:solidFill>
                <a:effectLst/>
                <a:uLnTx/>
                <a:uFillTx/>
                <a:latin typeface="Arial" panose="020B0604020202020204" pitchFamily="34" charset="0"/>
                <a:ea typeface="华文细黑" pitchFamily="2" charset="-122"/>
                <a:cs typeface="+mn-cs"/>
              </a:endParaRPr>
            </a:p>
          </p:txBody>
        </p:sp>
        <p:sp>
          <p:nvSpPr>
            <p:cNvPr id="269" name="Rectangle 63"/>
            <p:cNvSpPr>
              <a:spLocks noChangeArrowheads="1"/>
            </p:cNvSpPr>
            <p:nvPr/>
          </p:nvSpPr>
          <p:spPr bwMode="gray">
            <a:xfrm>
              <a:off x="325104" y="4293680"/>
              <a:ext cx="2231764" cy="2066859"/>
            </a:xfrm>
            <a:prstGeom prst="rect">
              <a:avLst/>
            </a:prstGeom>
            <a:noFill/>
            <a:ln w="9525" algn="ctr">
              <a:noFill/>
              <a:miter lim="800000"/>
            </a:ln>
            <a:effectLst/>
          </p:spPr>
          <p:txBody>
            <a:bodyPr lIns="78258" tIns="39135" rIns="78258" bIns="39135">
              <a:spAutoFit/>
            </a:bodyPr>
            <a:lstStyle/>
            <a:p>
              <a:pPr marL="177800" marR="0" lvl="0" indent="-177800" algn="l" defTabSz="914400" rtl="0" eaLnBrk="1" fontAlgn="auto" latinLnBrk="0" hangingPunct="1">
                <a:lnSpc>
                  <a:spcPct val="100000"/>
                </a:lnSpc>
                <a:spcBef>
                  <a:spcPts val="0"/>
                </a:spcBef>
                <a:spcAft>
                  <a:spcPts val="0"/>
                </a:spcAft>
                <a:buClr>
                  <a:srgbClr val="A50021"/>
                </a:buClr>
                <a:buSzTx/>
                <a:buFont typeface="Wingdings" panose="05000000000000000000" pitchFamily="2" charset="2"/>
                <a:buChar char="Ø"/>
                <a:defRPr/>
              </a:pPr>
              <a:r>
                <a:rPr kumimoji="0" lang="zh-CN" altLang="en-US" sz="1200" b="1" i="0" u="none" strike="noStrike" kern="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ea"/>
                </a:rPr>
                <a:t>解决网压剧烈波动问题</a:t>
              </a:r>
              <a:endParaRPr kumimoji="0" lang="en-US" altLang="zh-CN" sz="1200" b="1" i="0" u="none" strike="noStrike" kern="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a:p>
              <a:pPr marL="177800" marR="0" lvl="0" indent="-5080" algn="l" defTabSz="914400" rtl="0" eaLnBrk="1" fontAlgn="auto" latinLnBrk="0" hangingPunct="1">
                <a:lnSpc>
                  <a:spcPct val="150000"/>
                </a:lnSpc>
                <a:spcBef>
                  <a:spcPts val="0"/>
                </a:spcBef>
                <a:spcAft>
                  <a:spcPts val="0"/>
                </a:spcAft>
                <a:buClr>
                  <a:srgbClr val="A50021"/>
                </a:buClr>
                <a:buSzTx/>
                <a:buFont typeface="Arial" panose="020B0604020202020204" pitchFamily="34" charset="0"/>
                <a:buNone/>
                <a:defRPr/>
              </a:pPr>
              <a:r>
                <a:rPr kumimoji="0" lang="zh-CN" altLang="en-US" sz="1200" b="0" i="0" u="none" strike="noStrike" kern="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ea"/>
                </a:rPr>
                <a:t>较大范围的输入电压适应能力，在网压波动时，依然为负载提供稳定的电压。</a:t>
              </a:r>
              <a:endParaRPr kumimoji="0" lang="zh-CN" altLang="en-US" sz="1200" b="0" i="0" u="none" strike="noStrike" kern="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a:p>
              <a:pPr marL="177800" marR="0" lvl="0" indent="-177800" algn="l" defTabSz="914400" rtl="0" eaLnBrk="1" fontAlgn="auto" latinLnBrk="0" hangingPunct="1">
                <a:lnSpc>
                  <a:spcPct val="100000"/>
                </a:lnSpc>
                <a:spcBef>
                  <a:spcPts val="0"/>
                </a:spcBef>
                <a:spcAft>
                  <a:spcPts val="0"/>
                </a:spcAft>
                <a:buClr>
                  <a:srgbClr val="A50021"/>
                </a:buClr>
                <a:buSzTx/>
                <a:buFont typeface="Wingdings" panose="05000000000000000000" pitchFamily="2" charset="2"/>
                <a:buChar char="Ø"/>
                <a:defRPr/>
              </a:pPr>
              <a:endParaRPr kumimoji="0" lang="zh-CN" altLang="en-US" sz="1200" b="0" i="0" u="none" strike="noStrike" kern="0" cap="none" spc="0" normalizeH="0" baseline="0" noProof="0" dirty="0">
                <a:ln>
                  <a:noFill/>
                </a:ln>
                <a:solidFill>
                  <a:srgbClr val="000000"/>
                </a:solidFill>
                <a:effectLst/>
                <a:uLnTx/>
                <a:uFillTx/>
                <a:latin typeface="Arial" panose="020B0604020202020204" pitchFamily="34" charset="0"/>
                <a:ea typeface="华文细黑" pitchFamily="2" charset="-122"/>
                <a:cs typeface="+mn-cs"/>
              </a:endParaRPr>
            </a:p>
          </p:txBody>
        </p:sp>
        <p:sp>
          <p:nvSpPr>
            <p:cNvPr id="270" name="Rectangle 64"/>
            <p:cNvSpPr>
              <a:spLocks noChangeArrowheads="1"/>
            </p:cNvSpPr>
            <p:nvPr/>
          </p:nvSpPr>
          <p:spPr bwMode="gray">
            <a:xfrm>
              <a:off x="6516634" y="4221359"/>
              <a:ext cx="2089191" cy="1737607"/>
            </a:xfrm>
            <a:prstGeom prst="rect">
              <a:avLst/>
            </a:prstGeom>
            <a:noFill/>
            <a:ln w="9525" algn="ctr">
              <a:noFill/>
              <a:miter lim="800000"/>
            </a:ln>
            <a:effectLst/>
          </p:spPr>
          <p:txBody>
            <a:bodyPr lIns="78258" tIns="39135" rIns="78258" bIns="39135">
              <a:spAutoFit/>
            </a:bodyPr>
            <a:lstStyle/>
            <a:p>
              <a:pPr marL="177800" marR="0" lvl="0" indent="-177800" algn="l" defTabSz="914400" rtl="0" eaLnBrk="1" fontAlgn="auto" latinLnBrk="0" hangingPunct="1">
                <a:lnSpc>
                  <a:spcPct val="100000"/>
                </a:lnSpc>
                <a:spcBef>
                  <a:spcPts val="0"/>
                </a:spcBef>
                <a:spcAft>
                  <a:spcPts val="0"/>
                </a:spcAft>
                <a:buClr>
                  <a:srgbClr val="A50021"/>
                </a:buClr>
                <a:buSzTx/>
                <a:buFont typeface="Wingdings" panose="05000000000000000000" pitchFamily="2" charset="2"/>
                <a:buChar char="Ø"/>
                <a:defRPr/>
              </a:pPr>
              <a:r>
                <a:rPr kumimoji="0" lang="zh-CN" altLang="en-US" sz="1200" b="1" i="0" u="none" strike="noStrike" kern="0" cap="none" spc="0" normalizeH="0" baseline="0" noProof="1" smtClean="0">
                  <a:ln>
                    <a:noFill/>
                  </a:ln>
                  <a:solidFill>
                    <a:srgbClr val="000000"/>
                  </a:solidFill>
                  <a:effectLst/>
                  <a:uLnTx/>
                  <a:uFillTx/>
                  <a:latin typeface="Arial" panose="020B0604020202020204" pitchFamily="34" charset="0"/>
                  <a:ea typeface="宋体" panose="02010600030101010101" pitchFamily="2" charset="-122"/>
                  <a:cs typeface="+mn-ea"/>
                </a:rPr>
                <a:t>解决交流动力维护问题；</a:t>
              </a:r>
              <a:endParaRPr kumimoji="0" lang="en-US" altLang="zh-CN" sz="1200" b="1" i="0" u="none" strike="noStrike" kern="0" cap="none" spc="0" normalizeH="0" baseline="0" noProof="1" smtClean="0">
                <a:ln>
                  <a:noFill/>
                </a:ln>
                <a:solidFill>
                  <a:srgbClr val="000000"/>
                </a:solidFill>
                <a:effectLst/>
                <a:uLnTx/>
                <a:uFillTx/>
                <a:latin typeface="Arial" panose="020B0604020202020204" pitchFamily="34" charset="0"/>
                <a:ea typeface="宋体" panose="02010600030101010101" pitchFamily="2" charset="-122"/>
                <a:cs typeface="+mn-cs"/>
              </a:endParaRPr>
            </a:p>
            <a:p>
              <a:pPr marL="177800" marR="0" lvl="0" indent="-5080" algn="l" defTabSz="914400" rtl="0" eaLnBrk="1" fontAlgn="auto" latinLnBrk="0" hangingPunct="1">
                <a:lnSpc>
                  <a:spcPct val="150000"/>
                </a:lnSpc>
                <a:spcBef>
                  <a:spcPts val="0"/>
                </a:spcBef>
                <a:spcAft>
                  <a:spcPts val="0"/>
                </a:spcAft>
                <a:buClr>
                  <a:srgbClr val="A50021"/>
                </a:buClr>
                <a:buSzTx/>
                <a:buFont typeface="Arial" panose="020B0604020202020204" pitchFamily="34" charset="0"/>
                <a:buNone/>
                <a:defRPr/>
              </a:pPr>
              <a:r>
                <a:rPr kumimoji="0" lang="en-US" altLang="zh-CN" sz="1200" b="0" i="0" u="none" strike="noStrike" kern="0" cap="none" spc="0" normalizeH="0" baseline="0" noProof="1" smtClean="0">
                  <a:ln>
                    <a:noFill/>
                  </a:ln>
                  <a:solidFill>
                    <a:srgbClr val="000000"/>
                  </a:solidFill>
                  <a:effectLst/>
                  <a:uLnTx/>
                  <a:uFillTx/>
                  <a:latin typeface="Arial" panose="020B0604020202020204" pitchFamily="34" charset="0"/>
                  <a:ea typeface="宋体" panose="02010600030101010101" pitchFamily="2" charset="-122"/>
                  <a:cs typeface="+mn-ea"/>
                </a:rPr>
                <a:t>UPS</a:t>
              </a:r>
              <a:r>
                <a:rPr kumimoji="0" lang="zh-CN" altLang="en-US" sz="1200" b="0" i="0" u="none" strike="noStrike" kern="0" cap="none" spc="0" normalizeH="0" baseline="0" noProof="1" smtClean="0">
                  <a:ln>
                    <a:noFill/>
                  </a:ln>
                  <a:solidFill>
                    <a:srgbClr val="000000"/>
                  </a:solidFill>
                  <a:effectLst/>
                  <a:uLnTx/>
                  <a:uFillTx/>
                  <a:latin typeface="Arial" panose="020B0604020202020204" pitchFamily="34" charset="0"/>
                  <a:ea typeface="宋体" panose="02010600030101010101" pitchFamily="2" charset="-122"/>
                  <a:cs typeface="+mn-ea"/>
                </a:rPr>
                <a:t>作为重要的电能设备可纳入网络管理，维护更加容易。</a:t>
              </a:r>
              <a:endParaRPr kumimoji="0" lang="zh-CN" altLang="en-US" sz="1200" b="0" i="0" u="none" strike="noStrike" kern="0" cap="none" spc="0" normalizeH="0" baseline="0" noProof="1" smtClean="0">
                <a:ln>
                  <a:noFill/>
                </a:ln>
                <a:solidFill>
                  <a:srgbClr val="000000"/>
                </a:solidFill>
                <a:effectLst/>
                <a:uLnTx/>
                <a:uFillTx/>
                <a:latin typeface="Arial" panose="020B0604020202020204" pitchFamily="34" charset="0"/>
                <a:ea typeface="宋体" panose="02010600030101010101" pitchFamily="2" charset="-122"/>
                <a:cs typeface="+mn-cs"/>
              </a:endParaRPr>
            </a:p>
            <a:p>
              <a:pPr marL="177800" marR="0" lvl="0" indent="-177800" algn="l" defTabSz="914400" rtl="0" eaLnBrk="1" fontAlgn="auto" latinLnBrk="0" hangingPunct="1">
                <a:lnSpc>
                  <a:spcPct val="100000"/>
                </a:lnSpc>
                <a:spcBef>
                  <a:spcPts val="0"/>
                </a:spcBef>
                <a:spcAft>
                  <a:spcPts val="0"/>
                </a:spcAft>
                <a:buClr>
                  <a:srgbClr val="A50021"/>
                </a:buClr>
                <a:buSzTx/>
                <a:buFont typeface="Wingdings" panose="05000000000000000000" pitchFamily="2" charset="2"/>
                <a:buChar char="Ø"/>
                <a:defRPr/>
              </a:pPr>
              <a:endParaRPr kumimoji="0" lang="zh-CN" altLang="en-US" sz="1200" b="0" i="0" u="none" strike="noStrike" kern="0" cap="none" spc="0" normalizeH="0" baseline="0" noProof="0" dirty="0">
                <a:ln>
                  <a:noFill/>
                </a:ln>
                <a:solidFill>
                  <a:srgbClr val="000000"/>
                </a:solidFill>
                <a:effectLst/>
                <a:uLnTx/>
                <a:uFillTx/>
                <a:latin typeface="Arial" panose="020B0604020202020204" pitchFamily="34" charset="0"/>
                <a:ea typeface="华文细黑" pitchFamily="2" charset="-122"/>
                <a:cs typeface="+mn-cs"/>
              </a:endParaRPr>
            </a:p>
          </p:txBody>
        </p:sp>
        <p:sp>
          <p:nvSpPr>
            <p:cNvPr id="271" name="Rectangle 65"/>
            <p:cNvSpPr>
              <a:spLocks noChangeArrowheads="1"/>
            </p:cNvSpPr>
            <p:nvPr/>
          </p:nvSpPr>
          <p:spPr bwMode="gray">
            <a:xfrm>
              <a:off x="325104" y="1197197"/>
              <a:ext cx="2231764" cy="2083988"/>
            </a:xfrm>
            <a:prstGeom prst="rect">
              <a:avLst/>
            </a:prstGeom>
            <a:noFill/>
            <a:ln w="9525" algn="ctr">
              <a:solidFill>
                <a:srgbClr val="000000"/>
              </a:solidFill>
              <a:miter lim="800000"/>
            </a:ln>
            <a:effectLst>
              <a:outerShdw dist="35921" dir="2700000" algn="ctr" rotWithShape="0">
                <a:srgbClr val="000000">
                  <a:alpha val="50000"/>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4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grpSp>
      <p:sp>
        <p:nvSpPr>
          <p:cNvPr id="273" name="Text Box 2110"/>
          <p:cNvSpPr txBox="1">
            <a:spLocks noChangeArrowheads="1"/>
          </p:cNvSpPr>
          <p:nvPr/>
        </p:nvSpPr>
        <p:spPr bwMode="auto">
          <a:xfrm>
            <a:off x="3584575" y="1084263"/>
            <a:ext cx="1565275" cy="325438"/>
          </a:xfrm>
          <a:prstGeom prst="rect">
            <a:avLst/>
          </a:prstGeom>
          <a:noFill/>
          <a:ln w="57150">
            <a:noFill/>
            <a:miter lim="800000"/>
            <a:headEnd type="none" w="sm" len="sm"/>
            <a:tailEnd type="none" w="sm" len="sm"/>
          </a:ln>
        </p:spPr>
        <p:txBody>
          <a:bodyPr wrap="none">
            <a:spAutoFit/>
          </a:bodyPr>
          <a:lstStyle/>
          <a:p>
            <a:pPr marR="0" defTabSz="914400">
              <a:buClrTx/>
              <a:buSzTx/>
              <a:defRPr/>
            </a:pPr>
            <a:r>
              <a:rPr kumimoji="1" lang="en-US" altLang="zh-CN" sz="1540" b="1" u="sng" kern="1200" cap="none" spc="0" normalizeH="0" baseline="0" noProof="1" smtClean="0">
                <a:solidFill>
                  <a:srgbClr val="002060"/>
                </a:solidFill>
                <a:latin typeface="Arial" panose="020B0604020202020204" pitchFamily="34" charset="0"/>
                <a:ea typeface="华文细黑" pitchFamily="2" charset="-122"/>
                <a:cs typeface="+mn-ea"/>
              </a:rPr>
              <a:t>UPS</a:t>
            </a:r>
            <a:r>
              <a:rPr kumimoji="1" lang="zh-CN" altLang="en-US" sz="1540" b="1" u="sng" kern="1200" cap="none" spc="0" normalizeH="0" baseline="0" noProof="1" smtClean="0">
                <a:solidFill>
                  <a:srgbClr val="002060"/>
                </a:solidFill>
                <a:latin typeface="Arial" panose="020B0604020202020204" pitchFamily="34" charset="0"/>
                <a:ea typeface="华文细黑" pitchFamily="2" charset="-122"/>
                <a:cs typeface="+mn-ea"/>
              </a:rPr>
              <a:t>的四大功能</a:t>
            </a:r>
            <a:endParaRPr kumimoji="1" lang="zh-CN" altLang="en-US" sz="1540" b="1" u="sng" kern="1200" cap="none" spc="0" normalizeH="0" baseline="0" noProof="1">
              <a:solidFill>
                <a:srgbClr val="002060"/>
              </a:solidFill>
              <a:latin typeface="Arial" panose="020B0604020202020204" pitchFamily="34" charset="0"/>
              <a:ea typeface="华文细黑" pitchFamily="2" charset="-122"/>
              <a:cs typeface="+mn-cs"/>
            </a:endParaRPr>
          </a:p>
        </p:txBody>
      </p:sp>
      <p:sp>
        <p:nvSpPr>
          <p:cNvPr id="12355" name="标题 1"/>
          <p:cNvSpPr>
            <a:spLocks noGrp="1"/>
          </p:cNvSpPr>
          <p:nvPr>
            <p:ph type="title"/>
          </p:nvPr>
        </p:nvSpPr>
        <p:spPr>
          <a:xfrm>
            <a:off x="652463" y="404813"/>
            <a:ext cx="6850062" cy="630237"/>
          </a:xfrm>
        </p:spPr>
        <p:txBody>
          <a:bodyPr wrap="square" lIns="91440" tIns="45720" rIns="91440" bIns="45720" anchor="ctr" anchorCtr="0"/>
          <a:p>
            <a:r>
              <a:rPr lang="en-US" altLang="zh-CN" sz="3000" dirty="0"/>
              <a:t>1.2</a:t>
            </a:r>
            <a:r>
              <a:rPr lang="zh-CN" altLang="en-US" sz="3000" dirty="0"/>
              <a:t>为什么需要</a:t>
            </a:r>
            <a:r>
              <a:rPr lang="en-US" altLang="zh-CN" sz="3000" dirty="0"/>
              <a:t>UPS</a:t>
            </a:r>
            <a:r>
              <a:rPr lang="zh-CN" altLang="en-US" sz="3000" dirty="0"/>
              <a:t>？</a:t>
            </a:r>
            <a:endParaRPr lang="zh-CN" altLang="en-US" sz="3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13313" name="Rectangle 2"/>
          <p:cNvSpPr/>
          <p:nvPr/>
        </p:nvSpPr>
        <p:spPr>
          <a:xfrm>
            <a:off x="1979613" y="2060575"/>
            <a:ext cx="5472112" cy="2160588"/>
          </a:xfrm>
          <a:prstGeom prst="rect">
            <a:avLst/>
          </a:prstGeom>
          <a:noFill/>
          <a:ln w="9525">
            <a:noFill/>
          </a:ln>
        </p:spPr>
        <p:txBody>
          <a:bodyPr anchor="t" anchorCtr="0"/>
          <a:p>
            <a:pPr marL="342900" indent="-342900" algn="ctr" eaLnBrk="0" hangingPunct="0">
              <a:lnSpc>
                <a:spcPct val="80000"/>
              </a:lnSpc>
              <a:spcBef>
                <a:spcPct val="50000"/>
              </a:spcBef>
            </a:pPr>
            <a:r>
              <a:rPr lang="zh-CN" altLang="en-US" sz="4800" b="1" dirty="0">
                <a:latin typeface="宋体" panose="02010600030101010101" pitchFamily="2" charset="-122"/>
                <a:ea typeface="宋体" panose="02010600030101010101" pitchFamily="2" charset="-122"/>
              </a:rPr>
              <a:t>电力与</a:t>
            </a:r>
            <a:r>
              <a:rPr lang="en-US" altLang="zh-CN" sz="4800" b="1" dirty="0">
                <a:latin typeface="宋体" panose="02010600030101010101" pitchFamily="2" charset="-122"/>
                <a:ea typeface="宋体" panose="02010600030101010101" pitchFamily="2" charset="-122"/>
              </a:rPr>
              <a:t>UPS</a:t>
            </a:r>
            <a:r>
              <a:rPr lang="zh-CN" altLang="en-US" sz="4800" b="1" dirty="0">
                <a:latin typeface="宋体" panose="02010600030101010101" pitchFamily="2" charset="-122"/>
                <a:ea typeface="宋体" panose="02010600030101010101" pitchFamily="2" charset="-122"/>
              </a:rPr>
              <a:t>常识</a:t>
            </a:r>
            <a:endParaRPr lang="zh-CN" altLang="en-US" sz="4800" b="1" dirty="0">
              <a:latin typeface="宋体" panose="02010600030101010101" pitchFamily="2" charset="-122"/>
              <a:ea typeface="宋体" panose="02010600030101010101" pitchFamily="2" charset="-122"/>
            </a:endParaRPr>
          </a:p>
          <a:p>
            <a:pPr marL="342900" indent="-342900" algn="ctr" eaLnBrk="0" hangingPunct="0">
              <a:lnSpc>
                <a:spcPct val="80000"/>
              </a:lnSpc>
              <a:spcBef>
                <a:spcPct val="50000"/>
              </a:spcBef>
              <a:buSzPct val="115000"/>
              <a:buFont typeface="Wingdings" panose="05000000000000000000" pitchFamily="2" charset="2"/>
              <a:buChar char="F"/>
            </a:pPr>
            <a:r>
              <a:rPr lang="zh-CN" altLang="en-US" sz="3200" b="1" dirty="0">
                <a:solidFill>
                  <a:srgbClr val="33339A"/>
                </a:solidFill>
                <a:latin typeface="宋体" panose="02010600030101010101" pitchFamily="2" charset="-122"/>
                <a:ea typeface="宋体" panose="02010600030101010101" pitchFamily="2" charset="-122"/>
              </a:rPr>
              <a:t> </a:t>
            </a:r>
            <a:r>
              <a:rPr lang="en-US" altLang="zh-CN" sz="3200" b="1" dirty="0">
                <a:solidFill>
                  <a:srgbClr val="33339A"/>
                </a:solidFill>
                <a:latin typeface="宋体" panose="02010600030101010101" pitchFamily="2" charset="-122"/>
                <a:ea typeface="宋体" panose="02010600030101010101" pitchFamily="2" charset="-122"/>
              </a:rPr>
              <a:t>UPS</a:t>
            </a:r>
            <a:r>
              <a:rPr lang="zh-CN" altLang="en-US" sz="3200" b="1" dirty="0">
                <a:solidFill>
                  <a:srgbClr val="33339A"/>
                </a:solidFill>
                <a:latin typeface="宋体" panose="02010600030101010101" pitchFamily="2" charset="-122"/>
                <a:ea typeface="宋体" panose="02010600030101010101" pitchFamily="2" charset="-122"/>
              </a:rPr>
              <a:t>常识</a:t>
            </a:r>
            <a:endParaRPr lang="zh-CN" altLang="en-US" sz="3200" b="1" dirty="0">
              <a:solidFill>
                <a:srgbClr val="33339A"/>
              </a:solidFill>
              <a:latin typeface="宋体" panose="02010600030101010101" pitchFamily="2" charset="-122"/>
              <a:ea typeface="宋体" panose="02010600030101010101" pitchFamily="2" charset="-122"/>
            </a:endParaRPr>
          </a:p>
        </p:txBody>
      </p:sp>
      <p:sp>
        <p:nvSpPr>
          <p:cNvPr id="13314" name="Rectangle 4"/>
          <p:cNvSpPr/>
          <p:nvPr/>
        </p:nvSpPr>
        <p:spPr>
          <a:xfrm>
            <a:off x="5364163" y="2708275"/>
            <a:ext cx="914400" cy="914400"/>
          </a:xfrm>
          <a:prstGeom prst="rect">
            <a:avLst/>
          </a:prstGeom>
          <a:noFill/>
          <a:ln w="9525">
            <a:noFill/>
          </a:ln>
        </p:spPr>
        <p:txBody>
          <a:bodyPr wrap="none" anchor="ctr" anchorCtr="0"/>
          <a:p>
            <a:pPr eaLnBrk="0" hangingPunct="0"/>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tags/tag1.xml><?xml version="1.0" encoding="utf-8"?>
<p:tagLst xmlns:p="http://schemas.openxmlformats.org/presentationml/2006/main">
  <p:tag name="commondata" val="eyJoZGlkIjoiNzA4MWM1N2JhMWY3NDQ2NTdkMDE2OGQ5NjljZWZjZGYifQ=="/>
</p:tagLst>
</file>

<file path=ppt/theme/theme1.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9368</Words>
  <Application>WPS 演示</Application>
  <PresentationFormat>全屏显示(4:3)</PresentationFormat>
  <Paragraphs>1055</Paragraphs>
  <Slides>70</Slides>
  <Notes>14</Notes>
  <HiddenSlides>0</HiddenSlides>
  <MMClips>0</MMClips>
  <ScaleCrop>false</ScaleCrop>
  <HeadingPairs>
    <vt:vector size="8" baseType="variant">
      <vt:variant>
        <vt:lpstr>已用的字体</vt:lpstr>
      </vt:variant>
      <vt:variant>
        <vt:i4>18</vt:i4>
      </vt:variant>
      <vt:variant>
        <vt:lpstr>主题</vt:lpstr>
      </vt:variant>
      <vt:variant>
        <vt:i4>1</vt:i4>
      </vt:variant>
      <vt:variant>
        <vt:lpstr>嵌入 OLE 服务器</vt:lpstr>
      </vt:variant>
      <vt:variant>
        <vt:i4>22</vt:i4>
      </vt:variant>
      <vt:variant>
        <vt:lpstr>幻灯片标题</vt:lpstr>
      </vt:variant>
      <vt:variant>
        <vt:i4>70</vt:i4>
      </vt:variant>
    </vt:vector>
  </HeadingPairs>
  <TitlesOfParts>
    <vt:vector size="111" baseType="lpstr">
      <vt:lpstr>Arial</vt:lpstr>
      <vt:lpstr>宋体</vt:lpstr>
      <vt:lpstr>Wingdings</vt:lpstr>
      <vt:lpstr>Verdana</vt:lpstr>
      <vt:lpstr>华文新魏</vt:lpstr>
      <vt:lpstr>华文细黑</vt:lpstr>
      <vt:lpstr>微软雅黑</vt:lpstr>
      <vt:lpstr>黑体</vt:lpstr>
      <vt:lpstr>Calibri</vt:lpstr>
      <vt:lpstr>幼圆</vt:lpstr>
      <vt:lpstr>FrutigerNext LT Regular</vt:lpstr>
      <vt:lpstr>MS PGothic</vt:lpstr>
      <vt:lpstr>华文细黑</vt:lpstr>
      <vt:lpstr>Arial Unicode MS</vt:lpstr>
      <vt:lpstr>华康俪金黑W8(P)</vt:lpstr>
      <vt:lpstr>Times New Roman</vt:lpstr>
      <vt:lpstr>Symbol</vt:lpstr>
      <vt:lpstr>Tahoma</vt:lpstr>
      <vt:lpstr>1_默认设计模板</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Equation.KSEE3</vt:lpstr>
      <vt:lpstr>Equation.3</vt:lpstr>
      <vt:lpstr>Equation.3</vt:lpstr>
      <vt:lpstr>Equation.KSEE3</vt:lpstr>
      <vt:lpstr>Equation.KSEE3</vt:lpstr>
      <vt:lpstr>Equation.KSEE3</vt:lpstr>
      <vt:lpstr>Equation.3</vt:lpstr>
      <vt:lpstr>Equation.3</vt:lpstr>
      <vt:lpstr>Equation.3</vt:lpstr>
      <vt:lpstr>Equation.3</vt:lpstr>
      <vt:lpstr>Equation.3</vt:lpstr>
      <vt:lpstr>PowerPoint 演示文稿</vt:lpstr>
      <vt:lpstr>PowerPoint 演示文稿</vt:lpstr>
      <vt:lpstr>UPS发展历史</vt:lpstr>
      <vt:lpstr>1.2 为什么需要UPS？</vt:lpstr>
      <vt:lpstr>1.2为什么需要UPS？</vt:lpstr>
      <vt:lpstr>1.2为什么需要UPS？</vt:lpstr>
      <vt:lpstr>1.2 为什么需要UPS？</vt:lpstr>
      <vt:lpstr>1.2为什么需要UPS？</vt:lpstr>
      <vt:lpstr>PowerPoint 演示文稿</vt:lpstr>
      <vt:lpstr>关于市电</vt:lpstr>
      <vt:lpstr>直流电和交流电的斗争</vt:lpstr>
      <vt:lpstr>电力电子技术的发展史</vt:lpstr>
      <vt:lpstr>负载性质</vt:lpstr>
      <vt:lpstr>UPS的分类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可靠性与可用性</vt:lpstr>
      <vt:lpstr>PowerPoint 演示文稿</vt:lpstr>
      <vt:lpstr>后备式 UPS</vt:lpstr>
      <vt:lpstr>后备式UPS的性能特点</vt:lpstr>
      <vt:lpstr>PowerPoint 演示文稿</vt:lpstr>
      <vt:lpstr>在线互动式 UPS</vt:lpstr>
      <vt:lpstr>在线互动式UPS的性能特点 </vt:lpstr>
      <vt:lpstr>PowerPoint 演示文稿</vt:lpstr>
      <vt:lpstr>在线式 UPS</vt:lpstr>
      <vt:lpstr>传统在线式UPS的性能特点</vt:lpstr>
      <vt:lpstr>离线式与在线式比较</vt:lpstr>
      <vt:lpstr>PowerPoint 演示文稿</vt:lpstr>
      <vt:lpstr>PowerPoint 演示文稿</vt:lpstr>
      <vt:lpstr>恒功率计算公式</vt:lpstr>
      <vt:lpstr>恒功率放电查表法</vt:lpstr>
      <vt:lpstr>例</vt:lpstr>
      <vt:lpstr>PowerPoint 演示文稿</vt:lpstr>
      <vt:lpstr>恒电流计算公式</vt:lpstr>
      <vt:lpstr>恒电流放电查表法</vt:lpstr>
      <vt:lpstr>例</vt:lpstr>
      <vt:lpstr>PowerPoint 演示文稿</vt:lpstr>
      <vt:lpstr>估算法</vt:lpstr>
      <vt:lpstr>例</vt:lpstr>
      <vt:lpstr>PowerPoint 演示文稿</vt:lpstr>
      <vt:lpstr>PowerPoint 演示文稿</vt:lpstr>
      <vt:lpstr>例</vt:lpstr>
      <vt:lpstr>PowerPoint 演示文稿</vt:lpstr>
      <vt:lpstr>PowerPoint 演示文稿</vt:lpstr>
      <vt:lpstr>高频机与工频机选择原则</vt:lpstr>
      <vt:lpstr>PowerPoint 演示文稿</vt:lpstr>
      <vt:lpstr>PowerPoint 演示文稿</vt:lpstr>
      <vt:lpstr>PowerPoint 演示文稿</vt:lpstr>
      <vt:lpstr>PowerPoint 演示文稿</vt:lpstr>
      <vt:lpstr>UPS电流计算</vt:lpstr>
      <vt:lpstr>例</vt:lpstr>
      <vt:lpstr>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充电特性</vt:lpstr>
      <vt:lpstr>放电过程</vt:lpstr>
      <vt:lpstr>影响电池容量的因素</vt:lpstr>
      <vt:lpstr>充电方式</vt:lpstr>
      <vt:lpstr>PowerPoint 演示文稿</vt:lpstr>
      <vt:lpstr>PowerPoint 演示文稿</vt:lpstr>
    </vt:vector>
  </TitlesOfParts>
  <Company>EAST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易事特集团PPT模板（20151018更新）</dc:title>
  <dc:creator>chenxl</dc:creator>
  <cp:lastModifiedBy>嗨</cp:lastModifiedBy>
  <cp:revision>161</cp:revision>
  <dcterms:created xsi:type="dcterms:W3CDTF">2013-05-30T01:21:00Z</dcterms:created>
  <dcterms:modified xsi:type="dcterms:W3CDTF">2024-10-10T03:38:30Z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2052-12.1.0.18276</vt:lpwstr>
  </property>
  <property fmtid="{D5CDD505-2E9C-101B-9397-08002B2CF9AE}" pid="3" name="ICV">
    <vt:lpwstr>1A41B63F6D54420F829C3FE98AF78A97_13</vt:lpwstr>
  </property>
</Properties>
</file>