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04"/>
  </p:notesMasterIdLst>
  <p:sldIdLst>
    <p:sldId id="358" r:id="rId2"/>
    <p:sldId id="602" r:id="rId3"/>
    <p:sldId id="603" r:id="rId4"/>
    <p:sldId id="604" r:id="rId5"/>
    <p:sldId id="704" r:id="rId6"/>
    <p:sldId id="606" r:id="rId7"/>
    <p:sldId id="607" r:id="rId8"/>
    <p:sldId id="608" r:id="rId9"/>
    <p:sldId id="609" r:id="rId10"/>
    <p:sldId id="610" r:id="rId11"/>
    <p:sldId id="611" r:id="rId12"/>
    <p:sldId id="612" r:id="rId13"/>
    <p:sldId id="613" r:id="rId14"/>
    <p:sldId id="614" r:id="rId15"/>
    <p:sldId id="615" r:id="rId16"/>
    <p:sldId id="616" r:id="rId17"/>
    <p:sldId id="617" r:id="rId18"/>
    <p:sldId id="618" r:id="rId19"/>
    <p:sldId id="619" r:id="rId20"/>
    <p:sldId id="620" r:id="rId21"/>
    <p:sldId id="622" r:id="rId22"/>
    <p:sldId id="623" r:id="rId23"/>
    <p:sldId id="624" r:id="rId24"/>
    <p:sldId id="625" r:id="rId25"/>
    <p:sldId id="626" r:id="rId26"/>
    <p:sldId id="627" r:id="rId27"/>
    <p:sldId id="628" r:id="rId28"/>
    <p:sldId id="629" r:id="rId29"/>
    <p:sldId id="630" r:id="rId30"/>
    <p:sldId id="631" r:id="rId31"/>
    <p:sldId id="632" r:id="rId32"/>
    <p:sldId id="633" r:id="rId33"/>
    <p:sldId id="634" r:id="rId34"/>
    <p:sldId id="635" r:id="rId35"/>
    <p:sldId id="636" r:id="rId36"/>
    <p:sldId id="638" r:id="rId37"/>
    <p:sldId id="639" r:id="rId38"/>
    <p:sldId id="640" r:id="rId39"/>
    <p:sldId id="641" r:id="rId40"/>
    <p:sldId id="642" r:id="rId41"/>
    <p:sldId id="643" r:id="rId42"/>
    <p:sldId id="644" r:id="rId43"/>
    <p:sldId id="645" r:id="rId44"/>
    <p:sldId id="646" r:id="rId45"/>
    <p:sldId id="647" r:id="rId46"/>
    <p:sldId id="648" r:id="rId47"/>
    <p:sldId id="649" r:id="rId48"/>
    <p:sldId id="650" r:id="rId49"/>
    <p:sldId id="651" r:id="rId50"/>
    <p:sldId id="652" r:id="rId51"/>
    <p:sldId id="653" r:id="rId52"/>
    <p:sldId id="654" r:id="rId53"/>
    <p:sldId id="655" r:id="rId54"/>
    <p:sldId id="656" r:id="rId55"/>
    <p:sldId id="657" r:id="rId56"/>
    <p:sldId id="658" r:id="rId57"/>
    <p:sldId id="659" r:id="rId58"/>
    <p:sldId id="660" r:id="rId59"/>
    <p:sldId id="661" r:id="rId60"/>
    <p:sldId id="662" r:id="rId61"/>
    <p:sldId id="663" r:id="rId62"/>
    <p:sldId id="664" r:id="rId63"/>
    <p:sldId id="665" r:id="rId64"/>
    <p:sldId id="666" r:id="rId65"/>
    <p:sldId id="667" r:id="rId66"/>
    <p:sldId id="668" r:id="rId67"/>
    <p:sldId id="669" r:id="rId68"/>
    <p:sldId id="670" r:id="rId69"/>
    <p:sldId id="671" r:id="rId70"/>
    <p:sldId id="672" r:id="rId71"/>
    <p:sldId id="673" r:id="rId72"/>
    <p:sldId id="674" r:id="rId73"/>
    <p:sldId id="675" r:id="rId74"/>
    <p:sldId id="676" r:id="rId75"/>
    <p:sldId id="677" r:id="rId76"/>
    <p:sldId id="678" r:id="rId77"/>
    <p:sldId id="679" r:id="rId78"/>
    <p:sldId id="680" r:id="rId79"/>
    <p:sldId id="681" r:id="rId80"/>
    <p:sldId id="682" r:id="rId81"/>
    <p:sldId id="683" r:id="rId82"/>
    <p:sldId id="684" r:id="rId83"/>
    <p:sldId id="685" r:id="rId84"/>
    <p:sldId id="686" r:id="rId85"/>
    <p:sldId id="687" r:id="rId86"/>
    <p:sldId id="688" r:id="rId87"/>
    <p:sldId id="689" r:id="rId88"/>
    <p:sldId id="690" r:id="rId89"/>
    <p:sldId id="691" r:id="rId90"/>
    <p:sldId id="692" r:id="rId91"/>
    <p:sldId id="693" r:id="rId92"/>
    <p:sldId id="694" r:id="rId93"/>
    <p:sldId id="695" r:id="rId94"/>
    <p:sldId id="696" r:id="rId95"/>
    <p:sldId id="697" r:id="rId96"/>
    <p:sldId id="698" r:id="rId97"/>
    <p:sldId id="699" r:id="rId98"/>
    <p:sldId id="700" r:id="rId99"/>
    <p:sldId id="701" r:id="rId100"/>
    <p:sldId id="702" r:id="rId101"/>
    <p:sldId id="703" r:id="rId102"/>
    <p:sldId id="601" r:id="rId103"/>
  </p:sldIdLst>
  <p:sldSz cx="9144000" cy="6858000" type="screen4x3"/>
  <p:notesSz cx="6858000" cy="9144000"/>
  <p:defaultTextStyle>
    <a:defPPr>
      <a:defRPr lang="zh-CN"/>
    </a:defPPr>
    <a:lvl1pPr algn="l" rtl="0" fontAlgn="base">
      <a:spcBef>
        <a:spcPct val="0"/>
      </a:spcBef>
      <a:spcAft>
        <a:spcPct val="0"/>
      </a:spcAft>
      <a:defRPr sz="2000"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sz="2000"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sz="2000"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sz="2000"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sz="2000" kern="1200">
        <a:solidFill>
          <a:schemeClr val="tx1"/>
        </a:solidFill>
        <a:latin typeface="Arial" pitchFamily="34" charset="0"/>
        <a:ea typeface="宋体" pitchFamily="2" charset="-122"/>
        <a:cs typeface="+mn-cs"/>
      </a:defRPr>
    </a:lvl5pPr>
    <a:lvl6pPr marL="2286000" algn="l" defTabSz="914400" rtl="0" eaLnBrk="1" latinLnBrk="0" hangingPunct="1">
      <a:defRPr sz="2000" kern="1200">
        <a:solidFill>
          <a:schemeClr val="tx1"/>
        </a:solidFill>
        <a:latin typeface="Arial" pitchFamily="34" charset="0"/>
        <a:ea typeface="宋体" pitchFamily="2" charset="-122"/>
        <a:cs typeface="+mn-cs"/>
      </a:defRPr>
    </a:lvl6pPr>
    <a:lvl7pPr marL="2743200" algn="l" defTabSz="914400" rtl="0" eaLnBrk="1" latinLnBrk="0" hangingPunct="1">
      <a:defRPr sz="2000" kern="1200">
        <a:solidFill>
          <a:schemeClr val="tx1"/>
        </a:solidFill>
        <a:latin typeface="Arial" pitchFamily="34" charset="0"/>
        <a:ea typeface="宋体" pitchFamily="2" charset="-122"/>
        <a:cs typeface="+mn-cs"/>
      </a:defRPr>
    </a:lvl7pPr>
    <a:lvl8pPr marL="3200400" algn="l" defTabSz="914400" rtl="0" eaLnBrk="1" latinLnBrk="0" hangingPunct="1">
      <a:defRPr sz="2000" kern="1200">
        <a:solidFill>
          <a:schemeClr val="tx1"/>
        </a:solidFill>
        <a:latin typeface="Arial" pitchFamily="34" charset="0"/>
        <a:ea typeface="宋体" pitchFamily="2" charset="-122"/>
        <a:cs typeface="+mn-cs"/>
      </a:defRPr>
    </a:lvl8pPr>
    <a:lvl9pPr marL="3657600" algn="l" defTabSz="914400" rtl="0" eaLnBrk="1" latinLnBrk="0" hangingPunct="1">
      <a:defRPr sz="2000"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0000FF"/>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292929"/>
    <a:srgbClr val="000099"/>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45" autoAdjust="0"/>
    <p:restoredTop sz="91424" autoAdjust="0"/>
  </p:normalViewPr>
  <p:slideViewPr>
    <p:cSldViewPr>
      <p:cViewPr varScale="1">
        <p:scale>
          <a:sx n="65" d="100"/>
          <a:sy n="65" d="100"/>
        </p:scale>
        <p:origin x="72" y="19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theme" Target="theme/theme1.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933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zh-CN" altLang="en-US"/>
          </a:p>
        </p:txBody>
      </p:sp>
      <p:sp>
        <p:nvSpPr>
          <p:cNvPr id="9933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9933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933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933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9933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80EA187F-9180-454F-98DC-DE34383EBC1D}" type="slidenum">
              <a:rPr lang="zh-CN" altLang="en-US"/>
              <a:pPr/>
              <a:t>‹#›</a:t>
            </a:fld>
            <a:endParaRPr lang="en-US" altLang="zh-CN"/>
          </a:p>
        </p:txBody>
      </p:sp>
    </p:spTree>
    <p:extLst>
      <p:ext uri="{BB962C8B-B14F-4D97-AF65-F5344CB8AC3E}">
        <p14:creationId xmlns:p14="http://schemas.microsoft.com/office/powerpoint/2010/main" val="360332761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宋体" pitchFamily="2" charset="-122"/>
        <a:cs typeface="+mn-cs"/>
      </a:defRPr>
    </a:lvl1pPr>
    <a:lvl2pPr marL="457200" algn="l" rtl="0" fontAlgn="base">
      <a:spcBef>
        <a:spcPct val="30000"/>
      </a:spcBef>
      <a:spcAft>
        <a:spcPct val="0"/>
      </a:spcAft>
      <a:defRPr sz="1200" kern="1200">
        <a:solidFill>
          <a:schemeClr val="tx1"/>
        </a:solidFill>
        <a:latin typeface="Arial" pitchFamily="34" charset="0"/>
        <a:ea typeface="宋体" pitchFamily="2" charset="-122"/>
        <a:cs typeface="+mn-cs"/>
      </a:defRPr>
    </a:lvl2pPr>
    <a:lvl3pPr marL="914400" algn="l" rtl="0" fontAlgn="base">
      <a:spcBef>
        <a:spcPct val="30000"/>
      </a:spcBef>
      <a:spcAft>
        <a:spcPct val="0"/>
      </a:spcAft>
      <a:defRPr sz="1200" kern="1200">
        <a:solidFill>
          <a:schemeClr val="tx1"/>
        </a:solidFill>
        <a:latin typeface="Arial" pitchFamily="34" charset="0"/>
        <a:ea typeface="宋体" pitchFamily="2" charset="-122"/>
        <a:cs typeface="+mn-cs"/>
      </a:defRPr>
    </a:lvl3pPr>
    <a:lvl4pPr marL="1371600" algn="l" rtl="0" fontAlgn="base">
      <a:spcBef>
        <a:spcPct val="30000"/>
      </a:spcBef>
      <a:spcAft>
        <a:spcPct val="0"/>
      </a:spcAft>
      <a:defRPr sz="1200" kern="1200">
        <a:solidFill>
          <a:schemeClr val="tx1"/>
        </a:solidFill>
        <a:latin typeface="Arial" pitchFamily="34" charset="0"/>
        <a:ea typeface="宋体" pitchFamily="2" charset="-122"/>
        <a:cs typeface="+mn-cs"/>
      </a:defRPr>
    </a:lvl4pPr>
    <a:lvl5pPr marL="1828800" algn="l" rtl="0" fontAlgn="base">
      <a:spcBef>
        <a:spcPct val="30000"/>
      </a:spcBef>
      <a:spcAft>
        <a:spcPct val="0"/>
      </a:spcAft>
      <a:defRPr sz="1200" kern="1200">
        <a:solidFill>
          <a:schemeClr val="tx1"/>
        </a:solidFill>
        <a:latin typeface="Arial"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p:spPr>
        <p:txBody>
          <a:bodyPr/>
          <a:lstStyle>
            <a:lvl1pPr eaLnBrk="0" hangingPunct="0">
              <a:defRPr b="1">
                <a:solidFill>
                  <a:schemeClr val="tx1"/>
                </a:solidFill>
                <a:latin typeface="Arial" charset="0"/>
                <a:ea typeface="华文中宋" pitchFamily="2" charset="-122"/>
              </a:defRPr>
            </a:lvl1pPr>
            <a:lvl2pPr marL="742950" indent="-285750" eaLnBrk="0" hangingPunct="0">
              <a:defRPr b="1">
                <a:solidFill>
                  <a:schemeClr val="tx1"/>
                </a:solidFill>
                <a:latin typeface="Arial" charset="0"/>
                <a:ea typeface="华文中宋" pitchFamily="2" charset="-122"/>
              </a:defRPr>
            </a:lvl2pPr>
            <a:lvl3pPr marL="1143000" indent="-228600" eaLnBrk="0" hangingPunct="0">
              <a:defRPr b="1">
                <a:solidFill>
                  <a:schemeClr val="tx1"/>
                </a:solidFill>
                <a:latin typeface="Arial" charset="0"/>
                <a:ea typeface="华文中宋" pitchFamily="2" charset="-122"/>
              </a:defRPr>
            </a:lvl3pPr>
            <a:lvl4pPr marL="1600200" indent="-228600" eaLnBrk="0" hangingPunct="0">
              <a:defRPr b="1">
                <a:solidFill>
                  <a:schemeClr val="tx1"/>
                </a:solidFill>
                <a:latin typeface="Arial" charset="0"/>
                <a:ea typeface="华文中宋" pitchFamily="2" charset="-122"/>
              </a:defRPr>
            </a:lvl4pPr>
            <a:lvl5pPr marL="2057400" indent="-228600" eaLnBrk="0" hangingPunct="0">
              <a:defRPr b="1">
                <a:solidFill>
                  <a:schemeClr val="tx1"/>
                </a:solidFill>
                <a:latin typeface="Arial" charset="0"/>
                <a:ea typeface="华文中宋" pitchFamily="2" charset="-122"/>
              </a:defRPr>
            </a:lvl5pPr>
            <a:lvl6pPr marL="2514600" indent="-228600" eaLnBrk="0" fontAlgn="base" hangingPunct="0">
              <a:spcBef>
                <a:spcPct val="0"/>
              </a:spcBef>
              <a:spcAft>
                <a:spcPct val="0"/>
              </a:spcAft>
              <a:defRPr b="1">
                <a:solidFill>
                  <a:schemeClr val="tx1"/>
                </a:solidFill>
                <a:latin typeface="Arial" charset="0"/>
                <a:ea typeface="华文中宋" pitchFamily="2" charset="-122"/>
              </a:defRPr>
            </a:lvl6pPr>
            <a:lvl7pPr marL="2971800" indent="-228600" eaLnBrk="0" fontAlgn="base" hangingPunct="0">
              <a:spcBef>
                <a:spcPct val="0"/>
              </a:spcBef>
              <a:spcAft>
                <a:spcPct val="0"/>
              </a:spcAft>
              <a:defRPr b="1">
                <a:solidFill>
                  <a:schemeClr val="tx1"/>
                </a:solidFill>
                <a:latin typeface="Arial" charset="0"/>
                <a:ea typeface="华文中宋" pitchFamily="2" charset="-122"/>
              </a:defRPr>
            </a:lvl7pPr>
            <a:lvl8pPr marL="3429000" indent="-228600" eaLnBrk="0" fontAlgn="base" hangingPunct="0">
              <a:spcBef>
                <a:spcPct val="0"/>
              </a:spcBef>
              <a:spcAft>
                <a:spcPct val="0"/>
              </a:spcAft>
              <a:defRPr b="1">
                <a:solidFill>
                  <a:schemeClr val="tx1"/>
                </a:solidFill>
                <a:latin typeface="Arial" charset="0"/>
                <a:ea typeface="华文中宋" pitchFamily="2" charset="-122"/>
              </a:defRPr>
            </a:lvl8pPr>
            <a:lvl9pPr marL="3886200" indent="-228600" eaLnBrk="0" fontAlgn="base" hangingPunct="0">
              <a:spcBef>
                <a:spcPct val="0"/>
              </a:spcBef>
              <a:spcAft>
                <a:spcPct val="0"/>
              </a:spcAft>
              <a:defRPr b="1">
                <a:solidFill>
                  <a:schemeClr val="tx1"/>
                </a:solidFill>
                <a:latin typeface="Arial" charset="0"/>
                <a:ea typeface="华文中宋" pitchFamily="2" charset="-122"/>
              </a:defRPr>
            </a:lvl9pPr>
          </a:lstStyle>
          <a:p>
            <a:pPr eaLnBrk="1" hangingPunct="1"/>
            <a:fld id="{88FA2886-B534-4742-8794-76F27ABF4578}" type="slidenum">
              <a:rPr lang="zh-CN" altLang="en-US" b="0" smtClean="0">
                <a:ea typeface="宋体" pitchFamily="2" charset="-122"/>
              </a:rPr>
              <a:pPr eaLnBrk="1" hangingPunct="1"/>
              <a:t>45</a:t>
            </a:fld>
            <a:endParaRPr lang="en-US" altLang="zh-CN" b="0" smtClean="0">
              <a:ea typeface="宋体" pitchFamily="2" charset="-122"/>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p:spPr>
        <p:txBody>
          <a:bodyPr/>
          <a:lstStyle/>
          <a:p>
            <a:pPr eaLnBrk="1" hangingPunct="1"/>
            <a:r>
              <a:rPr lang="en-US" altLang="zh-CN" smtClean="0"/>
              <a:t>Ls </a:t>
            </a:r>
            <a:r>
              <a:rPr lang="zh-CN" altLang="en-US" smtClean="0"/>
              <a:t>命令的－</a:t>
            </a:r>
            <a:r>
              <a:rPr lang="en-US" altLang="zh-CN" smtClean="0"/>
              <a:t>a,-l</a:t>
            </a:r>
            <a:r>
              <a:rPr lang="zh-CN" altLang="en-US" smtClean="0"/>
              <a:t>选项；－</a:t>
            </a:r>
            <a:r>
              <a:rPr lang="en-US" altLang="zh-CN" smtClean="0"/>
              <a:t>m</a:t>
            </a:r>
            <a:r>
              <a:rPr lang="zh-CN" altLang="en-US" smtClean="0"/>
              <a:t>（以逗号分割）；－</a:t>
            </a:r>
            <a:r>
              <a:rPr lang="en-US" altLang="zh-CN" smtClean="0"/>
              <a:t>F</a:t>
            </a:r>
            <a:r>
              <a:rPr lang="zh-CN" altLang="en-US" smtClean="0"/>
              <a:t>（文件，目录）；－－</a:t>
            </a:r>
            <a:r>
              <a:rPr lang="en-US" altLang="zh-CN" smtClean="0"/>
              <a:t>color</a:t>
            </a:r>
            <a:r>
              <a:rPr lang="zh-CN" altLang="en-US" smtClean="0"/>
              <a:t>（颜色）</a:t>
            </a:r>
          </a:p>
        </p:txBody>
      </p:sp>
    </p:spTree>
    <p:extLst>
      <p:ext uri="{BB962C8B-B14F-4D97-AF65-F5344CB8AC3E}">
        <p14:creationId xmlns:p14="http://schemas.microsoft.com/office/powerpoint/2010/main" val="250044930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14" y="0"/>
            <a:ext cx="9142571" cy="6858000"/>
          </a:xfrm>
          <a:prstGeom prst="rect">
            <a:avLst/>
          </a:prstGeom>
        </p:spPr>
      </p:pic>
      <p:sp>
        <p:nvSpPr>
          <p:cNvPr id="12" name="文本占位符 11"/>
          <p:cNvSpPr>
            <a:spLocks noGrp="1"/>
          </p:cNvSpPr>
          <p:nvPr>
            <p:ph type="body" sz="quarter" idx="11" hasCustomPrompt="1"/>
          </p:nvPr>
        </p:nvSpPr>
        <p:spPr>
          <a:xfrm>
            <a:off x="684212" y="1844675"/>
            <a:ext cx="7344171" cy="830997"/>
          </a:xfrm>
          <a:prstGeom prst="rect">
            <a:avLst/>
          </a:prstGeom>
        </p:spPr>
        <p:txBody>
          <a:bodyPr/>
          <a:lstStyle>
            <a:lvl1pPr marL="0" indent="0" algn="l" defTabSz="914400" rtl="0" eaLnBrk="1" fontAlgn="auto" latinLnBrk="0" hangingPunct="1">
              <a:spcBef>
                <a:spcPts val="0"/>
              </a:spcBef>
              <a:spcAft>
                <a:spcPts val="0"/>
              </a:spcAft>
              <a:buNone/>
              <a:defRPr lang="zh-CN" altLang="en-US" sz="4800" b="1" kern="1200" dirty="0">
                <a:solidFill>
                  <a:schemeClr val="tx1">
                    <a:lumMod val="65000"/>
                    <a:lumOff val="35000"/>
                  </a:schemeClr>
                </a:solidFill>
                <a:effectLst/>
                <a:latin typeface="微软雅黑" pitchFamily="34" charset="-122"/>
                <a:ea typeface="微软雅黑" pitchFamily="34" charset="-122"/>
                <a:cs typeface="+mn-cs"/>
              </a:defRPr>
            </a:lvl1pPr>
          </a:lstStyle>
          <a:p>
            <a:pPr lvl="0"/>
            <a:r>
              <a:rPr lang="zh-CN" altLang="en-US" dirty="0" smtClean="0"/>
              <a:t>单击此处编辑主标题</a:t>
            </a:r>
            <a:endParaRPr lang="zh-CN" altLang="en-US" dirty="0"/>
          </a:p>
        </p:txBody>
      </p:sp>
      <p:sp>
        <p:nvSpPr>
          <p:cNvPr id="20" name="文本占位符 19"/>
          <p:cNvSpPr>
            <a:spLocks noGrp="1"/>
          </p:cNvSpPr>
          <p:nvPr>
            <p:ph type="body" sz="quarter" idx="12" hasCustomPrompt="1"/>
          </p:nvPr>
        </p:nvSpPr>
        <p:spPr>
          <a:xfrm>
            <a:off x="6841832" y="3774790"/>
            <a:ext cx="2016448" cy="1297284"/>
          </a:xfrm>
          <a:prstGeom prst="rect">
            <a:avLst/>
          </a:prstGeom>
        </p:spPr>
        <p:txBody>
          <a:bodyPr/>
          <a:lstStyle>
            <a:lvl1pPr marL="0" indent="0" algn="l">
              <a:buNone/>
              <a:defRPr sz="2000">
                <a:latin typeface="微软雅黑" pitchFamily="34" charset="-122"/>
                <a:ea typeface="微软雅黑" pitchFamily="34" charset="-122"/>
              </a:defRPr>
            </a:lvl1pPr>
          </a:lstStyle>
          <a:p>
            <a:pPr lvl="0"/>
            <a:r>
              <a:rPr lang="zh-CN" altLang="en-US" dirty="0" smtClean="0"/>
              <a:t>撰写部门及人员</a:t>
            </a:r>
            <a:endParaRPr lang="en-US" altLang="zh-CN" dirty="0" smtClean="0"/>
          </a:p>
          <a:p>
            <a:pPr lvl="0"/>
            <a:endParaRPr lang="en-US" altLang="zh-CN" dirty="0" smtClean="0"/>
          </a:p>
          <a:p>
            <a:pPr lvl="0"/>
            <a:r>
              <a:rPr lang="en-US" altLang="zh-CN" dirty="0" smtClean="0"/>
              <a:t>2011/4/1</a:t>
            </a:r>
            <a:endParaRPr lang="zh-CN" altLang="en-US" dirty="0"/>
          </a:p>
        </p:txBody>
      </p:sp>
    </p:spTree>
    <p:extLst>
      <p:ext uri="{BB962C8B-B14F-4D97-AF65-F5344CB8AC3E}">
        <p14:creationId xmlns:p14="http://schemas.microsoft.com/office/powerpoint/2010/main" val="393738104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cSld name="标题和内容在文本之上">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8229600" cy="21859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3938588"/>
            <a:ext cx="8229600" cy="21875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p>
        </p:txBody>
      </p:sp>
      <p:sp>
        <p:nvSpPr>
          <p:cNvPr id="6"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2CA9DFD5-D042-4850-80A8-1ADA4B80BB93}" type="slidenum">
              <a:rPr lang="zh-CN" altLang="en-US"/>
              <a:pPr>
                <a:defRPr/>
              </a:pPr>
              <a:t>‹#›</a:t>
            </a:fld>
            <a:endParaRPr lang="en-US"/>
          </a:p>
        </p:txBody>
      </p:sp>
    </p:spTree>
    <p:extLst>
      <p:ext uri="{BB962C8B-B14F-4D97-AF65-F5344CB8AC3E}">
        <p14:creationId xmlns:p14="http://schemas.microsoft.com/office/powerpoint/2010/main" val="156323162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xOverObj">
  <p:cSld name="标题和文本在内容之上">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8229600" cy="21859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57200" y="3938588"/>
            <a:ext cx="8229600" cy="21875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p>
        </p:txBody>
      </p:sp>
      <p:sp>
        <p:nvSpPr>
          <p:cNvPr id="6"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1C7C8D78-B225-4D94-BDC3-B3814DF4A12E}" type="slidenum">
              <a:rPr lang="zh-CN" altLang="en-US"/>
              <a:pPr>
                <a:defRPr/>
              </a:pPr>
              <a:t>‹#›</a:t>
            </a:fld>
            <a:endParaRPr lang="en-US"/>
          </a:p>
        </p:txBody>
      </p:sp>
    </p:spTree>
    <p:extLst>
      <p:ext uri="{BB962C8B-B14F-4D97-AF65-F5344CB8AC3E}">
        <p14:creationId xmlns:p14="http://schemas.microsoft.com/office/powerpoint/2010/main" val="390505914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p>
        </p:txBody>
      </p:sp>
      <p:sp>
        <p:nvSpPr>
          <p:cNvPr id="6"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71253015-D386-467A-9BF3-8261B81CC724}" type="slidenum">
              <a:rPr lang="zh-CN" altLang="en-US"/>
              <a:pPr>
                <a:defRPr/>
              </a:pPr>
              <a:t>‹#›</a:t>
            </a:fld>
            <a:endParaRPr lang="en-US"/>
          </a:p>
        </p:txBody>
      </p:sp>
    </p:spTree>
    <p:extLst>
      <p:ext uri="{BB962C8B-B14F-4D97-AF65-F5344CB8AC3E}">
        <p14:creationId xmlns:p14="http://schemas.microsoft.com/office/powerpoint/2010/main" val="189370693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038600" cy="21859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3938588"/>
            <a:ext cx="4038600" cy="21875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p>
        </p:txBody>
      </p:sp>
      <p:sp>
        <p:nvSpPr>
          <p:cNvPr id="7"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82FF9675-E086-49E6-829A-57279C362FFB}" type="slidenum">
              <a:rPr lang="zh-CN" altLang="en-US"/>
              <a:pPr>
                <a:defRPr/>
              </a:pPr>
              <a:t>‹#›</a:t>
            </a:fld>
            <a:endParaRPr lang="en-US"/>
          </a:p>
        </p:txBody>
      </p:sp>
    </p:spTree>
    <p:extLst>
      <p:ext uri="{BB962C8B-B14F-4D97-AF65-F5344CB8AC3E}">
        <p14:creationId xmlns:p14="http://schemas.microsoft.com/office/powerpoint/2010/main" val="361607714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列表内容幻灯片">
    <p:spTree>
      <p:nvGrpSpPr>
        <p:cNvPr id="1" name=""/>
        <p:cNvGrpSpPr/>
        <p:nvPr/>
      </p:nvGrpSpPr>
      <p:grpSpPr>
        <a:xfrm>
          <a:off x="0" y="0"/>
          <a:ext cx="0" cy="0"/>
          <a:chOff x="0" y="0"/>
          <a:chExt cx="0" cy="0"/>
        </a:xfrm>
      </p:grpSpPr>
      <p:sp>
        <p:nvSpPr>
          <p:cNvPr id="6" name="内容占位符 5"/>
          <p:cNvSpPr>
            <a:spLocks noGrp="1"/>
          </p:cNvSpPr>
          <p:nvPr>
            <p:ph sz="quarter" idx="12" hasCustomPrompt="1"/>
          </p:nvPr>
        </p:nvSpPr>
        <p:spPr>
          <a:xfrm>
            <a:off x="467544" y="1196752"/>
            <a:ext cx="8208912" cy="5256584"/>
          </a:xfrm>
          <a:prstGeom prst="rect">
            <a:avLst/>
          </a:prstGeom>
        </p:spPr>
        <p:txBody>
          <a:bodyPr/>
          <a:lstStyle>
            <a:lvl1pPr marL="342900" indent="-342900">
              <a:buFont typeface="Wingdings" pitchFamily="2" charset="2"/>
              <a:buChar char="n"/>
              <a:defRPr sz="2400">
                <a:solidFill>
                  <a:schemeClr val="tx1"/>
                </a:solidFill>
                <a:latin typeface="微软雅黑" pitchFamily="34" charset="-122"/>
                <a:ea typeface="微软雅黑" pitchFamily="34" charset="-122"/>
              </a:defRPr>
            </a:lvl1pPr>
            <a:lvl2pPr>
              <a:buFont typeface="Wingdings" pitchFamily="2" charset="2"/>
              <a:buChar char="p"/>
              <a:defRPr sz="2000">
                <a:solidFill>
                  <a:schemeClr val="tx1"/>
                </a:solidFill>
                <a:latin typeface="微软雅黑" pitchFamily="34" charset="-122"/>
                <a:ea typeface="微软雅黑" pitchFamily="34" charset="-122"/>
              </a:defRPr>
            </a:lvl2pPr>
            <a:lvl3pPr>
              <a:buFont typeface="Wingdings" pitchFamily="2" charset="2"/>
              <a:buChar char="l"/>
              <a:defRPr sz="2000">
                <a:solidFill>
                  <a:schemeClr val="tx1"/>
                </a:solidFill>
                <a:latin typeface="微软雅黑" pitchFamily="34" charset="-122"/>
                <a:ea typeface="微软雅黑" pitchFamily="34" charset="-122"/>
              </a:defRPr>
            </a:lvl3pPr>
            <a:lvl4pPr>
              <a:defRPr sz="1800">
                <a:solidFill>
                  <a:schemeClr val="tx1"/>
                </a:solidFill>
                <a:latin typeface="微软雅黑" pitchFamily="34" charset="-122"/>
                <a:ea typeface="微软雅黑" pitchFamily="34" charset="-122"/>
              </a:defRPr>
            </a:lvl4pPr>
            <a:lvl5pPr>
              <a:defRPr sz="1800">
                <a:solidFill>
                  <a:schemeClr val="tx1"/>
                </a:solidFill>
                <a:latin typeface="微软雅黑" pitchFamily="34" charset="-122"/>
                <a:ea typeface="微软雅黑" pitchFamily="34" charset="-122"/>
              </a:defRPr>
            </a:lvl5pPr>
          </a:lstStyle>
          <a:p>
            <a:pPr lvl="0"/>
            <a:r>
              <a:rPr lang="zh-CN" altLang="en-US" dirty="0" smtClean="0"/>
              <a:t>单击此处编辑正文</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8" name="文本占位符 7"/>
          <p:cNvSpPr>
            <a:spLocks noGrp="1"/>
          </p:cNvSpPr>
          <p:nvPr>
            <p:ph type="body" sz="quarter" idx="13" hasCustomPrompt="1"/>
          </p:nvPr>
        </p:nvSpPr>
        <p:spPr>
          <a:xfrm>
            <a:off x="428596" y="357188"/>
            <a:ext cx="5072098" cy="571482"/>
          </a:xfrm>
          <a:prstGeom prst="rect">
            <a:avLst/>
          </a:prstGeom>
        </p:spPr>
        <p:txBody>
          <a:bodyPr/>
          <a:lstStyle>
            <a:lvl1pPr>
              <a:buNone/>
              <a:defRPr b="1">
                <a:solidFill>
                  <a:schemeClr val="tx1">
                    <a:lumMod val="65000"/>
                    <a:lumOff val="35000"/>
                  </a:schemeClr>
                </a:solidFill>
                <a:latin typeface="微软雅黑" pitchFamily="34" charset="-122"/>
                <a:ea typeface="微软雅黑" pitchFamily="34" charset="-122"/>
              </a:defRPr>
            </a:lvl1pPr>
          </a:lstStyle>
          <a:p>
            <a:pPr lvl="0"/>
            <a:r>
              <a:rPr lang="zh-CN" altLang="en-US" dirty="0" smtClean="0"/>
              <a:t>单击此处编辑小标题</a:t>
            </a:r>
            <a:endParaRPr lang="zh-CN" altLang="en-US" dirty="0"/>
          </a:p>
        </p:txBody>
      </p:sp>
    </p:spTree>
    <p:extLst>
      <p:ext uri="{BB962C8B-B14F-4D97-AF65-F5344CB8AC3E}">
        <p14:creationId xmlns:p14="http://schemas.microsoft.com/office/powerpoint/2010/main" val="240015183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lvl1pPr algn="ctr">
              <a:defRPr b="1">
                <a:solidFill>
                  <a:schemeClr val="tx1">
                    <a:lumMod val="65000"/>
                    <a:lumOff val="35000"/>
                  </a:schemeClr>
                </a:solidFill>
                <a:latin typeface="微软雅黑" pitchFamily="34" charset="-122"/>
                <a:ea typeface="微软雅黑" pitchFamily="34" charset="-122"/>
              </a:defRPr>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b="1">
                <a:solidFill>
                  <a:schemeClr val="tx1">
                    <a:lumMod val="65000"/>
                    <a:lumOff val="35000"/>
                  </a:schemeClr>
                </a:solidFill>
                <a:latin typeface="微软雅黑" pitchFamily="34" charset="-122"/>
                <a:ea typeface="微软雅黑" pitchFamily="34" charset="-122"/>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45539215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4" name="文本占位符 7"/>
          <p:cNvSpPr>
            <a:spLocks noGrp="1"/>
          </p:cNvSpPr>
          <p:nvPr>
            <p:ph type="body" sz="quarter" idx="13" hasCustomPrompt="1"/>
          </p:nvPr>
        </p:nvSpPr>
        <p:spPr>
          <a:xfrm>
            <a:off x="428596" y="357188"/>
            <a:ext cx="5072098" cy="571482"/>
          </a:xfrm>
          <a:prstGeom prst="rect">
            <a:avLst/>
          </a:prstGeom>
        </p:spPr>
        <p:txBody>
          <a:bodyPr/>
          <a:lstStyle>
            <a:lvl1pPr>
              <a:buNone/>
              <a:defRPr b="1">
                <a:solidFill>
                  <a:schemeClr val="tx1">
                    <a:lumMod val="65000"/>
                    <a:lumOff val="35000"/>
                  </a:schemeClr>
                </a:solidFill>
                <a:latin typeface="微软雅黑" pitchFamily="34" charset="-122"/>
                <a:ea typeface="微软雅黑" pitchFamily="34" charset="-122"/>
              </a:defRPr>
            </a:lvl1pPr>
          </a:lstStyle>
          <a:p>
            <a:pPr lvl="0"/>
            <a:r>
              <a:rPr lang="zh-CN" altLang="en-US" dirty="0" smtClean="0"/>
              <a:t>单击此处编辑小标题</a:t>
            </a:r>
            <a:endParaRPr lang="zh-CN" altLang="en-US" dirty="0"/>
          </a:p>
        </p:txBody>
      </p:sp>
      <p:sp>
        <p:nvSpPr>
          <p:cNvPr id="5" name="内容占位符 5"/>
          <p:cNvSpPr>
            <a:spLocks noGrp="1"/>
          </p:cNvSpPr>
          <p:nvPr>
            <p:ph sz="quarter" idx="12" hasCustomPrompt="1"/>
          </p:nvPr>
        </p:nvSpPr>
        <p:spPr>
          <a:xfrm>
            <a:off x="467544" y="1196752"/>
            <a:ext cx="8208912" cy="5256584"/>
          </a:xfrm>
          <a:prstGeom prst="rect">
            <a:avLst/>
          </a:prstGeom>
        </p:spPr>
        <p:txBody>
          <a:bodyPr/>
          <a:lstStyle>
            <a:lvl1pPr marL="342900" indent="-342900">
              <a:buFont typeface="Wingdings" pitchFamily="2" charset="2"/>
              <a:buChar char="n"/>
              <a:defRPr sz="2400">
                <a:solidFill>
                  <a:schemeClr val="tx1"/>
                </a:solidFill>
                <a:latin typeface="微软雅黑" pitchFamily="34" charset="-122"/>
                <a:ea typeface="微软雅黑" pitchFamily="34" charset="-122"/>
              </a:defRPr>
            </a:lvl1pPr>
            <a:lvl2pPr>
              <a:buFont typeface="Wingdings" pitchFamily="2" charset="2"/>
              <a:buChar char="p"/>
              <a:defRPr sz="2000">
                <a:solidFill>
                  <a:schemeClr val="tx1"/>
                </a:solidFill>
                <a:latin typeface="微软雅黑" pitchFamily="34" charset="-122"/>
                <a:ea typeface="微软雅黑" pitchFamily="34" charset="-122"/>
              </a:defRPr>
            </a:lvl2pPr>
            <a:lvl3pPr>
              <a:buFont typeface="Wingdings" pitchFamily="2" charset="2"/>
              <a:buChar char="l"/>
              <a:defRPr sz="2000">
                <a:solidFill>
                  <a:schemeClr val="tx1"/>
                </a:solidFill>
                <a:latin typeface="微软雅黑" pitchFamily="34" charset="-122"/>
                <a:ea typeface="微软雅黑" pitchFamily="34" charset="-122"/>
              </a:defRPr>
            </a:lvl3pPr>
            <a:lvl4pPr>
              <a:defRPr sz="1800">
                <a:solidFill>
                  <a:schemeClr val="tx1"/>
                </a:solidFill>
                <a:latin typeface="微软雅黑" pitchFamily="34" charset="-122"/>
                <a:ea typeface="微软雅黑" pitchFamily="34" charset="-122"/>
              </a:defRPr>
            </a:lvl4pPr>
            <a:lvl5pPr>
              <a:defRPr sz="1800">
                <a:solidFill>
                  <a:schemeClr val="tx1"/>
                </a:solidFill>
                <a:latin typeface="微软雅黑" pitchFamily="34" charset="-122"/>
                <a:ea typeface="微软雅黑" pitchFamily="34" charset="-122"/>
              </a:defRPr>
            </a:lvl5pPr>
          </a:lstStyle>
          <a:p>
            <a:pPr lvl="0"/>
            <a:r>
              <a:rPr lang="zh-CN" altLang="en-US" dirty="0" smtClean="0"/>
              <a:t>单击此处编辑正文</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extLst>
      <p:ext uri="{BB962C8B-B14F-4D97-AF65-F5344CB8AC3E}">
        <p14:creationId xmlns:p14="http://schemas.microsoft.com/office/powerpoint/2010/main" val="329883621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457200" y="1124744"/>
            <a:ext cx="4038600" cy="5357490"/>
          </a:xfrm>
        </p:spPr>
        <p:txBody>
          <a:bodyPr/>
          <a:lstStyle>
            <a:lvl1pPr algn="l" rtl="0" fontAlgn="base">
              <a:spcBef>
                <a:spcPct val="20000"/>
              </a:spcBef>
              <a:spcAft>
                <a:spcPct val="0"/>
              </a:spcAft>
              <a:defRPr lang="zh-CN" altLang="en-US" sz="2200" smtClean="0">
                <a:solidFill>
                  <a:schemeClr val="tx1"/>
                </a:solidFill>
                <a:latin typeface="微软雅黑" pitchFamily="34" charset="-122"/>
                <a:ea typeface="微软雅黑" pitchFamily="34" charset="-122"/>
                <a:cs typeface="+mn-cs"/>
              </a:defRPr>
            </a:lvl1pPr>
            <a:lvl2pPr algn="l" rtl="0" fontAlgn="base">
              <a:spcBef>
                <a:spcPct val="20000"/>
              </a:spcBef>
              <a:spcAft>
                <a:spcPct val="0"/>
              </a:spcAft>
              <a:defRPr lang="zh-CN" altLang="en-US" sz="2000" smtClean="0">
                <a:solidFill>
                  <a:schemeClr val="tx1"/>
                </a:solidFill>
                <a:latin typeface="微软雅黑" pitchFamily="34" charset="-122"/>
                <a:ea typeface="微软雅黑" pitchFamily="34" charset="-122"/>
                <a:cs typeface="+mn-cs"/>
              </a:defRPr>
            </a:lvl2pPr>
            <a:lvl3pPr algn="l" rtl="0" fontAlgn="base">
              <a:spcBef>
                <a:spcPct val="20000"/>
              </a:spcBef>
              <a:spcAft>
                <a:spcPct val="0"/>
              </a:spcAft>
              <a:defRPr lang="zh-CN" altLang="en-US" sz="2000" smtClean="0">
                <a:solidFill>
                  <a:schemeClr val="tx1"/>
                </a:solidFill>
                <a:latin typeface="微软雅黑" pitchFamily="34" charset="-122"/>
                <a:ea typeface="微软雅黑" pitchFamily="34" charset="-122"/>
                <a:cs typeface="+mn-cs"/>
              </a:defRPr>
            </a:lvl3pPr>
            <a:lvl4pPr algn="l" rtl="0" fontAlgn="base">
              <a:spcBef>
                <a:spcPct val="20000"/>
              </a:spcBef>
              <a:spcAft>
                <a:spcPct val="0"/>
              </a:spcAft>
              <a:defRPr lang="zh-CN" altLang="en-US" sz="1800" smtClean="0">
                <a:solidFill>
                  <a:schemeClr val="tx1"/>
                </a:solidFill>
                <a:latin typeface="微软雅黑" pitchFamily="34" charset="-122"/>
                <a:ea typeface="微软雅黑" pitchFamily="34" charset="-122"/>
                <a:cs typeface="+mn-cs"/>
              </a:defRPr>
            </a:lvl4pPr>
            <a:lvl5pPr algn="l" rtl="0" fontAlgn="base">
              <a:spcBef>
                <a:spcPct val="20000"/>
              </a:spcBef>
              <a:spcAft>
                <a:spcPct val="0"/>
              </a:spcAft>
              <a:defRPr lang="zh-CN" altLang="en-US" sz="1800">
                <a:solidFill>
                  <a:schemeClr val="tx1"/>
                </a:solidFill>
                <a:latin typeface="微软雅黑" pitchFamily="34" charset="-122"/>
                <a:ea typeface="微软雅黑" pitchFamily="34" charset="-122"/>
                <a:cs typeface="+mn-cs"/>
              </a:defRPr>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124744"/>
            <a:ext cx="4038600" cy="5357490"/>
          </a:xfrm>
        </p:spPr>
        <p:txBody>
          <a:bodyPr/>
          <a:lstStyle>
            <a:lvl1pPr algn="l" rtl="0" fontAlgn="base">
              <a:spcBef>
                <a:spcPct val="20000"/>
              </a:spcBef>
              <a:spcAft>
                <a:spcPct val="0"/>
              </a:spcAft>
              <a:defRPr lang="zh-CN" altLang="en-US" sz="2200" smtClean="0">
                <a:solidFill>
                  <a:schemeClr val="tx1"/>
                </a:solidFill>
                <a:latin typeface="微软雅黑" pitchFamily="34" charset="-122"/>
                <a:ea typeface="微软雅黑" pitchFamily="34" charset="-122"/>
                <a:cs typeface="+mn-cs"/>
              </a:defRPr>
            </a:lvl1pPr>
            <a:lvl2pPr algn="l" rtl="0" fontAlgn="base">
              <a:spcBef>
                <a:spcPct val="20000"/>
              </a:spcBef>
              <a:spcAft>
                <a:spcPct val="0"/>
              </a:spcAft>
              <a:defRPr lang="zh-CN" altLang="en-US" sz="2000" smtClean="0">
                <a:solidFill>
                  <a:schemeClr val="tx1"/>
                </a:solidFill>
                <a:latin typeface="微软雅黑" pitchFamily="34" charset="-122"/>
                <a:ea typeface="微软雅黑" pitchFamily="34" charset="-122"/>
                <a:cs typeface="+mn-cs"/>
              </a:defRPr>
            </a:lvl2pPr>
            <a:lvl3pPr algn="l" rtl="0" fontAlgn="base">
              <a:spcBef>
                <a:spcPct val="20000"/>
              </a:spcBef>
              <a:spcAft>
                <a:spcPct val="0"/>
              </a:spcAft>
              <a:defRPr lang="zh-CN" altLang="en-US" sz="2000" smtClean="0">
                <a:solidFill>
                  <a:schemeClr val="tx1"/>
                </a:solidFill>
                <a:latin typeface="微软雅黑" pitchFamily="34" charset="-122"/>
                <a:ea typeface="微软雅黑" pitchFamily="34" charset="-122"/>
                <a:cs typeface="+mn-cs"/>
              </a:defRPr>
            </a:lvl3pPr>
            <a:lvl4pPr algn="l" rtl="0" fontAlgn="base">
              <a:spcBef>
                <a:spcPct val="20000"/>
              </a:spcBef>
              <a:spcAft>
                <a:spcPct val="0"/>
              </a:spcAft>
              <a:defRPr lang="zh-CN" altLang="en-US" sz="1800" smtClean="0">
                <a:solidFill>
                  <a:schemeClr val="tx1"/>
                </a:solidFill>
                <a:latin typeface="微软雅黑" pitchFamily="34" charset="-122"/>
                <a:ea typeface="微软雅黑" pitchFamily="34" charset="-122"/>
                <a:cs typeface="+mn-cs"/>
              </a:defRPr>
            </a:lvl4pPr>
            <a:lvl5pPr algn="l" rtl="0" fontAlgn="base">
              <a:spcBef>
                <a:spcPct val="20000"/>
              </a:spcBef>
              <a:spcAft>
                <a:spcPct val="0"/>
              </a:spcAft>
              <a:defRPr lang="zh-CN" altLang="en-US" sz="1800">
                <a:solidFill>
                  <a:schemeClr val="tx1"/>
                </a:solidFill>
                <a:latin typeface="微软雅黑" pitchFamily="34" charset="-122"/>
                <a:ea typeface="微软雅黑" pitchFamily="34" charset="-122"/>
                <a:cs typeface="+mn-cs"/>
              </a:defRPr>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7"/>
          <p:cNvSpPr>
            <a:spLocks noGrp="1"/>
          </p:cNvSpPr>
          <p:nvPr>
            <p:ph type="body" sz="quarter" idx="13" hasCustomPrompt="1"/>
          </p:nvPr>
        </p:nvSpPr>
        <p:spPr>
          <a:xfrm>
            <a:off x="428596" y="357188"/>
            <a:ext cx="5072098" cy="571482"/>
          </a:xfrm>
          <a:prstGeom prst="rect">
            <a:avLst/>
          </a:prstGeom>
        </p:spPr>
        <p:txBody>
          <a:bodyPr/>
          <a:lstStyle>
            <a:lvl1pPr>
              <a:buNone/>
              <a:defRPr b="1">
                <a:solidFill>
                  <a:schemeClr val="tx1">
                    <a:lumMod val="65000"/>
                    <a:lumOff val="35000"/>
                  </a:schemeClr>
                </a:solidFill>
                <a:latin typeface="微软雅黑" pitchFamily="34" charset="-122"/>
                <a:ea typeface="微软雅黑" pitchFamily="34" charset="-122"/>
              </a:defRPr>
            </a:lvl1pPr>
          </a:lstStyle>
          <a:p>
            <a:pPr lvl="0"/>
            <a:r>
              <a:rPr lang="zh-CN" altLang="en-US" dirty="0" smtClean="0"/>
              <a:t>单击此处编辑小标题</a:t>
            </a:r>
            <a:endParaRPr lang="zh-CN" altLang="en-US" dirty="0"/>
          </a:p>
        </p:txBody>
      </p:sp>
    </p:spTree>
    <p:extLst>
      <p:ext uri="{BB962C8B-B14F-4D97-AF65-F5344CB8AC3E}">
        <p14:creationId xmlns:p14="http://schemas.microsoft.com/office/powerpoint/2010/main" val="219114960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文本占位符 7"/>
          <p:cNvSpPr>
            <a:spLocks noGrp="1"/>
          </p:cNvSpPr>
          <p:nvPr>
            <p:ph type="body" sz="quarter" idx="13" hasCustomPrompt="1"/>
          </p:nvPr>
        </p:nvSpPr>
        <p:spPr>
          <a:xfrm>
            <a:off x="428596" y="357188"/>
            <a:ext cx="5072098" cy="571482"/>
          </a:xfrm>
          <a:prstGeom prst="rect">
            <a:avLst/>
          </a:prstGeom>
        </p:spPr>
        <p:txBody>
          <a:bodyPr/>
          <a:lstStyle>
            <a:lvl1pPr>
              <a:buNone/>
              <a:defRPr b="1">
                <a:solidFill>
                  <a:schemeClr val="tx1">
                    <a:lumMod val="65000"/>
                    <a:lumOff val="35000"/>
                  </a:schemeClr>
                </a:solidFill>
                <a:latin typeface="微软雅黑" pitchFamily="34" charset="-122"/>
                <a:ea typeface="微软雅黑" pitchFamily="34" charset="-122"/>
              </a:defRPr>
            </a:lvl1pPr>
          </a:lstStyle>
          <a:p>
            <a:pPr lvl="0"/>
            <a:r>
              <a:rPr lang="zh-CN" altLang="en-US" dirty="0" smtClean="0"/>
              <a:t>单击此处编辑小标题</a:t>
            </a:r>
            <a:endParaRPr lang="zh-CN" altLang="en-US" dirty="0"/>
          </a:p>
        </p:txBody>
      </p:sp>
    </p:spTree>
    <p:extLst>
      <p:ext uri="{BB962C8B-B14F-4D97-AF65-F5344CB8AC3E}">
        <p14:creationId xmlns:p14="http://schemas.microsoft.com/office/powerpoint/2010/main" val="419862130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lvl1pPr>
              <a:defRPr sz="2800" baseline="0">
                <a:solidFill>
                  <a:schemeClr val="tx1">
                    <a:lumMod val="65000"/>
                    <a:lumOff val="35000"/>
                  </a:schemeClr>
                </a:solidFill>
                <a:latin typeface="微软雅黑" pitchFamily="34" charset="-122"/>
                <a:ea typeface="微软雅黑" pitchFamily="34" charset="-122"/>
              </a:defRPr>
            </a:lvl1pPr>
          </a:lstStyle>
          <a:p>
            <a:r>
              <a:rPr lang="zh-CN" altLang="en-US" smtClean="0"/>
              <a:t>单击此处编辑母版标题样式</a:t>
            </a:r>
            <a:r>
              <a:rPr lang="en-US" altLang="zh-CN" smtClean="0"/>
              <a:t>5</a:t>
            </a:r>
            <a:endParaRPr lang="zh-CN" altLang="en-US"/>
          </a:p>
        </p:txBody>
      </p:sp>
      <p:sp>
        <p:nvSpPr>
          <p:cNvPr id="3" name="内容占位符 2"/>
          <p:cNvSpPr>
            <a:spLocks noGrp="1"/>
          </p:cNvSpPr>
          <p:nvPr>
            <p:ph idx="1"/>
          </p:nvPr>
        </p:nvSpPr>
        <p:spPr/>
        <p:txBody>
          <a:bodyPr/>
          <a:lstStyle>
            <a:lvl1pPr marL="342900" indent="-342900">
              <a:buFont typeface="Wingdings" pitchFamily="2" charset="2"/>
              <a:buChar char="n"/>
              <a:defRPr baseline="0">
                <a:latin typeface="微软雅黑" pitchFamily="34" charset="-122"/>
              </a:defRPr>
            </a:lvl1pPr>
            <a:lvl2pPr marL="742950" indent="-285750">
              <a:buFont typeface="Wingdings" pitchFamily="2" charset="2"/>
              <a:buChar char="p"/>
              <a:defRPr baseline="0">
                <a:latin typeface="微软雅黑" pitchFamily="34" charset="-122"/>
              </a:defRPr>
            </a:lvl2pPr>
            <a:lvl3pPr>
              <a:defRPr baseline="0">
                <a:latin typeface="微软雅黑" pitchFamily="34" charset="-122"/>
              </a:defRPr>
            </a:lvl3pPr>
            <a:lvl4pPr>
              <a:defRPr baseline="0">
                <a:latin typeface="微软雅黑" pitchFamily="34" charset="-122"/>
              </a:defRPr>
            </a:lvl4pPr>
            <a:lvl5pPr>
              <a:defRPr baseline="0">
                <a:latin typeface="微软雅黑" pitchFamily="34" charset="-122"/>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90055079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77256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bl">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57200" y="1600200"/>
            <a:ext cx="8229600" cy="4525963"/>
          </a:xfrm>
        </p:spPr>
        <p:txBody>
          <a:bodyPr/>
          <a:lstStyle/>
          <a:p>
            <a:pPr lvl="0"/>
            <a:endParaRPr lang="zh-CN" altLang="en-US" noProof="0" smtClean="0"/>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26929BEE-7BAF-4CD9-BF2D-DD65DEFEDB94}" type="slidenum">
              <a:rPr lang="zh-CN" altLang="en-US"/>
              <a:pPr>
                <a:defRPr/>
              </a:pPr>
              <a:t>‹#›</a:t>
            </a:fld>
            <a:endParaRPr lang="en-US"/>
          </a:p>
        </p:txBody>
      </p:sp>
    </p:spTree>
    <p:extLst>
      <p:ext uri="{BB962C8B-B14F-4D97-AF65-F5344CB8AC3E}">
        <p14:creationId xmlns:p14="http://schemas.microsoft.com/office/powerpoint/2010/main" val="70164045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714" y="0"/>
            <a:ext cx="9142571" cy="6858000"/>
          </a:xfrm>
          <a:prstGeom prst="rect">
            <a:avLst/>
          </a:prstGeom>
        </p:spPr>
      </p:pic>
      <p:sp>
        <p:nvSpPr>
          <p:cNvPr id="1027" name="Rectangle 3"/>
          <p:cNvSpPr>
            <a:spLocks noGrp="1" noChangeArrowheads="1"/>
          </p:cNvSpPr>
          <p:nvPr>
            <p:ph type="title"/>
          </p:nvPr>
        </p:nvSpPr>
        <p:spPr bwMode="auto">
          <a:xfrm>
            <a:off x="457200" y="274638"/>
            <a:ext cx="8229600" cy="634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Rectangle 4"/>
          <p:cNvSpPr>
            <a:spLocks noGrp="1" noChangeArrowheads="1"/>
          </p:cNvSpPr>
          <p:nvPr>
            <p:ph type="body" idx="1"/>
          </p:nvPr>
        </p:nvSpPr>
        <p:spPr bwMode="auto">
          <a:xfrm>
            <a:off x="457200" y="1124744"/>
            <a:ext cx="8229600" cy="54008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txBox="1">
            <a:spLocks noGrp="1"/>
          </p:cNvSpPr>
          <p:nvPr userDrawn="1"/>
        </p:nvSpPr>
        <p:spPr>
          <a:xfrm>
            <a:off x="457200" y="6492875"/>
            <a:ext cx="2133600" cy="365125"/>
          </a:xfrm>
          <a:prstGeom prst="rect">
            <a:avLst/>
          </a:prstGeom>
          <a:noFill/>
        </p:spPr>
        <p:txBody>
          <a:bodyPr anchor="ctr"/>
          <a:lstStyle/>
          <a:p>
            <a:pPr>
              <a:defRPr/>
            </a:pPr>
            <a:fld id="{2600AC24-E26C-F148-AAF6-3A6C496F3686}" type="datetime1">
              <a:rPr lang="zh-CN" altLang="en-US" sz="1200">
                <a:solidFill>
                  <a:schemeClr val="tx1">
                    <a:lumMod val="85000"/>
                    <a:lumOff val="15000"/>
                  </a:schemeClr>
                </a:solidFill>
                <a:latin typeface="微软雅黑" pitchFamily="34" charset="-122"/>
                <a:ea typeface="微软雅黑" pitchFamily="34" charset="-122"/>
              </a:rPr>
              <a:pPr>
                <a:defRPr/>
              </a:pPr>
              <a:t>2016/12/2</a:t>
            </a:fld>
            <a:endParaRPr lang="zh-CN" altLang="en-US" sz="1200">
              <a:solidFill>
                <a:schemeClr val="tx1">
                  <a:lumMod val="85000"/>
                  <a:lumOff val="15000"/>
                </a:schemeClr>
              </a:solidFill>
              <a:latin typeface="微软雅黑" pitchFamily="34" charset="-122"/>
              <a:ea typeface="微软雅黑" pitchFamily="34" charset="-122"/>
            </a:endParaRPr>
          </a:p>
        </p:txBody>
      </p:sp>
      <p:sp>
        <p:nvSpPr>
          <p:cNvPr id="6" name="灯片编号占位符 5"/>
          <p:cNvSpPr txBox="1">
            <a:spLocks noGrp="1"/>
          </p:cNvSpPr>
          <p:nvPr userDrawn="1"/>
        </p:nvSpPr>
        <p:spPr>
          <a:xfrm>
            <a:off x="6553200" y="6492875"/>
            <a:ext cx="2133600" cy="365125"/>
          </a:xfrm>
          <a:prstGeom prst="rect">
            <a:avLst/>
          </a:prstGeom>
          <a:noFill/>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r"/>
            <a:fld id="{C72F38BF-E9A1-478F-A992-FA54D343138C}" type="slidenum">
              <a:rPr lang="zh-CN" altLang="en-US" sz="1200">
                <a:solidFill>
                  <a:srgbClr val="262626"/>
                </a:solidFill>
                <a:latin typeface="微软雅黑" pitchFamily="34" charset="-122"/>
                <a:ea typeface="微软雅黑" pitchFamily="34" charset="-122"/>
              </a:rPr>
              <a:pPr algn="r"/>
              <a:t>‹#›</a:t>
            </a:fld>
            <a:r>
              <a:rPr lang="en-US" altLang="zh-CN" sz="1200" smtClean="0">
                <a:solidFill>
                  <a:srgbClr val="262626"/>
                </a:solidFill>
                <a:latin typeface="微软雅黑" pitchFamily="34" charset="-122"/>
                <a:ea typeface="微软雅黑" pitchFamily="34" charset="-122"/>
              </a:rPr>
              <a:t>/104</a:t>
            </a:r>
            <a:endParaRPr lang="en-US" altLang="zh-CN" sz="1200">
              <a:solidFill>
                <a:srgbClr val="262626"/>
              </a:solidFill>
              <a:latin typeface="微软雅黑" pitchFamily="34" charset="-122"/>
              <a:ea typeface="微软雅黑" pitchFamily="34" charset="-122"/>
            </a:endParaRPr>
          </a:p>
        </p:txBody>
      </p:sp>
      <p:sp>
        <p:nvSpPr>
          <p:cNvPr id="5" name="页脚占位符 4"/>
          <p:cNvSpPr txBox="1">
            <a:spLocks noGrp="1"/>
          </p:cNvSpPr>
          <p:nvPr userDrawn="1"/>
        </p:nvSpPr>
        <p:spPr>
          <a:xfrm>
            <a:off x="3000375" y="6492875"/>
            <a:ext cx="3214688" cy="365125"/>
          </a:xfrm>
          <a:prstGeom prst="rect">
            <a:avLst/>
          </a:prstGeom>
          <a:noFill/>
        </p:spPr>
        <p:txBody>
          <a:bodyPr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r>
              <a:rPr lang="en-US" altLang="zh-CN" sz="1200" smtClean="0">
                <a:solidFill>
                  <a:srgbClr val="262626"/>
                </a:solidFill>
                <a:latin typeface="微软雅黑" pitchFamily="34" charset="-122"/>
                <a:ea typeface="微软雅黑" pitchFamily="34" charset="-122"/>
              </a:rPr>
              <a:t>Linux</a:t>
            </a:r>
            <a:r>
              <a:rPr lang="zh-CN" altLang="en-US" sz="1200" smtClean="0">
                <a:solidFill>
                  <a:srgbClr val="262626"/>
                </a:solidFill>
                <a:latin typeface="微软雅黑" pitchFamily="34" charset="-122"/>
                <a:ea typeface="微软雅黑" pitchFamily="34" charset="-122"/>
              </a:rPr>
              <a:t>系统基础培训</a:t>
            </a:r>
            <a:endParaRPr lang="zh-CN" altLang="en-US" sz="1200">
              <a:solidFill>
                <a:srgbClr val="262626"/>
              </a:solidFill>
              <a:latin typeface="微软雅黑" pitchFamily="34" charset="-122"/>
              <a:ea typeface="微软雅黑" pitchFamily="34" charset="-122"/>
            </a:endParaRPr>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50" r:id="rId3"/>
    <p:sldLayoutId id="2147483651" r:id="rId4"/>
    <p:sldLayoutId id="2147483653" r:id="rId5"/>
    <p:sldLayoutId id="2147483656" r:id="rId6"/>
    <p:sldLayoutId id="2147483668" r:id="rId7"/>
    <p:sldLayoutId id="2147483669" r:id="rId8"/>
    <p:sldLayoutId id="2147483670" r:id="rId9"/>
    <p:sldLayoutId id="2147483671" r:id="rId10"/>
    <p:sldLayoutId id="2147483672" r:id="rId11"/>
    <p:sldLayoutId id="2147483673" r:id="rId12"/>
    <p:sldLayoutId id="2147483674" r:id="rId13"/>
  </p:sldLayoutIdLst>
  <p:timing>
    <p:tnLst>
      <p:par>
        <p:cTn id="1" dur="indefinite" restart="never" nodeType="tmRoot"/>
      </p:par>
    </p:tnLst>
  </p:timing>
  <p:txStyles>
    <p:titleStyle>
      <a:lvl1pPr algn="l" rtl="0" fontAlgn="base">
        <a:spcBef>
          <a:spcPct val="0"/>
        </a:spcBef>
        <a:spcAft>
          <a:spcPct val="0"/>
        </a:spcAft>
        <a:defRPr sz="2800" b="1">
          <a:solidFill>
            <a:schemeClr val="tx1">
              <a:lumMod val="65000"/>
              <a:lumOff val="35000"/>
            </a:schemeClr>
          </a:solidFill>
          <a:latin typeface="微软雅黑" pitchFamily="34" charset="-122"/>
          <a:ea typeface="微软雅黑" pitchFamily="34" charset="-122"/>
          <a:cs typeface="+mj-cs"/>
        </a:defRPr>
      </a:lvl1pPr>
      <a:lvl2pPr algn="ctr" rtl="0" fontAlgn="base">
        <a:spcBef>
          <a:spcPct val="0"/>
        </a:spcBef>
        <a:spcAft>
          <a:spcPct val="0"/>
        </a:spcAft>
        <a:defRPr sz="3600">
          <a:solidFill>
            <a:schemeClr val="tx2"/>
          </a:solidFill>
          <a:latin typeface="Arial" pitchFamily="34" charset="0"/>
          <a:ea typeface="宋体" pitchFamily="2" charset="-122"/>
        </a:defRPr>
      </a:lvl2pPr>
      <a:lvl3pPr algn="ctr" rtl="0" fontAlgn="base">
        <a:spcBef>
          <a:spcPct val="0"/>
        </a:spcBef>
        <a:spcAft>
          <a:spcPct val="0"/>
        </a:spcAft>
        <a:defRPr sz="3600">
          <a:solidFill>
            <a:schemeClr val="tx2"/>
          </a:solidFill>
          <a:latin typeface="Arial" pitchFamily="34" charset="0"/>
          <a:ea typeface="宋体" pitchFamily="2" charset="-122"/>
        </a:defRPr>
      </a:lvl3pPr>
      <a:lvl4pPr algn="ctr" rtl="0" fontAlgn="base">
        <a:spcBef>
          <a:spcPct val="0"/>
        </a:spcBef>
        <a:spcAft>
          <a:spcPct val="0"/>
        </a:spcAft>
        <a:defRPr sz="3600">
          <a:solidFill>
            <a:schemeClr val="tx2"/>
          </a:solidFill>
          <a:latin typeface="Arial" pitchFamily="34" charset="0"/>
          <a:ea typeface="宋体" pitchFamily="2" charset="-122"/>
        </a:defRPr>
      </a:lvl4pPr>
      <a:lvl5pPr algn="ctr" rtl="0" fontAlgn="base">
        <a:spcBef>
          <a:spcPct val="0"/>
        </a:spcBef>
        <a:spcAft>
          <a:spcPct val="0"/>
        </a:spcAft>
        <a:defRPr sz="3600">
          <a:solidFill>
            <a:schemeClr val="tx2"/>
          </a:solidFill>
          <a:latin typeface="Arial" pitchFamily="34" charset="0"/>
          <a:ea typeface="宋体" pitchFamily="2" charset="-122"/>
        </a:defRPr>
      </a:lvl5pPr>
      <a:lvl6pPr marL="457200" algn="ctr" rtl="0" fontAlgn="base">
        <a:spcBef>
          <a:spcPct val="0"/>
        </a:spcBef>
        <a:spcAft>
          <a:spcPct val="0"/>
        </a:spcAft>
        <a:defRPr sz="3600">
          <a:solidFill>
            <a:schemeClr val="tx2"/>
          </a:solidFill>
          <a:latin typeface="Arial" pitchFamily="34" charset="0"/>
          <a:ea typeface="宋体" pitchFamily="2" charset="-122"/>
        </a:defRPr>
      </a:lvl6pPr>
      <a:lvl7pPr marL="914400" algn="ctr" rtl="0" fontAlgn="base">
        <a:spcBef>
          <a:spcPct val="0"/>
        </a:spcBef>
        <a:spcAft>
          <a:spcPct val="0"/>
        </a:spcAft>
        <a:defRPr sz="3600">
          <a:solidFill>
            <a:schemeClr val="tx2"/>
          </a:solidFill>
          <a:latin typeface="Arial" pitchFamily="34" charset="0"/>
          <a:ea typeface="宋体" pitchFamily="2" charset="-122"/>
        </a:defRPr>
      </a:lvl7pPr>
      <a:lvl8pPr marL="1371600" algn="ctr" rtl="0" fontAlgn="base">
        <a:spcBef>
          <a:spcPct val="0"/>
        </a:spcBef>
        <a:spcAft>
          <a:spcPct val="0"/>
        </a:spcAft>
        <a:defRPr sz="3600">
          <a:solidFill>
            <a:schemeClr val="tx2"/>
          </a:solidFill>
          <a:latin typeface="Arial" pitchFamily="34" charset="0"/>
          <a:ea typeface="宋体" pitchFamily="2" charset="-122"/>
        </a:defRPr>
      </a:lvl8pPr>
      <a:lvl9pPr marL="1828800" algn="ctr" rtl="0" fontAlgn="base">
        <a:spcBef>
          <a:spcPct val="0"/>
        </a:spcBef>
        <a:spcAft>
          <a:spcPct val="0"/>
        </a:spcAft>
        <a:defRPr sz="3600">
          <a:solidFill>
            <a:schemeClr val="tx2"/>
          </a:solidFill>
          <a:latin typeface="Arial" pitchFamily="34" charset="0"/>
          <a:ea typeface="宋体" pitchFamily="2" charset="-122"/>
        </a:defRPr>
      </a:lvl9pPr>
    </p:titleStyle>
    <p:bodyStyle>
      <a:lvl1pPr marL="342900" indent="-342900" algn="l" rtl="0" fontAlgn="base">
        <a:spcBef>
          <a:spcPct val="20000"/>
        </a:spcBef>
        <a:spcAft>
          <a:spcPct val="0"/>
        </a:spcAft>
        <a:buChar char="•"/>
        <a:defRPr sz="2800">
          <a:solidFill>
            <a:schemeClr val="tx1"/>
          </a:solidFill>
          <a:latin typeface="微软雅黑" pitchFamily="34" charset="-122"/>
          <a:ea typeface="微软雅黑" pitchFamily="34" charset="-122"/>
          <a:cs typeface="+mn-cs"/>
        </a:defRPr>
      </a:lvl1pPr>
      <a:lvl2pPr marL="742950" indent="-285750" algn="l" rtl="0" fontAlgn="base">
        <a:spcBef>
          <a:spcPct val="20000"/>
        </a:spcBef>
        <a:spcAft>
          <a:spcPct val="0"/>
        </a:spcAft>
        <a:buChar char="–"/>
        <a:defRPr sz="2400">
          <a:solidFill>
            <a:schemeClr val="tx1"/>
          </a:solidFill>
          <a:latin typeface="微软雅黑" pitchFamily="34" charset="-122"/>
          <a:ea typeface="微软雅黑" pitchFamily="34" charset="-122"/>
        </a:defRPr>
      </a:lvl2pPr>
      <a:lvl3pPr marL="1143000" indent="-228600" algn="l" rtl="0" fontAlgn="base">
        <a:spcBef>
          <a:spcPct val="20000"/>
        </a:spcBef>
        <a:spcAft>
          <a:spcPct val="0"/>
        </a:spcAft>
        <a:buChar char="•"/>
        <a:defRPr sz="2000">
          <a:solidFill>
            <a:schemeClr val="tx1"/>
          </a:solidFill>
          <a:latin typeface="微软雅黑" pitchFamily="34" charset="-122"/>
          <a:ea typeface="微软雅黑" pitchFamily="34" charset="-122"/>
        </a:defRPr>
      </a:lvl3pPr>
      <a:lvl4pPr marL="1600200" indent="-228600" algn="l" rtl="0" fontAlgn="base">
        <a:spcBef>
          <a:spcPct val="20000"/>
        </a:spcBef>
        <a:spcAft>
          <a:spcPct val="0"/>
        </a:spcAft>
        <a:buChar char="–"/>
        <a:defRPr>
          <a:solidFill>
            <a:schemeClr val="tx1"/>
          </a:solidFill>
          <a:latin typeface="微软雅黑" pitchFamily="34" charset="-122"/>
          <a:ea typeface="微软雅黑" pitchFamily="34" charset="-122"/>
        </a:defRPr>
      </a:lvl4pPr>
      <a:lvl5pPr marL="2057400" indent="-228600" algn="l" rtl="0" fontAlgn="base">
        <a:spcBef>
          <a:spcPct val="20000"/>
        </a:spcBef>
        <a:spcAft>
          <a:spcPct val="0"/>
        </a:spcAft>
        <a:buChar char="»"/>
        <a:defRPr>
          <a:solidFill>
            <a:schemeClr val="tx1"/>
          </a:solidFill>
          <a:latin typeface="微软雅黑" pitchFamily="34" charset="-122"/>
          <a:ea typeface="微软雅黑" pitchFamily="34" charset="-122"/>
        </a:defRPr>
      </a:lvl5pPr>
      <a:lvl6pPr marL="2514600" indent="-228600" algn="l" rtl="0" fontAlgn="base">
        <a:spcBef>
          <a:spcPct val="20000"/>
        </a:spcBef>
        <a:spcAft>
          <a:spcPct val="0"/>
        </a:spcAft>
        <a:buChar char="»"/>
        <a:defRPr>
          <a:solidFill>
            <a:schemeClr val="tx1"/>
          </a:solidFill>
          <a:latin typeface="+mn-lt"/>
          <a:ea typeface="+mn-ea"/>
        </a:defRPr>
      </a:lvl6pPr>
      <a:lvl7pPr marL="2971800" indent="-228600" algn="l" rtl="0" fontAlgn="base">
        <a:spcBef>
          <a:spcPct val="20000"/>
        </a:spcBef>
        <a:spcAft>
          <a:spcPct val="0"/>
        </a:spcAft>
        <a:buChar char="»"/>
        <a:defRPr>
          <a:solidFill>
            <a:schemeClr val="tx1"/>
          </a:solidFill>
          <a:latin typeface="+mn-lt"/>
          <a:ea typeface="+mn-ea"/>
        </a:defRPr>
      </a:lvl7pPr>
      <a:lvl8pPr marL="3429000" indent="-228600" algn="l" rtl="0" fontAlgn="base">
        <a:spcBef>
          <a:spcPct val="20000"/>
        </a:spcBef>
        <a:spcAft>
          <a:spcPct val="0"/>
        </a:spcAft>
        <a:buChar char="»"/>
        <a:defRPr>
          <a:solidFill>
            <a:schemeClr val="tx1"/>
          </a:solidFill>
          <a:latin typeface="+mn-lt"/>
          <a:ea typeface="+mn-ea"/>
        </a:defRPr>
      </a:lvl8pPr>
      <a:lvl9pPr marL="3886200" indent="-228600" algn="l" rtl="0" fontAlgn="base">
        <a:spcBef>
          <a:spcPct val="20000"/>
        </a:spcBef>
        <a:spcAft>
          <a:spcPct val="0"/>
        </a:spcAft>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hyperlink" Target="http://www.kernel.org/pub/linux/kernel/v2.6/linux-2.6.22.tar.gz" TargetMode="Externa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1"/>
          </p:nvPr>
        </p:nvSpPr>
        <p:spPr/>
        <p:txBody>
          <a:bodyPr/>
          <a:lstStyle/>
          <a:p>
            <a:r>
              <a:rPr lang="en-US" altLang="zh-CN"/>
              <a:t>Linux</a:t>
            </a:r>
            <a:r>
              <a:rPr lang="zh-CN" altLang="en-US" smtClean="0"/>
              <a:t>系统</a:t>
            </a:r>
            <a:r>
              <a:rPr lang="zh-CN" altLang="en-US"/>
              <a:t>基础</a:t>
            </a:r>
            <a:r>
              <a:rPr lang="zh-CN" altLang="en-US" smtClean="0"/>
              <a:t>培训</a:t>
            </a:r>
            <a:endParaRPr lang="zh-CN" altLang="en-US"/>
          </a:p>
        </p:txBody>
      </p:sp>
      <p:sp>
        <p:nvSpPr>
          <p:cNvPr id="3" name="文本占位符 2"/>
          <p:cNvSpPr>
            <a:spLocks noGrp="1"/>
          </p:cNvSpPr>
          <p:nvPr>
            <p:ph type="body" sz="quarter" idx="12"/>
          </p:nvPr>
        </p:nvSpPr>
        <p:spPr/>
        <p:txBody>
          <a:bodyPr/>
          <a:lstStyle/>
          <a:p>
            <a:r>
              <a:rPr lang="zh-CN" altLang="en-US" smtClean="0"/>
              <a:t>技术支持中心</a:t>
            </a:r>
            <a:endParaRPr lang="zh-CN"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2"/>
          </p:nvPr>
        </p:nvSpPr>
        <p:spPr/>
        <p:txBody>
          <a:bodyPr/>
          <a:lstStyle/>
          <a:p>
            <a:r>
              <a:rPr lang="zh-CN" altLang="en-US" sz="2000"/>
              <a:t>第一章： </a:t>
            </a:r>
            <a:r>
              <a:rPr lang="en-US" altLang="zh-CN" sz="2000"/>
              <a:t>Linux</a:t>
            </a:r>
            <a:r>
              <a:rPr lang="zh-CN" altLang="en-US" sz="2000"/>
              <a:t>操作系统简介</a:t>
            </a:r>
          </a:p>
          <a:p>
            <a:r>
              <a:rPr lang="zh-CN" altLang="en-US" sz="2000"/>
              <a:t>第二章： </a:t>
            </a:r>
            <a:r>
              <a:rPr lang="en-US" altLang="zh-CN" sz="2000"/>
              <a:t>Linux</a:t>
            </a:r>
            <a:r>
              <a:rPr lang="zh-CN" altLang="en-US" sz="2000"/>
              <a:t>操作系统安装和基本配置</a:t>
            </a:r>
          </a:p>
          <a:p>
            <a:pPr lvl="1"/>
            <a:r>
              <a:rPr lang="en-US" altLang="zh-CN" sz="1800"/>
              <a:t>2.1  Linux</a:t>
            </a:r>
            <a:r>
              <a:rPr lang="zh-CN" altLang="en-US" sz="1800"/>
              <a:t>系统安装前的准备</a:t>
            </a:r>
          </a:p>
          <a:p>
            <a:pPr lvl="1"/>
            <a:r>
              <a:rPr lang="en-US" altLang="zh-CN" sz="1800"/>
              <a:t>2.2  Linux</a:t>
            </a:r>
            <a:r>
              <a:rPr lang="zh-CN" altLang="en-US" sz="1800"/>
              <a:t>系统安装方式的选择</a:t>
            </a:r>
          </a:p>
          <a:p>
            <a:pPr lvl="1"/>
            <a:r>
              <a:rPr lang="en-US" altLang="zh-CN" sz="1800"/>
              <a:t>2.3  Linux</a:t>
            </a:r>
            <a:r>
              <a:rPr lang="zh-CN" altLang="en-US" sz="1800"/>
              <a:t>系统安装内容的选择</a:t>
            </a:r>
          </a:p>
          <a:p>
            <a:pPr lvl="1"/>
            <a:r>
              <a:rPr lang="en-US" altLang="zh-CN" sz="1800"/>
              <a:t>2.4  </a:t>
            </a:r>
            <a:r>
              <a:rPr lang="zh-CN" altLang="en-US" sz="1800"/>
              <a:t>服务器磁盘控制器类型 </a:t>
            </a:r>
          </a:p>
          <a:p>
            <a:pPr lvl="1"/>
            <a:r>
              <a:rPr lang="en-US" altLang="zh-CN" sz="1800"/>
              <a:t>2.5  Linux</a:t>
            </a:r>
            <a:r>
              <a:rPr lang="zh-CN" altLang="en-US" sz="1800"/>
              <a:t>系统磁盘分区</a:t>
            </a:r>
          </a:p>
          <a:p>
            <a:pPr lvl="1"/>
            <a:r>
              <a:rPr lang="en-US" altLang="zh-CN" sz="1800"/>
              <a:t>2.6  Linux</a:t>
            </a:r>
            <a:r>
              <a:rPr lang="zh-CN" altLang="en-US" sz="1800"/>
              <a:t>系统分区优点</a:t>
            </a:r>
          </a:p>
          <a:p>
            <a:pPr lvl="1"/>
            <a:r>
              <a:rPr lang="en-US" altLang="zh-CN" sz="1800"/>
              <a:t>2.7  Linux</a:t>
            </a:r>
            <a:r>
              <a:rPr lang="zh-CN" altLang="en-US" sz="1800"/>
              <a:t>系统分区识别</a:t>
            </a:r>
          </a:p>
          <a:p>
            <a:pPr lvl="1"/>
            <a:r>
              <a:rPr lang="en-US" altLang="zh-CN" sz="1800"/>
              <a:t>2.8  Linux</a:t>
            </a:r>
            <a:r>
              <a:rPr lang="zh-CN" altLang="en-US" sz="1800"/>
              <a:t>系统主要分区介绍</a:t>
            </a:r>
          </a:p>
          <a:p>
            <a:pPr lvl="1"/>
            <a:r>
              <a:rPr lang="en-US" altLang="zh-CN" sz="1800"/>
              <a:t>2.9  Linux </a:t>
            </a:r>
            <a:r>
              <a:rPr lang="zh-CN" altLang="en-US" sz="1800"/>
              <a:t>操作系统用户登录</a:t>
            </a:r>
          </a:p>
          <a:p>
            <a:pPr lvl="1"/>
            <a:r>
              <a:rPr lang="en-US" altLang="zh-CN" sz="1800"/>
              <a:t>2.10 Linux</a:t>
            </a:r>
            <a:r>
              <a:rPr lang="zh-CN" altLang="en-US" sz="1800"/>
              <a:t>系统基本配置</a:t>
            </a:r>
          </a:p>
          <a:p>
            <a:r>
              <a:rPr lang="zh-CN" altLang="en-US" sz="2000"/>
              <a:t>第三章： </a:t>
            </a:r>
            <a:r>
              <a:rPr lang="en-US" altLang="zh-CN" sz="2000"/>
              <a:t>Linux</a:t>
            </a:r>
            <a:r>
              <a:rPr lang="zh-CN" altLang="en-US" sz="2000"/>
              <a:t>操作系统的文件系统结构</a:t>
            </a:r>
          </a:p>
          <a:p>
            <a:r>
              <a:rPr lang="zh-CN" altLang="en-US" sz="2000"/>
              <a:t>第四章： </a:t>
            </a:r>
            <a:r>
              <a:rPr lang="en-US" altLang="zh-CN" sz="2000"/>
              <a:t>Linux</a:t>
            </a:r>
            <a:r>
              <a:rPr lang="zh-CN" altLang="en-US" sz="2000"/>
              <a:t>操作系统常用命令详解</a:t>
            </a:r>
          </a:p>
          <a:p>
            <a:endParaRPr lang="zh-CN" altLang="en-US" sz="2000"/>
          </a:p>
        </p:txBody>
      </p:sp>
      <p:sp>
        <p:nvSpPr>
          <p:cNvPr id="5" name="文本占位符 2"/>
          <p:cNvSpPr>
            <a:spLocks noGrp="1"/>
          </p:cNvSpPr>
          <p:nvPr>
            <p:ph type="body" sz="quarter" idx="13"/>
          </p:nvPr>
        </p:nvSpPr>
        <p:spPr>
          <a:xfrm>
            <a:off x="428596" y="357188"/>
            <a:ext cx="5072098" cy="571482"/>
          </a:xfrm>
        </p:spPr>
        <p:txBody>
          <a:bodyPr/>
          <a:lstStyle/>
          <a:p>
            <a:r>
              <a:rPr lang="zh-CN" altLang="en-US" smtClean="0"/>
              <a:t>目录</a:t>
            </a:r>
            <a:endParaRPr lang="zh-CN" altLang="en-US"/>
          </a:p>
        </p:txBody>
      </p:sp>
    </p:spTree>
    <p:extLst>
      <p:ext uri="{BB962C8B-B14F-4D97-AF65-F5344CB8AC3E}">
        <p14:creationId xmlns:p14="http://schemas.microsoft.com/office/powerpoint/2010/main" val="4087673446"/>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pPr algn="l" eaLnBrk="1" hangingPunct="1"/>
            <a:r>
              <a:rPr lang="en-US" altLang="zh-CN" smtClean="0">
                <a:latin typeface="+mj-ea"/>
                <a:ea typeface="+mj-ea"/>
              </a:rPr>
              <a:t>4.4 </a:t>
            </a:r>
            <a:r>
              <a:rPr lang="zh-CN" altLang="en-US" smtClean="0">
                <a:latin typeface="+mj-ea"/>
                <a:ea typeface="+mj-ea"/>
              </a:rPr>
              <a:t>磁盘管理类命令</a:t>
            </a:r>
            <a:r>
              <a:rPr lang="en-US" altLang="zh-CN" smtClean="0">
                <a:latin typeface="+mj-ea"/>
                <a:ea typeface="+mj-ea"/>
              </a:rPr>
              <a:t>-fdisk</a:t>
            </a:r>
          </a:p>
        </p:txBody>
      </p:sp>
      <p:sp>
        <p:nvSpPr>
          <p:cNvPr id="105475" name="Rectangle 3"/>
          <p:cNvSpPr>
            <a:spLocks noGrp="1" noChangeArrowheads="1"/>
          </p:cNvSpPr>
          <p:nvPr>
            <p:ph idx="1"/>
          </p:nvPr>
        </p:nvSpPr>
        <p:spPr/>
        <p:txBody>
          <a:bodyPr/>
          <a:lstStyle/>
          <a:p>
            <a:pPr eaLnBrk="1" hangingPunct="1">
              <a:lnSpc>
                <a:spcPct val="80000"/>
              </a:lnSpc>
              <a:buFontTx/>
              <a:buNone/>
            </a:pPr>
            <a:r>
              <a:rPr lang="en-US" altLang="zh-CN" sz="1600" b="1" smtClean="0">
                <a:latin typeface="宋体" pitchFamily="2" charset="-122"/>
              </a:rPr>
              <a:t>[root@node1 ~]# fdisk /dev/sda</a:t>
            </a:r>
          </a:p>
          <a:p>
            <a:pPr eaLnBrk="1" hangingPunct="1">
              <a:lnSpc>
                <a:spcPct val="80000"/>
              </a:lnSpc>
              <a:buFontTx/>
              <a:buNone/>
            </a:pPr>
            <a:r>
              <a:rPr lang="en-US" altLang="zh-CN" sz="1600" b="1" smtClean="0">
                <a:latin typeface="宋体" pitchFamily="2" charset="-122"/>
              </a:rPr>
              <a:t> </a:t>
            </a:r>
          </a:p>
          <a:p>
            <a:pPr eaLnBrk="1" hangingPunct="1">
              <a:lnSpc>
                <a:spcPct val="80000"/>
              </a:lnSpc>
              <a:buFontTx/>
              <a:buNone/>
            </a:pPr>
            <a:r>
              <a:rPr lang="en-US" altLang="zh-CN" sz="1600" b="1" smtClean="0">
                <a:latin typeface="宋体" pitchFamily="2" charset="-122"/>
              </a:rPr>
              <a:t>The number of cylinders for this disk is set to 8941.</a:t>
            </a:r>
          </a:p>
          <a:p>
            <a:pPr eaLnBrk="1" hangingPunct="1">
              <a:lnSpc>
                <a:spcPct val="80000"/>
              </a:lnSpc>
              <a:buFontTx/>
              <a:buNone/>
            </a:pPr>
            <a:r>
              <a:rPr lang="en-US" altLang="zh-CN" sz="1600" b="1" smtClean="0">
                <a:latin typeface="宋体" pitchFamily="2" charset="-122"/>
              </a:rPr>
              <a:t>There is nothing wrong with that, but this is larger than 1024,</a:t>
            </a:r>
          </a:p>
          <a:p>
            <a:pPr eaLnBrk="1" hangingPunct="1">
              <a:lnSpc>
                <a:spcPct val="80000"/>
              </a:lnSpc>
              <a:buFontTx/>
              <a:buNone/>
            </a:pPr>
            <a:r>
              <a:rPr lang="en-US" altLang="zh-CN" sz="1600" b="1" smtClean="0">
                <a:latin typeface="宋体" pitchFamily="2" charset="-122"/>
              </a:rPr>
              <a:t>and could in certain setups cause problems with:</a:t>
            </a:r>
          </a:p>
          <a:p>
            <a:pPr eaLnBrk="1" hangingPunct="1">
              <a:lnSpc>
                <a:spcPct val="80000"/>
              </a:lnSpc>
              <a:buFontTx/>
              <a:buNone/>
            </a:pPr>
            <a:r>
              <a:rPr lang="en-US" altLang="zh-CN" sz="1600" b="1" smtClean="0">
                <a:latin typeface="宋体" pitchFamily="2" charset="-122"/>
              </a:rPr>
              <a:t>1) software that runs at boot time (e.g., old versions of LILO)</a:t>
            </a:r>
          </a:p>
          <a:p>
            <a:pPr eaLnBrk="1" hangingPunct="1">
              <a:lnSpc>
                <a:spcPct val="80000"/>
              </a:lnSpc>
              <a:buFontTx/>
              <a:buNone/>
            </a:pPr>
            <a:r>
              <a:rPr lang="en-US" altLang="zh-CN" sz="1600" b="1" smtClean="0">
                <a:latin typeface="宋体" pitchFamily="2" charset="-122"/>
              </a:rPr>
              <a:t>2) booting and partitioning software from other OSs</a:t>
            </a:r>
          </a:p>
          <a:p>
            <a:pPr eaLnBrk="1" hangingPunct="1">
              <a:lnSpc>
                <a:spcPct val="80000"/>
              </a:lnSpc>
              <a:buFontTx/>
              <a:buNone/>
            </a:pPr>
            <a:r>
              <a:rPr lang="en-US" altLang="zh-CN" sz="1600" b="1" smtClean="0">
                <a:latin typeface="宋体" pitchFamily="2" charset="-122"/>
              </a:rPr>
              <a:t>   (e.g., DOS FDISK, OS/2 FDISK)</a:t>
            </a:r>
          </a:p>
          <a:p>
            <a:pPr eaLnBrk="1" hangingPunct="1">
              <a:lnSpc>
                <a:spcPct val="80000"/>
              </a:lnSpc>
              <a:buFontTx/>
              <a:buNone/>
            </a:pPr>
            <a:r>
              <a:rPr lang="en-US" altLang="zh-CN" sz="1600" b="1" smtClean="0">
                <a:latin typeface="宋体" pitchFamily="2" charset="-122"/>
              </a:rPr>
              <a:t> </a:t>
            </a:r>
          </a:p>
          <a:p>
            <a:pPr eaLnBrk="1" hangingPunct="1">
              <a:lnSpc>
                <a:spcPct val="80000"/>
              </a:lnSpc>
              <a:buFontTx/>
              <a:buNone/>
            </a:pPr>
            <a:r>
              <a:rPr lang="en-US" altLang="zh-CN" sz="1600" b="1" smtClean="0">
                <a:latin typeface="宋体" pitchFamily="2" charset="-122"/>
              </a:rPr>
              <a:t>Command (m for help): p</a:t>
            </a:r>
          </a:p>
          <a:p>
            <a:pPr eaLnBrk="1" hangingPunct="1">
              <a:lnSpc>
                <a:spcPct val="80000"/>
              </a:lnSpc>
              <a:buFontTx/>
              <a:buNone/>
            </a:pPr>
            <a:r>
              <a:rPr lang="en-US" altLang="zh-CN" sz="1600" b="1" smtClean="0">
                <a:latin typeface="宋体" pitchFamily="2" charset="-122"/>
              </a:rPr>
              <a:t> </a:t>
            </a:r>
          </a:p>
          <a:p>
            <a:pPr eaLnBrk="1" hangingPunct="1">
              <a:lnSpc>
                <a:spcPct val="80000"/>
              </a:lnSpc>
              <a:buFontTx/>
              <a:buNone/>
            </a:pPr>
            <a:r>
              <a:rPr lang="en-US" altLang="zh-CN" sz="1600" b="1" smtClean="0">
                <a:latin typeface="宋体" pitchFamily="2" charset="-122"/>
              </a:rPr>
              <a:t>Disk /dev/sda: 73.5 GB, 73543163904 bytes</a:t>
            </a:r>
          </a:p>
          <a:p>
            <a:pPr eaLnBrk="1" hangingPunct="1">
              <a:lnSpc>
                <a:spcPct val="80000"/>
              </a:lnSpc>
              <a:buFontTx/>
              <a:buNone/>
            </a:pPr>
            <a:r>
              <a:rPr lang="en-US" altLang="zh-CN" sz="1600" b="1" smtClean="0">
                <a:latin typeface="宋体" pitchFamily="2" charset="-122"/>
              </a:rPr>
              <a:t>255 heads, 63 sectors/track, 8941 cylinders</a:t>
            </a:r>
          </a:p>
          <a:p>
            <a:pPr eaLnBrk="1" hangingPunct="1">
              <a:lnSpc>
                <a:spcPct val="80000"/>
              </a:lnSpc>
              <a:buFontTx/>
              <a:buNone/>
            </a:pPr>
            <a:r>
              <a:rPr lang="en-US" altLang="zh-CN" sz="1600" b="1" smtClean="0">
                <a:latin typeface="宋体" pitchFamily="2" charset="-122"/>
              </a:rPr>
              <a:t>Units = cylinders of 16065 * 512 = 8225280 bytes</a:t>
            </a:r>
          </a:p>
          <a:p>
            <a:pPr eaLnBrk="1" hangingPunct="1">
              <a:lnSpc>
                <a:spcPct val="80000"/>
              </a:lnSpc>
              <a:buFontTx/>
              <a:buNone/>
            </a:pPr>
            <a:r>
              <a:rPr lang="en-US" altLang="zh-CN" sz="1600" b="1" smtClean="0">
                <a:latin typeface="宋体" pitchFamily="2" charset="-122"/>
              </a:rPr>
              <a:t> </a:t>
            </a:r>
          </a:p>
          <a:p>
            <a:pPr eaLnBrk="1" hangingPunct="1">
              <a:lnSpc>
                <a:spcPct val="80000"/>
              </a:lnSpc>
              <a:buFontTx/>
              <a:buNone/>
            </a:pPr>
            <a:r>
              <a:rPr lang="en-US" altLang="zh-CN" sz="1600" b="1" smtClean="0">
                <a:latin typeface="宋体" pitchFamily="2" charset="-122"/>
              </a:rPr>
              <a:t>   Device Boot      Start         End      Blocks   Id  System</a:t>
            </a:r>
          </a:p>
          <a:p>
            <a:pPr eaLnBrk="1" hangingPunct="1">
              <a:lnSpc>
                <a:spcPct val="80000"/>
              </a:lnSpc>
              <a:buFontTx/>
              <a:buNone/>
            </a:pPr>
            <a:r>
              <a:rPr lang="en-US" altLang="zh-CN" sz="1600" b="1" smtClean="0">
                <a:latin typeface="宋体" pitchFamily="2" charset="-122"/>
              </a:rPr>
              <a:t>/dev/sda1   *           1          13      104391   83  Linux</a:t>
            </a:r>
          </a:p>
          <a:p>
            <a:pPr eaLnBrk="1" hangingPunct="1">
              <a:lnSpc>
                <a:spcPct val="80000"/>
              </a:lnSpc>
              <a:buFontTx/>
              <a:buNone/>
            </a:pPr>
            <a:r>
              <a:rPr lang="en-US" altLang="zh-CN" sz="1600" b="1" smtClean="0">
                <a:latin typeface="宋体" pitchFamily="2" charset="-122"/>
              </a:rPr>
              <a:t>/dev/sda2              14         535     4192965   82  Linux swap</a:t>
            </a:r>
          </a:p>
          <a:p>
            <a:pPr eaLnBrk="1" hangingPunct="1">
              <a:lnSpc>
                <a:spcPct val="80000"/>
              </a:lnSpc>
              <a:buFontTx/>
              <a:buNone/>
            </a:pPr>
            <a:r>
              <a:rPr lang="en-US" altLang="zh-CN" sz="1600" b="1" smtClean="0">
                <a:latin typeface="宋体" pitchFamily="2" charset="-122"/>
              </a:rPr>
              <a:t>/dev/sda3             536        8941    67521195   83  Linux</a:t>
            </a:r>
          </a:p>
          <a:p>
            <a:pPr eaLnBrk="1" hangingPunct="1">
              <a:lnSpc>
                <a:spcPct val="80000"/>
              </a:lnSpc>
              <a:buFontTx/>
              <a:buNone/>
            </a:pPr>
            <a:r>
              <a:rPr lang="en-US" altLang="zh-CN" sz="1600" b="1" smtClean="0">
                <a:latin typeface="宋体" pitchFamily="2" charset="-122"/>
              </a:rPr>
              <a:t> </a:t>
            </a:r>
          </a:p>
        </p:txBody>
      </p:sp>
    </p:spTree>
    <p:extLst>
      <p:ext uri="{BB962C8B-B14F-4D97-AF65-F5344CB8AC3E}">
        <p14:creationId xmlns:p14="http://schemas.microsoft.com/office/powerpoint/2010/main" val="2878387575"/>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9" name="Rectangle 4"/>
          <p:cNvSpPr>
            <a:spLocks noGrp="1" noChangeArrowheads="1"/>
          </p:cNvSpPr>
          <p:nvPr>
            <p:ph type="title"/>
          </p:nvPr>
        </p:nvSpPr>
        <p:spPr>
          <a:noFill/>
        </p:spPr>
        <p:txBody>
          <a:bodyPr/>
          <a:lstStyle/>
          <a:p>
            <a:pPr algn="l" eaLnBrk="1" hangingPunct="1"/>
            <a:r>
              <a:rPr lang="en-US" altLang="zh-CN" smtClean="0">
                <a:latin typeface="+mj-ea"/>
                <a:ea typeface="+mj-ea"/>
              </a:rPr>
              <a:t>4.4 </a:t>
            </a:r>
            <a:r>
              <a:rPr lang="zh-CN" altLang="en-US" smtClean="0">
                <a:latin typeface="+mj-ea"/>
                <a:ea typeface="+mj-ea"/>
              </a:rPr>
              <a:t>磁盘管理类命令</a:t>
            </a:r>
            <a:r>
              <a:rPr lang="en-US" altLang="zh-CN" smtClean="0">
                <a:latin typeface="+mj-ea"/>
                <a:ea typeface="+mj-ea"/>
              </a:rPr>
              <a:t>-fdisk</a:t>
            </a:r>
          </a:p>
        </p:txBody>
      </p:sp>
      <p:sp>
        <p:nvSpPr>
          <p:cNvPr id="106498" name="Rectangle 3"/>
          <p:cNvSpPr>
            <a:spLocks noGrp="1" noChangeArrowheads="1"/>
          </p:cNvSpPr>
          <p:nvPr>
            <p:ph idx="1"/>
          </p:nvPr>
        </p:nvSpPr>
        <p:spPr/>
        <p:txBody>
          <a:bodyPr/>
          <a:lstStyle/>
          <a:p>
            <a:pPr marL="381000" indent="-381000" eaLnBrk="1" hangingPunct="1">
              <a:lnSpc>
                <a:spcPct val="80000"/>
              </a:lnSpc>
              <a:buFontTx/>
              <a:buNone/>
            </a:pPr>
            <a:r>
              <a:rPr lang="en-US" altLang="zh-CN" sz="1600" b="1" smtClean="0">
                <a:latin typeface="宋体" pitchFamily="2" charset="-122"/>
              </a:rPr>
              <a:t>[root@node1 ~]# fdisk /dev/sda</a:t>
            </a:r>
          </a:p>
          <a:p>
            <a:pPr marL="381000" indent="-381000" eaLnBrk="1" hangingPunct="1">
              <a:lnSpc>
                <a:spcPct val="80000"/>
              </a:lnSpc>
              <a:buFontTx/>
              <a:buNone/>
            </a:pPr>
            <a:r>
              <a:rPr lang="en-US" altLang="zh-CN" sz="1600" b="1" smtClean="0">
                <a:latin typeface="宋体" pitchFamily="2" charset="-122"/>
              </a:rPr>
              <a:t> </a:t>
            </a:r>
          </a:p>
          <a:p>
            <a:pPr marL="381000" indent="-381000" eaLnBrk="1" hangingPunct="1">
              <a:lnSpc>
                <a:spcPct val="80000"/>
              </a:lnSpc>
              <a:buFontTx/>
              <a:buNone/>
            </a:pPr>
            <a:r>
              <a:rPr lang="en-US" altLang="zh-CN" sz="1600" b="1" smtClean="0">
                <a:latin typeface="宋体" pitchFamily="2" charset="-122"/>
              </a:rPr>
              <a:t>The number of cylinders for this disk is set to 8941.</a:t>
            </a:r>
          </a:p>
          <a:p>
            <a:pPr marL="381000" indent="-381000" eaLnBrk="1" hangingPunct="1">
              <a:lnSpc>
                <a:spcPct val="80000"/>
              </a:lnSpc>
              <a:buFontTx/>
              <a:buNone/>
            </a:pPr>
            <a:r>
              <a:rPr lang="en-US" altLang="zh-CN" sz="1600" b="1" smtClean="0">
                <a:latin typeface="宋体" pitchFamily="2" charset="-122"/>
              </a:rPr>
              <a:t>There is nothing wrong with that, but this is larger than 1024,</a:t>
            </a:r>
          </a:p>
          <a:p>
            <a:pPr marL="381000" indent="-381000" eaLnBrk="1" hangingPunct="1">
              <a:lnSpc>
                <a:spcPct val="80000"/>
              </a:lnSpc>
              <a:buFontTx/>
              <a:buNone/>
            </a:pPr>
            <a:r>
              <a:rPr lang="en-US" altLang="zh-CN" sz="1600" b="1" smtClean="0">
                <a:latin typeface="宋体" pitchFamily="2" charset="-122"/>
              </a:rPr>
              <a:t>and could in certain setups cause problems with:</a:t>
            </a:r>
          </a:p>
          <a:p>
            <a:pPr marL="381000" indent="-381000" eaLnBrk="1" hangingPunct="1">
              <a:lnSpc>
                <a:spcPct val="80000"/>
              </a:lnSpc>
              <a:buFontTx/>
              <a:buNone/>
            </a:pPr>
            <a:r>
              <a:rPr lang="en-US" altLang="zh-CN" sz="1600" b="1" smtClean="0">
                <a:latin typeface="宋体" pitchFamily="2" charset="-122"/>
              </a:rPr>
              <a:t>1) software that runs at boot time (e.g., old versions of LILO)</a:t>
            </a:r>
          </a:p>
          <a:p>
            <a:pPr marL="381000" indent="-381000" eaLnBrk="1" hangingPunct="1">
              <a:lnSpc>
                <a:spcPct val="80000"/>
              </a:lnSpc>
              <a:buFontTx/>
              <a:buNone/>
            </a:pPr>
            <a:r>
              <a:rPr lang="en-US" altLang="zh-CN" sz="1600" b="1" smtClean="0">
                <a:latin typeface="宋体" pitchFamily="2" charset="-122"/>
              </a:rPr>
              <a:t>2) booting and partitioning software from other OSs</a:t>
            </a:r>
          </a:p>
          <a:p>
            <a:pPr marL="381000" indent="-381000" eaLnBrk="1" hangingPunct="1">
              <a:lnSpc>
                <a:spcPct val="80000"/>
              </a:lnSpc>
              <a:buFontTx/>
              <a:buNone/>
            </a:pPr>
            <a:r>
              <a:rPr lang="en-US" altLang="zh-CN" sz="1600" b="1" smtClean="0">
                <a:latin typeface="宋体" pitchFamily="2" charset="-122"/>
              </a:rPr>
              <a:t>   (e.g., DOS FDISK, OS/2 FDISK)</a:t>
            </a:r>
          </a:p>
          <a:p>
            <a:pPr marL="381000" indent="-381000" eaLnBrk="1" hangingPunct="1">
              <a:lnSpc>
                <a:spcPct val="80000"/>
              </a:lnSpc>
              <a:buFontTx/>
              <a:buNone/>
            </a:pPr>
            <a:r>
              <a:rPr lang="en-US" altLang="zh-CN" sz="1600" b="1" smtClean="0">
                <a:latin typeface="宋体" pitchFamily="2" charset="-122"/>
              </a:rPr>
              <a:t> </a:t>
            </a:r>
          </a:p>
          <a:p>
            <a:pPr marL="381000" indent="-381000" eaLnBrk="1" hangingPunct="1">
              <a:lnSpc>
                <a:spcPct val="80000"/>
              </a:lnSpc>
              <a:buFontTx/>
              <a:buNone/>
            </a:pPr>
            <a:r>
              <a:rPr lang="en-US" altLang="zh-CN" sz="1600" b="1" smtClean="0">
                <a:latin typeface="宋体" pitchFamily="2" charset="-122"/>
              </a:rPr>
              <a:t>Command (m for help): n</a:t>
            </a:r>
          </a:p>
          <a:p>
            <a:pPr marL="381000" indent="-381000" eaLnBrk="1" hangingPunct="1">
              <a:lnSpc>
                <a:spcPct val="80000"/>
              </a:lnSpc>
              <a:buFontTx/>
              <a:buNone/>
            </a:pPr>
            <a:r>
              <a:rPr lang="en-US" altLang="zh-CN" sz="1600" b="1" smtClean="0">
                <a:latin typeface="宋体" pitchFamily="2" charset="-122"/>
              </a:rPr>
              <a:t>Command action</a:t>
            </a:r>
          </a:p>
          <a:p>
            <a:pPr marL="381000" indent="-381000" eaLnBrk="1" hangingPunct="1">
              <a:lnSpc>
                <a:spcPct val="80000"/>
              </a:lnSpc>
              <a:buFontTx/>
              <a:buNone/>
            </a:pPr>
            <a:r>
              <a:rPr lang="en-US" altLang="zh-CN" sz="1600" b="1" smtClean="0">
                <a:latin typeface="宋体" pitchFamily="2" charset="-122"/>
              </a:rPr>
              <a:t>   e   extended</a:t>
            </a:r>
          </a:p>
          <a:p>
            <a:pPr marL="381000" indent="-381000" eaLnBrk="1" hangingPunct="1">
              <a:lnSpc>
                <a:spcPct val="80000"/>
              </a:lnSpc>
              <a:buFontTx/>
              <a:buNone/>
            </a:pPr>
            <a:r>
              <a:rPr lang="en-US" altLang="zh-CN" sz="1600" b="1" smtClean="0">
                <a:latin typeface="宋体" pitchFamily="2" charset="-122"/>
              </a:rPr>
              <a:t>   p   primary partition (1-4)</a:t>
            </a:r>
          </a:p>
          <a:p>
            <a:pPr marL="381000" indent="-381000" eaLnBrk="1" hangingPunct="1">
              <a:lnSpc>
                <a:spcPct val="80000"/>
              </a:lnSpc>
              <a:buFontTx/>
              <a:buNone/>
            </a:pPr>
            <a:r>
              <a:rPr lang="zh-CN" altLang="en-US" sz="1600" b="1" smtClean="0">
                <a:solidFill>
                  <a:srgbClr val="0070C0"/>
                </a:solidFill>
                <a:latin typeface="宋体" pitchFamily="2" charset="-122"/>
              </a:rPr>
              <a:t>  输入</a:t>
            </a:r>
            <a:r>
              <a:rPr lang="en-US" altLang="zh-CN" sz="1600" b="1" smtClean="0">
                <a:solidFill>
                  <a:srgbClr val="0070C0"/>
                </a:solidFill>
                <a:latin typeface="宋体" pitchFamily="2" charset="-122"/>
              </a:rPr>
              <a:t>p</a:t>
            </a:r>
            <a:r>
              <a:rPr lang="zh-CN" altLang="en-US" sz="1600" b="1" smtClean="0">
                <a:solidFill>
                  <a:srgbClr val="0070C0"/>
                </a:solidFill>
                <a:latin typeface="宋体" pitchFamily="2" charset="-122"/>
              </a:rPr>
              <a:t>创建主分区，然后回车</a:t>
            </a:r>
            <a:endParaRPr lang="en-US" altLang="zh-CN" sz="1600" b="1" smtClean="0">
              <a:solidFill>
                <a:srgbClr val="0070C0"/>
              </a:solidFill>
              <a:latin typeface="宋体" pitchFamily="2" charset="-122"/>
            </a:endParaRPr>
          </a:p>
          <a:p>
            <a:pPr marL="381000" indent="-381000" eaLnBrk="1" hangingPunct="1">
              <a:lnSpc>
                <a:spcPct val="80000"/>
              </a:lnSpc>
              <a:buFontTx/>
              <a:buNone/>
            </a:pPr>
            <a:endParaRPr lang="en-US" altLang="zh-CN" sz="1600" b="1" smtClean="0">
              <a:latin typeface="宋体" pitchFamily="2" charset="-122"/>
            </a:endParaRPr>
          </a:p>
          <a:p>
            <a:pPr marL="381000" indent="-381000" eaLnBrk="1" hangingPunct="1">
              <a:lnSpc>
                <a:spcPct val="80000"/>
              </a:lnSpc>
              <a:buFontTx/>
              <a:buNone/>
            </a:pPr>
            <a:r>
              <a:rPr lang="en-US" altLang="zh-CN" sz="1600" b="1" smtClean="0">
                <a:latin typeface="宋体" pitchFamily="2" charset="-122"/>
              </a:rPr>
              <a:t>Command (m for help):w</a:t>
            </a:r>
          </a:p>
          <a:p>
            <a:pPr marL="381000" indent="-381000" eaLnBrk="1" hangingPunct="1">
              <a:lnSpc>
                <a:spcPct val="80000"/>
              </a:lnSpc>
              <a:buFontTx/>
              <a:buNone/>
            </a:pPr>
            <a:r>
              <a:rPr lang="zh-CN" altLang="en-US" sz="1600" b="1">
                <a:solidFill>
                  <a:srgbClr val="0070C0"/>
                </a:solidFill>
                <a:latin typeface="宋体" pitchFamily="2" charset="-122"/>
              </a:rPr>
              <a:t> </a:t>
            </a:r>
            <a:r>
              <a:rPr lang="zh-CN" altLang="en-US" sz="1600" b="1" smtClean="0">
                <a:solidFill>
                  <a:srgbClr val="0070C0"/>
                </a:solidFill>
                <a:latin typeface="宋体" pitchFamily="2" charset="-122"/>
              </a:rPr>
              <a:t> 写入硬盘分区表</a:t>
            </a:r>
            <a:endParaRPr lang="en-US" altLang="zh-CN" sz="1600" b="1" smtClean="0">
              <a:solidFill>
                <a:srgbClr val="0070C0"/>
              </a:solidFill>
              <a:latin typeface="宋体" pitchFamily="2" charset="-122"/>
            </a:endParaRPr>
          </a:p>
        </p:txBody>
      </p:sp>
    </p:spTree>
    <p:extLst>
      <p:ext uri="{BB962C8B-B14F-4D97-AF65-F5344CB8AC3E}">
        <p14:creationId xmlns:p14="http://schemas.microsoft.com/office/powerpoint/2010/main" val="3727908051"/>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1"/>
          </p:nvPr>
        </p:nvSpPr>
        <p:spPr>
          <a:xfrm>
            <a:off x="684212" y="1844675"/>
            <a:ext cx="7344171" cy="2376413"/>
          </a:xfrm>
        </p:spPr>
        <p:txBody>
          <a:bodyPr/>
          <a:lstStyle/>
          <a:p>
            <a:pPr algn="ctr"/>
            <a:r>
              <a:rPr lang="zh-CN" altLang="en-US" smtClean="0"/>
              <a:t>谢谢！</a:t>
            </a:r>
            <a:endParaRPr lang="en-US" altLang="zh-CN" smtClean="0"/>
          </a:p>
          <a:p>
            <a:pPr algn="ctr"/>
            <a:endParaRPr lang="en-US" altLang="zh-CN"/>
          </a:p>
          <a:p>
            <a:pPr algn="ctr"/>
            <a:r>
              <a:rPr lang="en-US" altLang="zh-CN" sz="4400" smtClean="0"/>
              <a:t>Q&amp;A</a:t>
            </a:r>
            <a:endParaRPr lang="zh-CN" altLang="en-US" sz="4400"/>
          </a:p>
        </p:txBody>
      </p:sp>
    </p:spTree>
    <p:extLst>
      <p:ext uri="{BB962C8B-B14F-4D97-AF65-F5344CB8AC3E}">
        <p14:creationId xmlns:p14="http://schemas.microsoft.com/office/powerpoint/2010/main" val="1290013348"/>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ctrTitle"/>
          </p:nvPr>
        </p:nvSpPr>
        <p:spPr/>
        <p:txBody>
          <a:bodyPr/>
          <a:lstStyle/>
          <a:p>
            <a:pPr algn="l" eaLnBrk="1" hangingPunct="1"/>
            <a:r>
              <a:rPr lang="zh-CN" altLang="en-US" sz="3200" smtClean="0"/>
              <a:t>第二章：</a:t>
            </a:r>
            <a:r>
              <a:rPr lang="en-US" altLang="zh-CN" sz="3200" smtClean="0"/>
              <a:t>Linux</a:t>
            </a:r>
            <a:r>
              <a:rPr lang="zh-CN" altLang="en-US" sz="3200" smtClean="0"/>
              <a:t>操作系统安装和基本配置</a:t>
            </a:r>
          </a:p>
        </p:txBody>
      </p:sp>
    </p:spTree>
    <p:extLst>
      <p:ext uri="{BB962C8B-B14F-4D97-AF65-F5344CB8AC3E}">
        <p14:creationId xmlns:p14="http://schemas.microsoft.com/office/powerpoint/2010/main" val="808126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algn="l" eaLnBrk="1" hangingPunct="1"/>
            <a:r>
              <a:rPr lang="en-US" altLang="zh-CN" smtClean="0"/>
              <a:t>2.1 Linux</a:t>
            </a:r>
            <a:r>
              <a:rPr lang="zh-CN" altLang="en-US" smtClean="0"/>
              <a:t>系统安装前的准备</a:t>
            </a:r>
          </a:p>
        </p:txBody>
      </p:sp>
      <p:sp>
        <p:nvSpPr>
          <p:cNvPr id="13315" name="Rectangle 3"/>
          <p:cNvSpPr>
            <a:spLocks noGrp="1" noChangeArrowheads="1"/>
          </p:cNvSpPr>
          <p:nvPr>
            <p:ph idx="1"/>
          </p:nvPr>
        </p:nvSpPr>
        <p:spPr/>
        <p:txBody>
          <a:bodyPr/>
          <a:lstStyle/>
          <a:p>
            <a:pPr eaLnBrk="1" hangingPunct="1"/>
            <a:r>
              <a:rPr lang="en-US" altLang="zh-CN" sz="2400" dirty="0" smtClean="0">
                <a:latin typeface="宋体" pitchFamily="2" charset="-122"/>
              </a:rPr>
              <a:t>Linux</a:t>
            </a:r>
            <a:r>
              <a:rPr lang="zh-CN" altLang="en-US" sz="2400" dirty="0" smtClean="0">
                <a:latin typeface="宋体" pitchFamily="2" charset="-122"/>
              </a:rPr>
              <a:t>安装前须知</a:t>
            </a:r>
          </a:p>
          <a:p>
            <a:pPr eaLnBrk="1" hangingPunct="1">
              <a:buFontTx/>
              <a:buNone/>
            </a:pPr>
            <a:r>
              <a:rPr lang="zh-CN" altLang="en-US" sz="2400" dirty="0" smtClean="0">
                <a:latin typeface="宋体" pitchFamily="2" charset="-122"/>
              </a:rPr>
              <a:t>     安装前要了解所安装服务器的硬件配置方面的信息，主要包括磁盘控制器型号、网卡型号、内存大小及</a:t>
            </a:r>
            <a:r>
              <a:rPr lang="en-US" altLang="zh-CN" sz="2400" dirty="0" smtClean="0">
                <a:latin typeface="宋体" pitchFamily="2" charset="-122"/>
              </a:rPr>
              <a:t>CPU</a:t>
            </a:r>
            <a:r>
              <a:rPr lang="zh-CN" altLang="en-US" sz="2400" dirty="0" smtClean="0">
                <a:latin typeface="宋体" pitchFamily="2" charset="-122"/>
              </a:rPr>
              <a:t>类型等，根据相关信息和用户使用情况安装合适的</a:t>
            </a:r>
            <a:r>
              <a:rPr lang="en-US" altLang="zh-CN" sz="2400" dirty="0" smtClean="0">
                <a:latin typeface="宋体" pitchFamily="2" charset="-122"/>
              </a:rPr>
              <a:t>Linux</a:t>
            </a:r>
            <a:r>
              <a:rPr lang="zh-CN" altLang="en-US" sz="2400" dirty="0" smtClean="0">
                <a:latin typeface="宋体" pitchFamily="2" charset="-122"/>
              </a:rPr>
              <a:t>操作系统。在安装</a:t>
            </a:r>
            <a:r>
              <a:rPr lang="en-US" altLang="zh-CN" sz="2400" dirty="0" smtClean="0">
                <a:latin typeface="宋体" pitchFamily="2" charset="-122"/>
              </a:rPr>
              <a:t>Linux</a:t>
            </a:r>
            <a:r>
              <a:rPr lang="zh-CN" altLang="en-US" sz="2400" dirty="0" smtClean="0">
                <a:latin typeface="宋体" pitchFamily="2" charset="-122"/>
              </a:rPr>
              <a:t>前要了解</a:t>
            </a:r>
            <a:r>
              <a:rPr lang="en-US" altLang="zh-CN" sz="2400" dirty="0" smtClean="0">
                <a:latin typeface="宋体" pitchFamily="2" charset="-122"/>
              </a:rPr>
              <a:t>Linux</a:t>
            </a:r>
            <a:r>
              <a:rPr lang="zh-CN" altLang="en-US" sz="2400" dirty="0" smtClean="0">
                <a:latin typeface="宋体" pitchFamily="2" charset="-122"/>
              </a:rPr>
              <a:t>的一些基础知识。</a:t>
            </a:r>
          </a:p>
          <a:p>
            <a:pPr eaLnBrk="1" hangingPunct="1">
              <a:spcBef>
                <a:spcPts val="1200"/>
              </a:spcBef>
            </a:pPr>
            <a:r>
              <a:rPr lang="zh-CN" altLang="en-US" sz="2400" dirty="0" smtClean="0">
                <a:latin typeface="宋体" pitchFamily="2" charset="-122"/>
              </a:rPr>
              <a:t>服务器硬盘分区要求</a:t>
            </a:r>
          </a:p>
          <a:p>
            <a:pPr eaLnBrk="1" hangingPunct="1">
              <a:buFontTx/>
              <a:buNone/>
            </a:pPr>
            <a:r>
              <a:rPr lang="zh-CN" altLang="en-US" sz="2400" dirty="0" smtClean="0">
                <a:latin typeface="宋体" pitchFamily="2" charset="-122"/>
              </a:rPr>
              <a:t>     根据需要，硬盘的分区可以自己定义，建议最少安装三个分区：</a:t>
            </a:r>
            <a:r>
              <a:rPr lang="en-US" altLang="zh-CN" sz="2400" dirty="0" smtClean="0">
                <a:latin typeface="宋体" pitchFamily="2" charset="-122"/>
              </a:rPr>
              <a:t>/</a:t>
            </a:r>
            <a:r>
              <a:rPr lang="zh-CN" altLang="en-US" sz="2400" dirty="0" smtClean="0">
                <a:latin typeface="宋体" pitchFamily="2" charset="-122"/>
              </a:rPr>
              <a:t>根分区、</a:t>
            </a:r>
            <a:r>
              <a:rPr lang="en-US" altLang="zh-CN" sz="2400" dirty="0" smtClean="0">
                <a:latin typeface="宋体" pitchFamily="2" charset="-122"/>
              </a:rPr>
              <a:t>/swap </a:t>
            </a:r>
            <a:r>
              <a:rPr lang="zh-CN" altLang="en-US" sz="2400" dirty="0" smtClean="0">
                <a:latin typeface="宋体" pitchFamily="2" charset="-122"/>
              </a:rPr>
              <a:t>交换分区、</a:t>
            </a:r>
            <a:r>
              <a:rPr lang="en-US" altLang="zh-CN" sz="2400" dirty="0" smtClean="0">
                <a:latin typeface="宋体" pitchFamily="2" charset="-122"/>
              </a:rPr>
              <a:t>/boot</a:t>
            </a:r>
            <a:r>
              <a:rPr lang="zh-CN" altLang="en-US" sz="2400" dirty="0" smtClean="0">
                <a:latin typeface="宋体" pitchFamily="2" charset="-122"/>
              </a:rPr>
              <a:t>引导分区。</a:t>
            </a:r>
          </a:p>
          <a:p>
            <a:pPr eaLnBrk="1" hangingPunct="1">
              <a:spcBef>
                <a:spcPts val="1200"/>
              </a:spcBef>
            </a:pPr>
            <a:r>
              <a:rPr lang="zh-CN" altLang="en-US" sz="2400" dirty="0" smtClean="0">
                <a:latin typeface="宋体" pitchFamily="2" charset="-122"/>
              </a:rPr>
              <a:t>多操作系统的安装</a:t>
            </a:r>
          </a:p>
          <a:p>
            <a:pPr eaLnBrk="1" hangingPunct="1">
              <a:buFontTx/>
              <a:buNone/>
            </a:pPr>
            <a:r>
              <a:rPr lang="zh-CN" altLang="en-US" sz="2400" dirty="0" smtClean="0">
                <a:latin typeface="宋体" pitchFamily="2" charset="-122"/>
              </a:rPr>
              <a:t>     可以在硬盘上安装一个以上的操作系统，不同的操作系统必须有自己的分区，在安装</a:t>
            </a:r>
            <a:r>
              <a:rPr lang="en-US" altLang="zh-CN" sz="2400" dirty="0" smtClean="0">
                <a:latin typeface="宋体" pitchFamily="2" charset="-122"/>
              </a:rPr>
              <a:t>Windows</a:t>
            </a:r>
            <a:r>
              <a:rPr lang="zh-CN" altLang="en-US" sz="2400" dirty="0" smtClean="0">
                <a:latin typeface="宋体" pitchFamily="2" charset="-122"/>
              </a:rPr>
              <a:t>及</a:t>
            </a:r>
            <a:r>
              <a:rPr lang="en-US" altLang="zh-CN" sz="2400" dirty="0" smtClean="0">
                <a:latin typeface="宋体" pitchFamily="2" charset="-122"/>
              </a:rPr>
              <a:t>Linux</a:t>
            </a:r>
            <a:r>
              <a:rPr lang="zh-CN" altLang="en-US" sz="2400" dirty="0" smtClean="0">
                <a:latin typeface="宋体" pitchFamily="2" charset="-122"/>
              </a:rPr>
              <a:t>双操作系统时，请先安装</a:t>
            </a:r>
            <a:r>
              <a:rPr lang="en-US" altLang="zh-CN" sz="2400" dirty="0" smtClean="0">
                <a:latin typeface="宋体" pitchFamily="2" charset="-122"/>
              </a:rPr>
              <a:t>Windows</a:t>
            </a:r>
            <a:r>
              <a:rPr lang="zh-CN" altLang="en-US" sz="2400" dirty="0" smtClean="0">
                <a:latin typeface="宋体" pitchFamily="2" charset="-122"/>
              </a:rPr>
              <a:t>再安装</a:t>
            </a:r>
            <a:r>
              <a:rPr lang="en-US" altLang="zh-CN" sz="2400" dirty="0" smtClean="0">
                <a:latin typeface="宋体" pitchFamily="2" charset="-122"/>
              </a:rPr>
              <a:t>Linux</a:t>
            </a:r>
            <a:r>
              <a:rPr lang="zh-CN" altLang="en-US" sz="2400" dirty="0" smtClean="0">
                <a:latin typeface="宋体" pitchFamily="2" charset="-122"/>
              </a:rPr>
              <a:t>。</a:t>
            </a:r>
          </a:p>
        </p:txBody>
      </p:sp>
    </p:spTree>
    <p:extLst>
      <p:ext uri="{BB962C8B-B14F-4D97-AF65-F5344CB8AC3E}">
        <p14:creationId xmlns:p14="http://schemas.microsoft.com/office/powerpoint/2010/main" val="30069221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algn="l" eaLnBrk="1" hangingPunct="1"/>
            <a:r>
              <a:rPr lang="en-US" altLang="zh-CN" smtClean="0"/>
              <a:t>2.2 Linux</a:t>
            </a:r>
            <a:r>
              <a:rPr lang="zh-CN" altLang="en-US" smtClean="0"/>
              <a:t>系统安装方式的选择</a:t>
            </a:r>
          </a:p>
        </p:txBody>
      </p:sp>
      <p:sp>
        <p:nvSpPr>
          <p:cNvPr id="14339" name="Rectangle 3"/>
          <p:cNvSpPr>
            <a:spLocks noGrp="1" noChangeArrowheads="1"/>
          </p:cNvSpPr>
          <p:nvPr>
            <p:ph idx="1"/>
          </p:nvPr>
        </p:nvSpPr>
        <p:spPr/>
        <p:txBody>
          <a:bodyPr/>
          <a:lstStyle/>
          <a:p>
            <a:pPr eaLnBrk="1" hangingPunct="1">
              <a:spcBef>
                <a:spcPts val="1200"/>
              </a:spcBef>
            </a:pPr>
            <a:r>
              <a:rPr lang="zh-CN" altLang="en-US" sz="2400" dirty="0" smtClean="0">
                <a:latin typeface="宋体" pitchFamily="2" charset="-122"/>
              </a:rPr>
              <a:t>通过光盘介质引导安装</a:t>
            </a:r>
          </a:p>
          <a:p>
            <a:pPr eaLnBrk="1" hangingPunct="1">
              <a:spcBef>
                <a:spcPts val="1200"/>
              </a:spcBef>
              <a:buFontTx/>
              <a:buNone/>
            </a:pPr>
            <a:r>
              <a:rPr lang="zh-CN" altLang="en-US" sz="2400" dirty="0" smtClean="0">
                <a:latin typeface="宋体" pitchFamily="2" charset="-122"/>
              </a:rPr>
              <a:t>   </a:t>
            </a:r>
            <a:r>
              <a:rPr lang="en-US" altLang="zh-CN" sz="2400" dirty="0" smtClean="0">
                <a:latin typeface="宋体" pitchFamily="2" charset="-122"/>
              </a:rPr>
              <a:t>CD</a:t>
            </a:r>
            <a:r>
              <a:rPr lang="zh-CN" altLang="en-US" sz="2400" dirty="0" smtClean="0">
                <a:latin typeface="宋体" pitchFamily="2" charset="-122"/>
              </a:rPr>
              <a:t>、</a:t>
            </a:r>
            <a:r>
              <a:rPr lang="en-US" altLang="zh-CN" sz="2400" dirty="0" smtClean="0">
                <a:latin typeface="宋体" pitchFamily="2" charset="-122"/>
              </a:rPr>
              <a:t>DVD</a:t>
            </a:r>
          </a:p>
          <a:p>
            <a:pPr eaLnBrk="1" hangingPunct="1">
              <a:spcBef>
                <a:spcPts val="1200"/>
              </a:spcBef>
            </a:pPr>
            <a:r>
              <a:rPr lang="zh-CN" altLang="en-US" sz="2400" dirty="0" smtClean="0">
                <a:latin typeface="宋体" pitchFamily="2" charset="-122"/>
              </a:rPr>
              <a:t>通过网络引导安装</a:t>
            </a:r>
          </a:p>
          <a:p>
            <a:pPr eaLnBrk="1" hangingPunct="1">
              <a:spcBef>
                <a:spcPts val="1200"/>
              </a:spcBef>
              <a:buFontTx/>
              <a:buNone/>
            </a:pPr>
            <a:r>
              <a:rPr lang="zh-CN" altLang="en-US" sz="2400" dirty="0" smtClean="0">
                <a:latin typeface="宋体" pitchFamily="2" charset="-122"/>
              </a:rPr>
              <a:t>   </a:t>
            </a:r>
            <a:r>
              <a:rPr lang="en-US" altLang="zh-CN" sz="2400" dirty="0" smtClean="0">
                <a:latin typeface="宋体" pitchFamily="2" charset="-122"/>
              </a:rPr>
              <a:t>NFS</a:t>
            </a:r>
            <a:r>
              <a:rPr lang="zh-CN" altLang="en-US" sz="2400" dirty="0" smtClean="0">
                <a:latin typeface="宋体" pitchFamily="2" charset="-122"/>
              </a:rPr>
              <a:t>，</a:t>
            </a:r>
            <a:r>
              <a:rPr lang="en-US" altLang="zh-CN" sz="2400" dirty="0" smtClean="0">
                <a:latin typeface="宋体" pitchFamily="2" charset="-122"/>
              </a:rPr>
              <a:t>HTTP</a:t>
            </a:r>
            <a:r>
              <a:rPr lang="zh-CN" altLang="en-US" sz="2400" dirty="0" smtClean="0">
                <a:latin typeface="宋体" pitchFamily="2" charset="-122"/>
              </a:rPr>
              <a:t>，</a:t>
            </a:r>
            <a:r>
              <a:rPr lang="en-US" altLang="zh-CN" sz="2400" dirty="0" smtClean="0">
                <a:latin typeface="宋体" pitchFamily="2" charset="-122"/>
              </a:rPr>
              <a:t>FTP</a:t>
            </a:r>
          </a:p>
          <a:p>
            <a:pPr eaLnBrk="1" hangingPunct="1">
              <a:spcBef>
                <a:spcPts val="1200"/>
              </a:spcBef>
            </a:pPr>
            <a:r>
              <a:rPr lang="zh-CN" altLang="en-US" sz="2400" dirty="0" smtClean="0">
                <a:latin typeface="宋体" pitchFamily="2" charset="-122"/>
              </a:rPr>
              <a:t>通过软盘（</a:t>
            </a:r>
            <a:r>
              <a:rPr lang="en-US" altLang="zh-CN" sz="2400" dirty="0" smtClean="0">
                <a:latin typeface="宋体" pitchFamily="2" charset="-122"/>
              </a:rPr>
              <a:t>DOS</a:t>
            </a:r>
            <a:r>
              <a:rPr lang="zh-CN" altLang="en-US" sz="2400" dirty="0" smtClean="0">
                <a:latin typeface="宋体" pitchFamily="2" charset="-122"/>
              </a:rPr>
              <a:t>）引导安装</a:t>
            </a:r>
          </a:p>
          <a:p>
            <a:pPr eaLnBrk="1" hangingPunct="1">
              <a:spcBef>
                <a:spcPts val="1200"/>
              </a:spcBef>
              <a:buFontTx/>
              <a:buNone/>
            </a:pPr>
            <a:r>
              <a:rPr lang="zh-CN" altLang="en-US" sz="2400" dirty="0" smtClean="0">
                <a:latin typeface="宋体" pitchFamily="2" charset="-122"/>
              </a:rPr>
              <a:t>   需将操作系统拷贝到硬盘某个分区</a:t>
            </a:r>
            <a:endParaRPr lang="en-US" altLang="zh-CN" sz="2400" dirty="0" smtClean="0">
              <a:latin typeface="宋体" pitchFamily="2" charset="-122"/>
            </a:endParaRPr>
          </a:p>
          <a:p>
            <a:pPr eaLnBrk="1" hangingPunct="1">
              <a:spcBef>
                <a:spcPts val="1200"/>
              </a:spcBef>
            </a:pPr>
            <a:r>
              <a:rPr lang="zh-CN" altLang="en-US" sz="2400" dirty="0" smtClean="0">
                <a:latin typeface="宋体" pitchFamily="2" charset="-122"/>
              </a:rPr>
              <a:t>通过网络传输镜像文件安装</a:t>
            </a:r>
          </a:p>
          <a:p>
            <a:pPr eaLnBrk="1" hangingPunct="1">
              <a:spcBef>
                <a:spcPts val="1200"/>
              </a:spcBef>
              <a:buFontTx/>
              <a:buNone/>
            </a:pPr>
            <a:r>
              <a:rPr lang="zh-CN" altLang="en-US" sz="2400" dirty="0" smtClean="0">
                <a:latin typeface="宋体" pitchFamily="2" charset="-122"/>
              </a:rPr>
              <a:t>   曙光公司</a:t>
            </a:r>
            <a:r>
              <a:rPr lang="en-US" altLang="zh-CN" sz="2400" dirty="0" err="1" smtClean="0">
                <a:latin typeface="宋体" pitchFamily="2" charset="-122"/>
              </a:rPr>
              <a:t>Gridview</a:t>
            </a:r>
            <a:r>
              <a:rPr lang="zh-CN" altLang="en-US" sz="2400" dirty="0" smtClean="0">
                <a:latin typeface="宋体" pitchFamily="2" charset="-122"/>
              </a:rPr>
              <a:t>批量部署时即采用</a:t>
            </a:r>
            <a:r>
              <a:rPr lang="zh-CN" altLang="en-US" sz="2400" dirty="0">
                <a:latin typeface="宋体" pitchFamily="2" charset="-122"/>
              </a:rPr>
              <a:t>这种</a:t>
            </a:r>
            <a:r>
              <a:rPr lang="zh-CN" altLang="en-US" sz="2400" dirty="0" smtClean="0">
                <a:latin typeface="宋体" pitchFamily="2" charset="-122"/>
              </a:rPr>
              <a:t>方式</a:t>
            </a:r>
            <a:endParaRPr lang="en-US" altLang="zh-CN" sz="2400" dirty="0" smtClean="0">
              <a:latin typeface="宋体" pitchFamily="2" charset="-122"/>
            </a:endParaRPr>
          </a:p>
        </p:txBody>
      </p:sp>
    </p:spTree>
    <p:extLst>
      <p:ext uri="{BB962C8B-B14F-4D97-AF65-F5344CB8AC3E}">
        <p14:creationId xmlns:p14="http://schemas.microsoft.com/office/powerpoint/2010/main" val="35372437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algn="l" eaLnBrk="1" hangingPunct="1"/>
            <a:r>
              <a:rPr lang="en-US" altLang="zh-CN" smtClean="0"/>
              <a:t>2.3 Linux</a:t>
            </a:r>
            <a:r>
              <a:rPr lang="zh-CN" altLang="en-US" smtClean="0"/>
              <a:t>系统安装内容的选择</a:t>
            </a:r>
          </a:p>
        </p:txBody>
      </p:sp>
      <p:sp>
        <p:nvSpPr>
          <p:cNvPr id="15363" name="Rectangle 3"/>
          <p:cNvSpPr>
            <a:spLocks noGrp="1" noChangeArrowheads="1"/>
          </p:cNvSpPr>
          <p:nvPr>
            <p:ph idx="1"/>
          </p:nvPr>
        </p:nvSpPr>
        <p:spPr/>
        <p:txBody>
          <a:bodyPr/>
          <a:lstStyle/>
          <a:p>
            <a:pPr eaLnBrk="1" hangingPunct="1">
              <a:lnSpc>
                <a:spcPct val="150000"/>
              </a:lnSpc>
              <a:spcBef>
                <a:spcPts val="1200"/>
              </a:spcBef>
              <a:buFont typeface="Wingdings" pitchFamily="2" charset="2"/>
              <a:buChar char="n"/>
            </a:pPr>
            <a:r>
              <a:rPr kumimoji="1" lang="zh-CN" altLang="en-US" smtClean="0">
                <a:latin typeface="宋体" pitchFamily="2" charset="-122"/>
              </a:rPr>
              <a:t>根据实际需要来选择将要安装的软件包</a:t>
            </a:r>
          </a:p>
          <a:p>
            <a:pPr lvl="1">
              <a:lnSpc>
                <a:spcPct val="150000"/>
              </a:lnSpc>
              <a:spcBef>
                <a:spcPts val="1200"/>
              </a:spcBef>
              <a:buFont typeface="Wingdings" pitchFamily="2" charset="2"/>
              <a:buChar char="p"/>
            </a:pPr>
            <a:r>
              <a:rPr kumimoji="1" lang="zh-CN" altLang="en-US" sz="2000" smtClean="0">
                <a:latin typeface="宋体" pitchFamily="2" charset="-122"/>
              </a:rPr>
              <a:t>作为网络服务器专用，提供用户服务</a:t>
            </a:r>
          </a:p>
          <a:p>
            <a:pPr lvl="1">
              <a:lnSpc>
                <a:spcPct val="150000"/>
              </a:lnSpc>
              <a:spcBef>
                <a:spcPts val="1200"/>
              </a:spcBef>
              <a:buFont typeface="Wingdings" pitchFamily="2" charset="2"/>
              <a:buChar char="p"/>
            </a:pPr>
            <a:r>
              <a:rPr kumimoji="1" lang="zh-CN" altLang="en-US" sz="2000" smtClean="0">
                <a:latin typeface="宋体" pitchFamily="2" charset="-122"/>
              </a:rPr>
              <a:t>作为办公专用，处理日常事务</a:t>
            </a:r>
          </a:p>
          <a:p>
            <a:pPr lvl="1">
              <a:lnSpc>
                <a:spcPct val="150000"/>
              </a:lnSpc>
              <a:spcBef>
                <a:spcPts val="1200"/>
              </a:spcBef>
              <a:buFont typeface="Wingdings" pitchFamily="2" charset="2"/>
              <a:buChar char="p"/>
            </a:pPr>
            <a:r>
              <a:rPr kumimoji="1" lang="zh-CN" altLang="en-US" sz="2000" smtClean="0">
                <a:latin typeface="宋体" pitchFamily="2" charset="-122"/>
              </a:rPr>
              <a:t>作为企业工作站专用，提供内部资源管理</a:t>
            </a:r>
          </a:p>
          <a:p>
            <a:pPr lvl="1">
              <a:lnSpc>
                <a:spcPct val="150000"/>
              </a:lnSpc>
              <a:spcBef>
                <a:spcPts val="1200"/>
              </a:spcBef>
              <a:buFont typeface="Wingdings" pitchFamily="2" charset="2"/>
              <a:buChar char="p"/>
            </a:pPr>
            <a:r>
              <a:rPr kumimoji="1" lang="zh-CN" altLang="en-US" sz="2000" smtClean="0">
                <a:latin typeface="宋体" pitchFamily="2" charset="-122"/>
              </a:rPr>
              <a:t>如果将来有别的需要，可以很方便的安装相应软件，实现各种所需功能</a:t>
            </a:r>
          </a:p>
          <a:p>
            <a:pPr eaLnBrk="1" hangingPunct="1"/>
            <a:endParaRPr lang="zh-CN" altLang="en-US" sz="2400" smtClean="0">
              <a:latin typeface="宋体" pitchFamily="2" charset="-122"/>
            </a:endParaRPr>
          </a:p>
        </p:txBody>
      </p:sp>
    </p:spTree>
    <p:extLst>
      <p:ext uri="{BB962C8B-B14F-4D97-AF65-F5344CB8AC3E}">
        <p14:creationId xmlns:p14="http://schemas.microsoft.com/office/powerpoint/2010/main" val="36887928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algn="l" eaLnBrk="1" hangingPunct="1"/>
            <a:r>
              <a:rPr lang="en-US" altLang="zh-CN" smtClean="0"/>
              <a:t>2.4 </a:t>
            </a:r>
            <a:r>
              <a:rPr lang="zh-CN" altLang="en-US" smtClean="0"/>
              <a:t>服务器磁盘控制器类型 </a:t>
            </a:r>
          </a:p>
        </p:txBody>
      </p:sp>
      <p:sp>
        <p:nvSpPr>
          <p:cNvPr id="16387" name="Rectangle 3"/>
          <p:cNvSpPr>
            <a:spLocks noGrp="1" noChangeArrowheads="1"/>
          </p:cNvSpPr>
          <p:nvPr>
            <p:ph idx="1"/>
          </p:nvPr>
        </p:nvSpPr>
        <p:spPr/>
        <p:txBody>
          <a:bodyPr/>
          <a:lstStyle/>
          <a:p>
            <a:pPr eaLnBrk="1" hangingPunct="1">
              <a:spcBef>
                <a:spcPct val="0"/>
              </a:spcBef>
            </a:pPr>
            <a:r>
              <a:rPr kumimoji="1" lang="zh-CN" altLang="en-US" smtClean="0">
                <a:solidFill>
                  <a:schemeClr val="tx2"/>
                </a:solidFill>
                <a:latin typeface="宋体" pitchFamily="2" charset="-122"/>
              </a:rPr>
              <a:t>磁盘类型： </a:t>
            </a:r>
            <a:r>
              <a:rPr kumimoji="1" lang="en-US" altLang="zh-CN" smtClean="0">
                <a:solidFill>
                  <a:schemeClr val="tx2"/>
                </a:solidFill>
                <a:latin typeface="宋体" pitchFamily="2" charset="-122"/>
              </a:rPr>
              <a:t>SATA</a:t>
            </a:r>
            <a:r>
              <a:rPr kumimoji="1" lang="zh-CN" altLang="en-US" smtClean="0">
                <a:solidFill>
                  <a:schemeClr val="tx2"/>
                </a:solidFill>
                <a:latin typeface="宋体" pitchFamily="2" charset="-122"/>
              </a:rPr>
              <a:t>，</a:t>
            </a:r>
            <a:r>
              <a:rPr kumimoji="1" lang="en-US" altLang="zh-CN" smtClean="0">
                <a:solidFill>
                  <a:schemeClr val="tx2"/>
                </a:solidFill>
                <a:latin typeface="宋体" pitchFamily="2" charset="-122"/>
              </a:rPr>
              <a:t>SCSI</a:t>
            </a:r>
            <a:r>
              <a:rPr kumimoji="1" lang="zh-CN" altLang="en-US" smtClean="0">
                <a:solidFill>
                  <a:schemeClr val="tx2"/>
                </a:solidFill>
                <a:latin typeface="宋体" pitchFamily="2" charset="-122"/>
              </a:rPr>
              <a:t>，</a:t>
            </a:r>
            <a:r>
              <a:rPr kumimoji="1" lang="en-US" altLang="zh-CN" smtClean="0">
                <a:solidFill>
                  <a:schemeClr val="tx2"/>
                </a:solidFill>
                <a:latin typeface="宋体" pitchFamily="2" charset="-122"/>
              </a:rPr>
              <a:t>SAS</a:t>
            </a:r>
          </a:p>
          <a:p>
            <a:pPr eaLnBrk="1" hangingPunct="1">
              <a:spcBef>
                <a:spcPct val="0"/>
              </a:spcBef>
            </a:pPr>
            <a:endParaRPr kumimoji="1" lang="en-US" altLang="zh-CN" smtClean="0">
              <a:solidFill>
                <a:schemeClr val="tx2"/>
              </a:solidFill>
              <a:latin typeface="宋体" pitchFamily="2" charset="-122"/>
            </a:endParaRPr>
          </a:p>
          <a:p>
            <a:pPr eaLnBrk="1" hangingPunct="1">
              <a:spcBef>
                <a:spcPct val="0"/>
              </a:spcBef>
            </a:pPr>
            <a:r>
              <a:rPr kumimoji="1" lang="en-US" altLang="zh-CN" smtClean="0">
                <a:solidFill>
                  <a:schemeClr val="tx2"/>
                </a:solidFill>
                <a:latin typeface="宋体" pitchFamily="2" charset="-122"/>
              </a:rPr>
              <a:t>RAID</a:t>
            </a:r>
            <a:r>
              <a:rPr kumimoji="1" lang="zh-CN" altLang="en-US" smtClean="0">
                <a:solidFill>
                  <a:schemeClr val="tx2"/>
                </a:solidFill>
                <a:latin typeface="宋体" pitchFamily="2" charset="-122"/>
              </a:rPr>
              <a:t>卡型号：</a:t>
            </a:r>
          </a:p>
          <a:p>
            <a:pPr eaLnBrk="1" hangingPunct="1">
              <a:spcBef>
                <a:spcPct val="0"/>
              </a:spcBef>
              <a:buFontTx/>
              <a:buNone/>
            </a:pPr>
            <a:r>
              <a:rPr kumimoji="1" lang="zh-CN" altLang="en-US" smtClean="0">
                <a:solidFill>
                  <a:schemeClr val="tx2"/>
                </a:solidFill>
                <a:latin typeface="宋体" pitchFamily="2" charset="-122"/>
              </a:rPr>
              <a:t>    </a:t>
            </a:r>
            <a:r>
              <a:rPr kumimoji="1" lang="en-US" altLang="zh-CN" smtClean="0">
                <a:solidFill>
                  <a:schemeClr val="tx2"/>
                </a:solidFill>
                <a:latin typeface="宋体" pitchFamily="2" charset="-122"/>
              </a:rPr>
              <a:t>Adaptec:www.adaptec.com</a:t>
            </a:r>
          </a:p>
          <a:p>
            <a:pPr eaLnBrk="1" hangingPunct="1">
              <a:spcBef>
                <a:spcPct val="0"/>
              </a:spcBef>
              <a:buFontTx/>
              <a:buNone/>
            </a:pPr>
            <a:r>
              <a:rPr kumimoji="1" lang="en-US" altLang="zh-CN" smtClean="0">
                <a:solidFill>
                  <a:schemeClr val="tx2"/>
                </a:solidFill>
                <a:latin typeface="宋体" pitchFamily="2" charset="-122"/>
              </a:rPr>
              <a:t>    LSI    :www.lsilogic.com</a:t>
            </a:r>
            <a:endParaRPr lang="en-US" altLang="zh-CN" smtClean="0">
              <a:latin typeface="宋体" pitchFamily="2" charset="-122"/>
            </a:endParaRPr>
          </a:p>
        </p:txBody>
      </p:sp>
    </p:spTree>
    <p:extLst>
      <p:ext uri="{BB962C8B-B14F-4D97-AF65-F5344CB8AC3E}">
        <p14:creationId xmlns:p14="http://schemas.microsoft.com/office/powerpoint/2010/main" val="33106778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algn="l" eaLnBrk="1" hangingPunct="1"/>
            <a:r>
              <a:rPr lang="en-US" altLang="zh-CN" smtClean="0"/>
              <a:t>2.5 Linux</a:t>
            </a:r>
            <a:r>
              <a:rPr lang="zh-CN" altLang="en-US" smtClean="0"/>
              <a:t>系统磁盘分区</a:t>
            </a:r>
          </a:p>
        </p:txBody>
      </p:sp>
      <p:sp>
        <p:nvSpPr>
          <p:cNvPr id="17411" name="Rectangle 3"/>
          <p:cNvSpPr>
            <a:spLocks noGrp="1" noChangeArrowheads="1"/>
          </p:cNvSpPr>
          <p:nvPr>
            <p:ph idx="1"/>
          </p:nvPr>
        </p:nvSpPr>
        <p:spPr/>
        <p:txBody>
          <a:bodyPr/>
          <a:lstStyle/>
          <a:p>
            <a:pPr eaLnBrk="1" hangingPunct="1">
              <a:lnSpc>
                <a:spcPct val="150000"/>
              </a:lnSpc>
              <a:spcBef>
                <a:spcPts val="600"/>
              </a:spcBef>
              <a:buFont typeface="Wingdings" pitchFamily="2" charset="2"/>
              <a:buChar char="n"/>
            </a:pPr>
            <a:r>
              <a:rPr lang="zh-CN" altLang="en-US" sz="2400" dirty="0" smtClean="0">
                <a:latin typeface="宋体" pitchFamily="2" charset="-122"/>
              </a:rPr>
              <a:t>磁盘分区：</a:t>
            </a:r>
          </a:p>
          <a:p>
            <a:pPr lvl="1">
              <a:lnSpc>
                <a:spcPct val="150000"/>
              </a:lnSpc>
              <a:spcBef>
                <a:spcPts val="600"/>
              </a:spcBef>
              <a:buSzPct val="50000"/>
              <a:buFont typeface="Wingdings" pitchFamily="2" charset="2"/>
              <a:buChar char="p"/>
            </a:pPr>
            <a:r>
              <a:rPr lang="zh-CN" altLang="en-US" sz="2000" dirty="0" smtClean="0">
                <a:latin typeface="宋体" pitchFamily="2" charset="-122"/>
              </a:rPr>
              <a:t>主分区：最多</a:t>
            </a:r>
            <a:r>
              <a:rPr lang="en-US" altLang="zh-CN" sz="2000" dirty="0" smtClean="0">
                <a:latin typeface="宋体" pitchFamily="2" charset="-122"/>
              </a:rPr>
              <a:t>4</a:t>
            </a:r>
            <a:r>
              <a:rPr lang="zh-CN" altLang="en-US" sz="2000" dirty="0" smtClean="0">
                <a:latin typeface="宋体" pitchFamily="2" charset="-122"/>
              </a:rPr>
              <a:t>个主分区，其中一个主分区必须被标志为是“活动的”，而且包含一个引导装入程序</a:t>
            </a:r>
          </a:p>
          <a:p>
            <a:pPr lvl="1">
              <a:lnSpc>
                <a:spcPct val="150000"/>
              </a:lnSpc>
              <a:spcBef>
                <a:spcPts val="600"/>
              </a:spcBef>
              <a:buSzPct val="50000"/>
              <a:buFont typeface="Wingdings" pitchFamily="2" charset="2"/>
              <a:buChar char="p"/>
            </a:pPr>
            <a:r>
              <a:rPr lang="zh-CN" altLang="en-US" sz="2000" dirty="0" smtClean="0">
                <a:latin typeface="宋体" pitchFamily="2" charset="-122"/>
              </a:rPr>
              <a:t>扩展分区：将主分区之一转换成一个扩展分区，然后将扩展分区再细分成任意个逻辑分区，不可将目录安装在扩展分区上</a:t>
            </a:r>
          </a:p>
          <a:p>
            <a:pPr lvl="1">
              <a:lnSpc>
                <a:spcPct val="150000"/>
              </a:lnSpc>
              <a:spcBef>
                <a:spcPts val="600"/>
              </a:spcBef>
              <a:buSzPct val="50000"/>
              <a:buFont typeface="Wingdings" pitchFamily="2" charset="2"/>
              <a:buChar char="p"/>
            </a:pPr>
            <a:r>
              <a:rPr lang="zh-CN" altLang="en-US" sz="2000" dirty="0" smtClean="0">
                <a:latin typeface="宋体" pitchFamily="2" charset="-122"/>
              </a:rPr>
              <a:t>逻辑分区：每个物理驱动器上最多只能有</a:t>
            </a:r>
            <a:r>
              <a:rPr lang="en-US" altLang="zh-CN" sz="2000" dirty="0" smtClean="0">
                <a:latin typeface="宋体" pitchFamily="2" charset="-122"/>
              </a:rPr>
              <a:t>11</a:t>
            </a:r>
            <a:r>
              <a:rPr lang="zh-CN" altLang="en-US" sz="2000" dirty="0" smtClean="0">
                <a:latin typeface="宋体" pitchFamily="2" charset="-122"/>
              </a:rPr>
              <a:t>个逻辑分区</a:t>
            </a:r>
          </a:p>
          <a:p>
            <a:pPr eaLnBrk="1" hangingPunct="1">
              <a:lnSpc>
                <a:spcPts val="3575"/>
              </a:lnSpc>
              <a:spcBef>
                <a:spcPts val="200"/>
              </a:spcBef>
              <a:buSzPct val="50000"/>
              <a:buFont typeface="Wingdings" pitchFamily="2" charset="2"/>
              <a:buNone/>
            </a:pPr>
            <a:endParaRPr lang="zh-CN" altLang="en-US" sz="2400" dirty="0" smtClean="0">
              <a:latin typeface="宋体" pitchFamily="2" charset="-122"/>
            </a:endParaRPr>
          </a:p>
          <a:p>
            <a:pPr eaLnBrk="1" hangingPunct="1">
              <a:buFont typeface="Wingdings" pitchFamily="2" charset="2"/>
              <a:buNone/>
            </a:pPr>
            <a:endParaRPr lang="zh-CN" altLang="en-US" sz="2400" dirty="0" smtClean="0">
              <a:latin typeface="宋体" pitchFamily="2" charset="-122"/>
            </a:endParaRPr>
          </a:p>
        </p:txBody>
      </p:sp>
    </p:spTree>
    <p:extLst>
      <p:ext uri="{BB962C8B-B14F-4D97-AF65-F5344CB8AC3E}">
        <p14:creationId xmlns:p14="http://schemas.microsoft.com/office/powerpoint/2010/main" val="36485374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algn="l" eaLnBrk="1" hangingPunct="1"/>
            <a:r>
              <a:rPr lang="en-US" altLang="zh-CN" smtClean="0"/>
              <a:t>2.6 Linux</a:t>
            </a:r>
            <a:r>
              <a:rPr lang="zh-CN" altLang="en-US" smtClean="0"/>
              <a:t>系统分区优点</a:t>
            </a:r>
          </a:p>
        </p:txBody>
      </p:sp>
      <p:sp>
        <p:nvSpPr>
          <p:cNvPr id="18435" name="Rectangle 3"/>
          <p:cNvSpPr>
            <a:spLocks noGrp="1" noChangeArrowheads="1"/>
          </p:cNvSpPr>
          <p:nvPr>
            <p:ph idx="1"/>
          </p:nvPr>
        </p:nvSpPr>
        <p:spPr/>
        <p:txBody>
          <a:bodyPr/>
          <a:lstStyle/>
          <a:p>
            <a:pPr eaLnBrk="1" hangingPunct="1">
              <a:lnSpc>
                <a:spcPts val="3575"/>
              </a:lnSpc>
              <a:spcBef>
                <a:spcPts val="200"/>
              </a:spcBef>
              <a:buSzPct val="50000"/>
              <a:buFont typeface="Wingdings" pitchFamily="2" charset="2"/>
              <a:buChar char="Ø"/>
            </a:pPr>
            <a:r>
              <a:rPr lang="zh-CN" altLang="en-US" sz="2400" dirty="0" smtClean="0">
                <a:latin typeface="宋体" pitchFamily="2" charset="-122"/>
              </a:rPr>
              <a:t>增强可用性：</a:t>
            </a:r>
            <a:r>
              <a:rPr lang="en-US" altLang="zh-CN" sz="2400" dirty="0" smtClean="0">
                <a:latin typeface="宋体" pitchFamily="2" charset="-122"/>
              </a:rPr>
              <a:t/>
            </a:r>
            <a:br>
              <a:rPr lang="en-US" altLang="zh-CN" sz="2400" dirty="0" smtClean="0">
                <a:latin typeface="宋体" pitchFamily="2" charset="-122"/>
              </a:rPr>
            </a:br>
            <a:r>
              <a:rPr lang="zh-CN" altLang="en-US" sz="2000" dirty="0" smtClean="0">
                <a:latin typeface="宋体" pitchFamily="2" charset="-122"/>
              </a:rPr>
              <a:t>如果系统一个分区由于故障而不能使用，其余好的分区仍然可以使用； </a:t>
            </a:r>
          </a:p>
          <a:p>
            <a:pPr eaLnBrk="1" hangingPunct="1">
              <a:lnSpc>
                <a:spcPts val="3575"/>
              </a:lnSpc>
              <a:spcBef>
                <a:spcPts val="200"/>
              </a:spcBef>
              <a:buSzPct val="50000"/>
              <a:buFont typeface="Wingdings" pitchFamily="2" charset="2"/>
              <a:buChar char="Ø"/>
            </a:pPr>
            <a:r>
              <a:rPr lang="zh-CN" altLang="en-US" sz="2400" dirty="0" smtClean="0">
                <a:latin typeface="宋体" pitchFamily="2" charset="-122"/>
              </a:rPr>
              <a:t>减少停机维护时间：</a:t>
            </a:r>
            <a:r>
              <a:rPr lang="en-US" altLang="zh-CN" sz="2400" dirty="0" smtClean="0">
                <a:latin typeface="宋体" pitchFamily="2" charset="-122"/>
              </a:rPr>
              <a:t/>
            </a:r>
            <a:br>
              <a:rPr lang="en-US" altLang="zh-CN" sz="2400" dirty="0" smtClean="0">
                <a:latin typeface="宋体" pitchFamily="2" charset="-122"/>
              </a:rPr>
            </a:br>
            <a:r>
              <a:rPr lang="zh-CN" altLang="en-US" sz="2000" dirty="0" smtClean="0">
                <a:latin typeface="宋体" pitchFamily="2" charset="-122"/>
              </a:rPr>
              <a:t>如果系统故障只影响一部分分区，那么只有这部分分区需要修复，故能比整个分区修复花的时间更少；</a:t>
            </a:r>
          </a:p>
          <a:p>
            <a:pPr eaLnBrk="1" hangingPunct="1">
              <a:lnSpc>
                <a:spcPts val="3575"/>
              </a:lnSpc>
              <a:spcBef>
                <a:spcPts val="200"/>
              </a:spcBef>
              <a:buSzPct val="50000"/>
              <a:buFont typeface="Wingdings" pitchFamily="2" charset="2"/>
              <a:buChar char="Ø"/>
            </a:pPr>
            <a:r>
              <a:rPr lang="zh-CN" altLang="en-US" sz="2400" dirty="0" smtClean="0">
                <a:latin typeface="宋体" pitchFamily="2" charset="-122"/>
              </a:rPr>
              <a:t>维护轻松：</a:t>
            </a:r>
            <a:r>
              <a:rPr lang="en-US" altLang="zh-CN" sz="2400" dirty="0" smtClean="0">
                <a:latin typeface="宋体" pitchFamily="2" charset="-122"/>
              </a:rPr>
              <a:t/>
            </a:r>
            <a:br>
              <a:rPr lang="en-US" altLang="zh-CN" sz="2400" dirty="0" smtClean="0">
                <a:latin typeface="宋体" pitchFamily="2" charset="-122"/>
              </a:rPr>
            </a:br>
            <a:r>
              <a:rPr lang="zh-CN" altLang="en-US" sz="2000" dirty="0" smtClean="0">
                <a:latin typeface="宋体" pitchFamily="2" charset="-122"/>
              </a:rPr>
              <a:t>如果需要修复分区，单独修复每个分区比修复整个大分区要轻松得多；</a:t>
            </a:r>
          </a:p>
          <a:p>
            <a:pPr eaLnBrk="1" hangingPunct="1">
              <a:lnSpc>
                <a:spcPts val="3575"/>
              </a:lnSpc>
              <a:spcBef>
                <a:spcPts val="200"/>
              </a:spcBef>
              <a:buSzPct val="50000"/>
              <a:buFont typeface="Wingdings" pitchFamily="2" charset="2"/>
              <a:buChar char="Ø"/>
            </a:pPr>
            <a:r>
              <a:rPr lang="zh-CN" altLang="en-US" sz="2400" dirty="0" smtClean="0">
                <a:latin typeface="宋体" pitchFamily="2" charset="-122"/>
              </a:rPr>
              <a:t>均衡</a:t>
            </a:r>
            <a:r>
              <a:rPr lang="en-US" altLang="zh-CN" sz="2400" dirty="0" smtClean="0">
                <a:latin typeface="宋体" pitchFamily="2" charset="-122"/>
              </a:rPr>
              <a:t>I/O</a:t>
            </a:r>
            <a:r>
              <a:rPr lang="zh-CN" altLang="en-US" sz="2400" dirty="0">
                <a:latin typeface="宋体" pitchFamily="2" charset="-122"/>
              </a:rPr>
              <a:t>：</a:t>
            </a:r>
            <a:r>
              <a:rPr lang="en-US" altLang="zh-CN" sz="2400" dirty="0" smtClean="0">
                <a:latin typeface="宋体" pitchFamily="2" charset="-122"/>
              </a:rPr>
              <a:t/>
            </a:r>
            <a:br>
              <a:rPr lang="en-US" altLang="zh-CN" sz="2400" dirty="0" smtClean="0">
                <a:latin typeface="宋体" pitchFamily="2" charset="-122"/>
              </a:rPr>
            </a:br>
            <a:r>
              <a:rPr lang="zh-CN" altLang="en-US" sz="2000" dirty="0" smtClean="0">
                <a:latin typeface="宋体" pitchFamily="2" charset="-122"/>
              </a:rPr>
              <a:t>可以把分区分配到不同的磁盘来平衡</a:t>
            </a:r>
            <a:r>
              <a:rPr lang="en-US" altLang="zh-CN" sz="2000" dirty="0" smtClean="0">
                <a:latin typeface="宋体" pitchFamily="2" charset="-122"/>
              </a:rPr>
              <a:t>I/O</a:t>
            </a:r>
            <a:r>
              <a:rPr lang="zh-CN" altLang="en-US" sz="2000" dirty="0" smtClean="0">
                <a:latin typeface="宋体" pitchFamily="2" charset="-122"/>
              </a:rPr>
              <a:t>，改善性能；</a:t>
            </a:r>
          </a:p>
          <a:p>
            <a:pPr eaLnBrk="1" hangingPunct="1">
              <a:lnSpc>
                <a:spcPts val="3575"/>
              </a:lnSpc>
              <a:spcBef>
                <a:spcPts val="200"/>
              </a:spcBef>
              <a:buSzPct val="50000"/>
              <a:buFont typeface="Wingdings" pitchFamily="2" charset="2"/>
              <a:buChar char="Ø"/>
            </a:pPr>
            <a:r>
              <a:rPr lang="zh-CN" altLang="en-US" sz="2400" dirty="0" smtClean="0">
                <a:latin typeface="宋体" pitchFamily="2" charset="-122"/>
              </a:rPr>
              <a:t>分区对用户透明：</a:t>
            </a:r>
            <a:r>
              <a:rPr lang="en-US" altLang="zh-CN" sz="2400" dirty="0" smtClean="0">
                <a:latin typeface="宋体" pitchFamily="2" charset="-122"/>
              </a:rPr>
              <a:t/>
            </a:r>
            <a:br>
              <a:rPr lang="en-US" altLang="zh-CN" sz="2400" dirty="0" smtClean="0">
                <a:latin typeface="宋体" pitchFamily="2" charset="-122"/>
              </a:rPr>
            </a:br>
            <a:r>
              <a:rPr lang="zh-CN" altLang="en-US" sz="2000" dirty="0" smtClean="0">
                <a:latin typeface="宋体" pitchFamily="2" charset="-122"/>
              </a:rPr>
              <a:t>最终用户感觉不到分区的存在。</a:t>
            </a:r>
            <a:endParaRPr lang="zh-CN" altLang="en-US" sz="2400" dirty="0" smtClean="0">
              <a:latin typeface="宋体" pitchFamily="2" charset="-122"/>
            </a:endParaRPr>
          </a:p>
        </p:txBody>
      </p:sp>
    </p:spTree>
    <p:extLst>
      <p:ext uri="{BB962C8B-B14F-4D97-AF65-F5344CB8AC3E}">
        <p14:creationId xmlns:p14="http://schemas.microsoft.com/office/powerpoint/2010/main" val="36228529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l" eaLnBrk="1" hangingPunct="1"/>
            <a:r>
              <a:rPr lang="en-US" altLang="zh-CN" smtClean="0"/>
              <a:t>2.7 Linux</a:t>
            </a:r>
            <a:r>
              <a:rPr lang="zh-CN" altLang="en-US" smtClean="0"/>
              <a:t>系统分区识别</a:t>
            </a:r>
          </a:p>
        </p:txBody>
      </p:sp>
      <p:pic>
        <p:nvPicPr>
          <p:cNvPr id="19459" name="Picture 2" descr="linux&amp;partion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2208" y="2780928"/>
            <a:ext cx="4572000" cy="2157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460" name="Group 5"/>
          <p:cNvGrpSpPr>
            <a:grpSpLocks/>
          </p:cNvGrpSpPr>
          <p:nvPr/>
        </p:nvGrpSpPr>
        <p:grpSpPr bwMode="auto">
          <a:xfrm>
            <a:off x="836613" y="1446213"/>
            <a:ext cx="7635875" cy="1571625"/>
            <a:chOff x="-70" y="-5"/>
            <a:chExt cx="5836" cy="165"/>
          </a:xfrm>
        </p:grpSpPr>
        <p:sp>
          <p:nvSpPr>
            <p:cNvPr id="19466" name="Rectangle 6"/>
            <p:cNvSpPr>
              <a:spLocks noChangeArrowheads="1"/>
            </p:cNvSpPr>
            <p:nvPr/>
          </p:nvSpPr>
          <p:spPr bwMode="auto">
            <a:xfrm>
              <a:off x="0" y="-5"/>
              <a:ext cx="4378" cy="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kumimoji="1" lang="zh-CN" altLang="en-US" sz="2400" b="0">
                <a:latin typeface="微软雅黑" pitchFamily="34" charset="-122"/>
                <a:ea typeface="微软雅黑" pitchFamily="34" charset="-122"/>
              </a:endParaRPr>
            </a:p>
          </p:txBody>
        </p:sp>
        <p:grpSp>
          <p:nvGrpSpPr>
            <p:cNvPr id="19467" name="Group 7"/>
            <p:cNvGrpSpPr>
              <a:grpSpLocks/>
            </p:cNvGrpSpPr>
            <p:nvPr/>
          </p:nvGrpSpPr>
          <p:grpSpPr bwMode="auto">
            <a:xfrm>
              <a:off x="-70" y="-5"/>
              <a:ext cx="5836" cy="165"/>
              <a:chOff x="-70" y="-5"/>
              <a:chExt cx="5836" cy="165"/>
            </a:xfrm>
          </p:grpSpPr>
          <p:sp>
            <p:nvSpPr>
              <p:cNvPr id="19468" name="Rectangle 8"/>
              <p:cNvSpPr>
                <a:spLocks noChangeArrowheads="1"/>
              </p:cNvSpPr>
              <p:nvPr/>
            </p:nvSpPr>
            <p:spPr bwMode="auto">
              <a:xfrm>
                <a:off x="-70" y="-5"/>
                <a:ext cx="140" cy="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kumimoji="1" lang="zh-CN" altLang="en-US" sz="2400" b="0">
                  <a:latin typeface="微软雅黑" pitchFamily="34" charset="-122"/>
                  <a:ea typeface="微软雅黑" pitchFamily="34" charset="-122"/>
                </a:endParaRPr>
              </a:p>
            </p:txBody>
          </p:sp>
          <p:grpSp>
            <p:nvGrpSpPr>
              <p:cNvPr id="19469" name="Group 9"/>
              <p:cNvGrpSpPr>
                <a:grpSpLocks/>
              </p:cNvGrpSpPr>
              <p:nvPr/>
            </p:nvGrpSpPr>
            <p:grpSpPr bwMode="auto">
              <a:xfrm>
                <a:off x="-68" y="-2"/>
                <a:ext cx="5834" cy="162"/>
                <a:chOff x="-71" y="-5"/>
                <a:chExt cx="5834" cy="162"/>
              </a:xfrm>
            </p:grpSpPr>
            <p:sp>
              <p:nvSpPr>
                <p:cNvPr id="19470" name="Rectangle 10"/>
                <p:cNvSpPr>
                  <a:spLocks noChangeArrowheads="1"/>
                </p:cNvSpPr>
                <p:nvPr/>
              </p:nvSpPr>
              <p:spPr bwMode="auto">
                <a:xfrm>
                  <a:off x="-71" y="-5"/>
                  <a:ext cx="141" cy="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kumimoji="1" lang="zh-CN" altLang="en-US" sz="2400" b="0">
                    <a:latin typeface="微软雅黑" pitchFamily="34" charset="-122"/>
                    <a:ea typeface="微软雅黑" pitchFamily="34" charset="-122"/>
                  </a:endParaRPr>
                </a:p>
              </p:txBody>
            </p:sp>
            <p:grpSp>
              <p:nvGrpSpPr>
                <p:cNvPr id="19471" name="Group 11"/>
                <p:cNvGrpSpPr>
                  <a:grpSpLocks/>
                </p:cNvGrpSpPr>
                <p:nvPr/>
              </p:nvGrpSpPr>
              <p:grpSpPr bwMode="auto">
                <a:xfrm>
                  <a:off x="-3" y="-3"/>
                  <a:ext cx="5766" cy="160"/>
                  <a:chOff x="-3" y="-3"/>
                  <a:chExt cx="5766" cy="160"/>
                </a:xfrm>
              </p:grpSpPr>
              <p:grpSp>
                <p:nvGrpSpPr>
                  <p:cNvPr id="19472" name="Group 12"/>
                  <p:cNvGrpSpPr>
                    <a:grpSpLocks/>
                  </p:cNvGrpSpPr>
                  <p:nvPr/>
                </p:nvGrpSpPr>
                <p:grpSpPr bwMode="auto">
                  <a:xfrm>
                    <a:off x="0" y="0"/>
                    <a:ext cx="5760" cy="154"/>
                    <a:chOff x="0" y="0"/>
                    <a:chExt cx="5760" cy="154"/>
                  </a:xfrm>
                </p:grpSpPr>
                <p:sp>
                  <p:nvSpPr>
                    <p:cNvPr id="19474" name="Rectangle 13"/>
                    <p:cNvSpPr>
                      <a:spLocks noChangeArrowheads="1"/>
                    </p:cNvSpPr>
                    <p:nvPr/>
                  </p:nvSpPr>
                  <p:spPr bwMode="auto">
                    <a:xfrm>
                      <a:off x="0" y="0"/>
                      <a:ext cx="576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1" lang="zh-CN" altLang="en-US" sz="2200">
                          <a:solidFill>
                            <a:srgbClr val="000000"/>
                          </a:solidFill>
                          <a:latin typeface="微软雅黑" pitchFamily="34" charset="-122"/>
                          <a:ea typeface="微软雅黑" pitchFamily="34" charset="-122"/>
                        </a:rPr>
                        <a:t>第一</a:t>
                      </a:r>
                      <a:r>
                        <a:rPr kumimoji="1" lang="en-US" altLang="zh-CN" sz="2200">
                          <a:solidFill>
                            <a:srgbClr val="000000"/>
                          </a:solidFill>
                          <a:latin typeface="微软雅黑" pitchFamily="34" charset="-122"/>
                          <a:ea typeface="微软雅黑" pitchFamily="34" charset="-122"/>
                        </a:rPr>
                        <a:t>IDE</a:t>
                      </a:r>
                      <a:r>
                        <a:rPr kumimoji="1" lang="zh-CN" altLang="en-US" sz="2200">
                          <a:solidFill>
                            <a:srgbClr val="000000"/>
                          </a:solidFill>
                          <a:latin typeface="微软雅黑" pitchFamily="34" charset="-122"/>
                          <a:ea typeface="微软雅黑" pitchFamily="34" charset="-122"/>
                        </a:rPr>
                        <a:t>的主盘：</a:t>
                      </a:r>
                      <a:r>
                        <a:rPr kumimoji="1" lang="en-US" altLang="zh-CN" sz="2200">
                          <a:solidFill>
                            <a:srgbClr val="000000"/>
                          </a:solidFill>
                          <a:latin typeface="微软雅黑" pitchFamily="34" charset="-122"/>
                          <a:ea typeface="微软雅黑" pitchFamily="34" charset="-122"/>
                        </a:rPr>
                        <a:t>/dev/hda    </a:t>
                      </a:r>
                      <a:r>
                        <a:rPr kumimoji="1" lang="zh-CN" altLang="en-US" sz="2200">
                          <a:solidFill>
                            <a:srgbClr val="000000"/>
                          </a:solidFill>
                          <a:latin typeface="微软雅黑" pitchFamily="34" charset="-122"/>
                          <a:ea typeface="微软雅黑" pitchFamily="34" charset="-122"/>
                        </a:rPr>
                        <a:t>第一</a:t>
                      </a:r>
                      <a:r>
                        <a:rPr kumimoji="1" lang="en-US" altLang="zh-CN" sz="2200">
                          <a:solidFill>
                            <a:srgbClr val="000000"/>
                          </a:solidFill>
                          <a:latin typeface="微软雅黑" pitchFamily="34" charset="-122"/>
                          <a:ea typeface="微软雅黑" pitchFamily="34" charset="-122"/>
                        </a:rPr>
                        <a:t>SCSI</a:t>
                      </a:r>
                      <a:r>
                        <a:rPr kumimoji="1" lang="zh-CN" altLang="en-US" sz="2200">
                          <a:solidFill>
                            <a:srgbClr val="000000"/>
                          </a:solidFill>
                          <a:latin typeface="微软雅黑" pitchFamily="34" charset="-122"/>
                          <a:ea typeface="微软雅黑" pitchFamily="34" charset="-122"/>
                        </a:rPr>
                        <a:t>的主盘：</a:t>
                      </a:r>
                      <a:r>
                        <a:rPr kumimoji="1" lang="en-US" altLang="zh-CN" sz="2200">
                          <a:solidFill>
                            <a:srgbClr val="000000"/>
                          </a:solidFill>
                          <a:latin typeface="微软雅黑" pitchFamily="34" charset="-122"/>
                          <a:ea typeface="微软雅黑" pitchFamily="34" charset="-122"/>
                        </a:rPr>
                        <a:t>/dev/sda </a:t>
                      </a:r>
                    </a:p>
                    <a:p>
                      <a:r>
                        <a:rPr kumimoji="1" lang="zh-CN" altLang="en-US" sz="2200">
                          <a:solidFill>
                            <a:srgbClr val="000000"/>
                          </a:solidFill>
                          <a:latin typeface="微软雅黑" pitchFamily="34" charset="-122"/>
                          <a:ea typeface="微软雅黑" pitchFamily="34" charset="-122"/>
                        </a:rPr>
                        <a:t>第一</a:t>
                      </a:r>
                      <a:r>
                        <a:rPr kumimoji="1" lang="en-US" altLang="zh-CN" sz="2200">
                          <a:solidFill>
                            <a:srgbClr val="000000"/>
                          </a:solidFill>
                          <a:latin typeface="微软雅黑" pitchFamily="34" charset="-122"/>
                          <a:ea typeface="微软雅黑" pitchFamily="34" charset="-122"/>
                        </a:rPr>
                        <a:t>IDE</a:t>
                      </a:r>
                      <a:r>
                        <a:rPr kumimoji="1" lang="zh-CN" altLang="en-US" sz="2200">
                          <a:solidFill>
                            <a:srgbClr val="000000"/>
                          </a:solidFill>
                          <a:latin typeface="微软雅黑" pitchFamily="34" charset="-122"/>
                          <a:ea typeface="微软雅黑" pitchFamily="34" charset="-122"/>
                        </a:rPr>
                        <a:t>的从盘：</a:t>
                      </a:r>
                      <a:r>
                        <a:rPr kumimoji="1" lang="en-US" altLang="zh-CN" sz="2200">
                          <a:solidFill>
                            <a:srgbClr val="000000"/>
                          </a:solidFill>
                          <a:latin typeface="微软雅黑" pitchFamily="34" charset="-122"/>
                          <a:ea typeface="微软雅黑" pitchFamily="34" charset="-122"/>
                        </a:rPr>
                        <a:t>/dev/hdb    </a:t>
                      </a:r>
                      <a:r>
                        <a:rPr kumimoji="1" lang="zh-CN" altLang="en-US" sz="2200">
                          <a:solidFill>
                            <a:srgbClr val="000000"/>
                          </a:solidFill>
                          <a:latin typeface="微软雅黑" pitchFamily="34" charset="-122"/>
                          <a:ea typeface="微软雅黑" pitchFamily="34" charset="-122"/>
                        </a:rPr>
                        <a:t>第一</a:t>
                      </a:r>
                      <a:r>
                        <a:rPr kumimoji="1" lang="en-US" altLang="zh-CN" sz="2200">
                          <a:solidFill>
                            <a:srgbClr val="000000"/>
                          </a:solidFill>
                          <a:latin typeface="微软雅黑" pitchFamily="34" charset="-122"/>
                          <a:ea typeface="微软雅黑" pitchFamily="34" charset="-122"/>
                        </a:rPr>
                        <a:t>SCSI</a:t>
                      </a:r>
                      <a:r>
                        <a:rPr kumimoji="1" lang="zh-CN" altLang="en-US" sz="2200">
                          <a:solidFill>
                            <a:srgbClr val="000000"/>
                          </a:solidFill>
                          <a:latin typeface="微软雅黑" pitchFamily="34" charset="-122"/>
                          <a:ea typeface="微软雅黑" pitchFamily="34" charset="-122"/>
                        </a:rPr>
                        <a:t>的从盘：</a:t>
                      </a:r>
                      <a:r>
                        <a:rPr kumimoji="1" lang="en-US" altLang="zh-CN" sz="2200">
                          <a:solidFill>
                            <a:srgbClr val="000000"/>
                          </a:solidFill>
                          <a:latin typeface="微软雅黑" pitchFamily="34" charset="-122"/>
                          <a:ea typeface="微软雅黑" pitchFamily="34" charset="-122"/>
                        </a:rPr>
                        <a:t>/dev/sdb</a:t>
                      </a:r>
                    </a:p>
                    <a:p>
                      <a:r>
                        <a:rPr kumimoji="1" lang="zh-CN" altLang="en-US" sz="2200">
                          <a:solidFill>
                            <a:srgbClr val="000000"/>
                          </a:solidFill>
                          <a:latin typeface="微软雅黑" pitchFamily="34" charset="-122"/>
                          <a:ea typeface="微软雅黑" pitchFamily="34" charset="-122"/>
                        </a:rPr>
                        <a:t>第二</a:t>
                      </a:r>
                      <a:r>
                        <a:rPr kumimoji="1" lang="en-US" altLang="zh-CN" sz="2200">
                          <a:solidFill>
                            <a:srgbClr val="000000"/>
                          </a:solidFill>
                          <a:latin typeface="微软雅黑" pitchFamily="34" charset="-122"/>
                          <a:ea typeface="微软雅黑" pitchFamily="34" charset="-122"/>
                        </a:rPr>
                        <a:t>IDE</a:t>
                      </a:r>
                      <a:r>
                        <a:rPr kumimoji="1" lang="zh-CN" altLang="en-US" sz="2200">
                          <a:solidFill>
                            <a:srgbClr val="000000"/>
                          </a:solidFill>
                          <a:latin typeface="微软雅黑" pitchFamily="34" charset="-122"/>
                          <a:ea typeface="微软雅黑" pitchFamily="34" charset="-122"/>
                        </a:rPr>
                        <a:t>的主盘：</a:t>
                      </a:r>
                      <a:r>
                        <a:rPr kumimoji="1" lang="en-US" altLang="zh-CN" sz="2200">
                          <a:solidFill>
                            <a:srgbClr val="000000"/>
                          </a:solidFill>
                          <a:latin typeface="微软雅黑" pitchFamily="34" charset="-122"/>
                          <a:ea typeface="微软雅黑" pitchFamily="34" charset="-122"/>
                        </a:rPr>
                        <a:t>/dev/hdc    </a:t>
                      </a:r>
                      <a:r>
                        <a:rPr kumimoji="1" lang="zh-CN" altLang="en-US" sz="2200">
                          <a:solidFill>
                            <a:srgbClr val="000000"/>
                          </a:solidFill>
                          <a:latin typeface="微软雅黑" pitchFamily="34" charset="-122"/>
                          <a:ea typeface="微软雅黑" pitchFamily="34" charset="-122"/>
                        </a:rPr>
                        <a:t>第二</a:t>
                      </a:r>
                      <a:r>
                        <a:rPr kumimoji="1" lang="en-US" altLang="zh-CN" sz="2200">
                          <a:solidFill>
                            <a:srgbClr val="000000"/>
                          </a:solidFill>
                          <a:latin typeface="微软雅黑" pitchFamily="34" charset="-122"/>
                          <a:ea typeface="微软雅黑" pitchFamily="34" charset="-122"/>
                        </a:rPr>
                        <a:t>SCSI</a:t>
                      </a:r>
                      <a:r>
                        <a:rPr kumimoji="1" lang="zh-CN" altLang="en-US" sz="2200">
                          <a:solidFill>
                            <a:srgbClr val="000000"/>
                          </a:solidFill>
                          <a:latin typeface="微软雅黑" pitchFamily="34" charset="-122"/>
                          <a:ea typeface="微软雅黑" pitchFamily="34" charset="-122"/>
                        </a:rPr>
                        <a:t>的主盘：</a:t>
                      </a:r>
                      <a:r>
                        <a:rPr kumimoji="1" lang="en-US" altLang="zh-CN" sz="2200">
                          <a:solidFill>
                            <a:srgbClr val="000000"/>
                          </a:solidFill>
                          <a:latin typeface="微软雅黑" pitchFamily="34" charset="-122"/>
                          <a:ea typeface="微软雅黑" pitchFamily="34" charset="-122"/>
                        </a:rPr>
                        <a:t>/dev/sdc</a:t>
                      </a:r>
                      <a:r>
                        <a:rPr kumimoji="1" lang="en-US" altLang="zh-CN" sz="2200" b="0">
                          <a:solidFill>
                            <a:srgbClr val="000000"/>
                          </a:solidFill>
                          <a:latin typeface="微软雅黑" pitchFamily="34" charset="-122"/>
                          <a:ea typeface="微软雅黑" pitchFamily="34" charset="-122"/>
                        </a:rPr>
                        <a:t> </a:t>
                      </a:r>
                    </a:p>
                  </p:txBody>
                </p:sp>
                <p:sp>
                  <p:nvSpPr>
                    <p:cNvPr id="19475" name="Rectangle 14"/>
                    <p:cNvSpPr>
                      <a:spLocks noChangeArrowheads="1"/>
                    </p:cNvSpPr>
                    <p:nvPr/>
                  </p:nvSpPr>
                  <p:spPr bwMode="auto">
                    <a:xfrm>
                      <a:off x="0" y="0"/>
                      <a:ext cx="576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
                          <a:solidFill>
                            <a:srgbClr val="000000"/>
                          </a:solidFill>
                          <a:miter lim="800000"/>
                          <a:headEnd/>
                          <a:tailEnd/>
                        </a14:hiddenLine>
                      </a:ext>
                    </a:extLst>
                  </p:spPr>
                  <p:txBody>
                    <a:bodyPr/>
                    <a:lstStyle/>
                    <a:p>
                      <a:endParaRPr kumimoji="1" lang="zh-CN" altLang="en-US" sz="2400" b="0">
                        <a:latin typeface="微软雅黑" pitchFamily="34" charset="-122"/>
                        <a:ea typeface="微软雅黑" pitchFamily="34" charset="-122"/>
                      </a:endParaRPr>
                    </a:p>
                  </p:txBody>
                </p:sp>
              </p:grpSp>
              <p:sp>
                <p:nvSpPr>
                  <p:cNvPr id="19473" name="Rectangle 15"/>
                  <p:cNvSpPr>
                    <a:spLocks noChangeArrowheads="1"/>
                  </p:cNvSpPr>
                  <p:nvPr/>
                </p:nvSpPr>
                <p:spPr bwMode="auto">
                  <a:xfrm>
                    <a:off x="-3" y="-3"/>
                    <a:ext cx="5766"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1112">
                        <a:solidFill>
                          <a:srgbClr val="000000"/>
                        </a:solidFill>
                        <a:miter lim="800000"/>
                        <a:headEnd/>
                        <a:tailEnd/>
                      </a14:hiddenLine>
                    </a:ext>
                  </a:extLst>
                </p:spPr>
                <p:txBody>
                  <a:bodyPr/>
                  <a:lstStyle/>
                  <a:p>
                    <a:endParaRPr kumimoji="1" lang="zh-CN" altLang="en-US" sz="2400" b="0">
                      <a:latin typeface="微软雅黑" pitchFamily="34" charset="-122"/>
                      <a:ea typeface="微软雅黑" pitchFamily="34" charset="-122"/>
                    </a:endParaRPr>
                  </a:p>
                </p:txBody>
              </p:sp>
            </p:grpSp>
          </p:grpSp>
        </p:grpSp>
      </p:grpSp>
      <p:grpSp>
        <p:nvGrpSpPr>
          <p:cNvPr id="19461" name="Group 18"/>
          <p:cNvGrpSpPr>
            <a:grpSpLocks/>
          </p:cNvGrpSpPr>
          <p:nvPr/>
        </p:nvGrpSpPr>
        <p:grpSpPr bwMode="auto">
          <a:xfrm>
            <a:off x="684213" y="5029200"/>
            <a:ext cx="7412037" cy="1584325"/>
            <a:chOff x="-58" y="-29"/>
            <a:chExt cx="4669" cy="998"/>
          </a:xfrm>
        </p:grpSpPr>
        <p:sp>
          <p:nvSpPr>
            <p:cNvPr id="19462" name="Rectangle 19"/>
            <p:cNvSpPr>
              <a:spLocks noChangeArrowheads="1"/>
            </p:cNvSpPr>
            <p:nvPr/>
          </p:nvSpPr>
          <p:spPr bwMode="auto">
            <a:xfrm>
              <a:off x="0" y="-29"/>
              <a:ext cx="437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kumimoji="1" lang="zh-CN" altLang="en-US" sz="2400" b="0">
                <a:latin typeface="微软雅黑" pitchFamily="34" charset="-122"/>
                <a:ea typeface="微软雅黑" pitchFamily="34" charset="-122"/>
              </a:endParaRPr>
            </a:p>
          </p:txBody>
        </p:sp>
        <p:grpSp>
          <p:nvGrpSpPr>
            <p:cNvPr id="19463" name="Group 20"/>
            <p:cNvGrpSpPr>
              <a:grpSpLocks/>
            </p:cNvGrpSpPr>
            <p:nvPr/>
          </p:nvGrpSpPr>
          <p:grpSpPr bwMode="auto">
            <a:xfrm>
              <a:off x="-58" y="-29"/>
              <a:ext cx="4669" cy="998"/>
              <a:chOff x="-58" y="-29"/>
              <a:chExt cx="4669" cy="998"/>
            </a:xfrm>
          </p:grpSpPr>
          <p:sp>
            <p:nvSpPr>
              <p:cNvPr id="19464" name="Rectangle 21"/>
              <p:cNvSpPr>
                <a:spLocks noChangeArrowheads="1"/>
              </p:cNvSpPr>
              <p:nvPr/>
            </p:nvSpPr>
            <p:spPr bwMode="auto">
              <a:xfrm>
                <a:off x="-58" y="-29"/>
                <a:ext cx="11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kumimoji="1" lang="zh-CN" altLang="en-US" sz="2400" b="0">
                  <a:latin typeface="微软雅黑" pitchFamily="34" charset="-122"/>
                  <a:ea typeface="微软雅黑" pitchFamily="34" charset="-122"/>
                </a:endParaRPr>
              </a:p>
            </p:txBody>
          </p:sp>
          <p:sp>
            <p:nvSpPr>
              <p:cNvPr id="19465" name="Rectangle 22"/>
              <p:cNvSpPr>
                <a:spLocks noChangeArrowheads="1"/>
              </p:cNvSpPr>
              <p:nvPr/>
            </p:nvSpPr>
            <p:spPr bwMode="auto">
              <a:xfrm>
                <a:off x="0" y="0"/>
                <a:ext cx="4611" cy="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kumimoji="1" lang="zh-CN" altLang="en-US" sz="2400">
                    <a:solidFill>
                      <a:srgbClr val="000000"/>
                    </a:solidFill>
                    <a:latin typeface="微软雅黑" pitchFamily="34" charset="-122"/>
                    <a:ea typeface="微软雅黑" pitchFamily="34" charset="-122"/>
                  </a:rPr>
                  <a:t>主分区（或扩展分区）被命名为</a:t>
                </a:r>
                <a:r>
                  <a:rPr kumimoji="1" lang="en-US" altLang="zh-CN" sz="2400">
                    <a:solidFill>
                      <a:srgbClr val="000000"/>
                    </a:solidFill>
                    <a:latin typeface="微软雅黑" pitchFamily="34" charset="-122"/>
                    <a:ea typeface="微软雅黑" pitchFamily="34" charset="-122"/>
                  </a:rPr>
                  <a:t>hda1-hda4</a:t>
                </a:r>
                <a:r>
                  <a:rPr kumimoji="1" lang="zh-CN" altLang="en-US" sz="2400">
                    <a:solidFill>
                      <a:srgbClr val="000000"/>
                    </a:solidFill>
                    <a:latin typeface="微软雅黑" pitchFamily="34" charset="-122"/>
                    <a:ea typeface="微软雅黑" pitchFamily="34" charset="-122"/>
                  </a:rPr>
                  <a:t>，如果没有，就跳过。而扩展分区中的逻辑分区则从</a:t>
                </a:r>
                <a:r>
                  <a:rPr kumimoji="1" lang="en-US" altLang="zh-CN" sz="2400">
                    <a:solidFill>
                      <a:srgbClr val="000000"/>
                    </a:solidFill>
                    <a:latin typeface="微软雅黑" pitchFamily="34" charset="-122"/>
                    <a:ea typeface="微软雅黑" pitchFamily="34" charset="-122"/>
                  </a:rPr>
                  <a:t>hda5</a:t>
                </a:r>
                <a:r>
                  <a:rPr kumimoji="1" lang="zh-CN" altLang="en-US" sz="2400">
                    <a:solidFill>
                      <a:srgbClr val="000000"/>
                    </a:solidFill>
                    <a:latin typeface="微软雅黑" pitchFamily="34" charset="-122"/>
                    <a:ea typeface="微软雅黑" pitchFamily="34" charset="-122"/>
                  </a:rPr>
                  <a:t>开始编号，以此类推。</a:t>
                </a:r>
              </a:p>
              <a:p>
                <a:pPr eaLnBrk="0" hangingPunct="0"/>
                <a:endParaRPr kumimoji="1" lang="en-US" altLang="zh-CN" sz="2200" b="0">
                  <a:latin typeface="微软雅黑" pitchFamily="34" charset="-122"/>
                  <a:ea typeface="微软雅黑" pitchFamily="34" charset="-122"/>
                </a:endParaRPr>
              </a:p>
            </p:txBody>
          </p:sp>
        </p:grpSp>
      </p:grpSp>
    </p:spTree>
    <p:extLst>
      <p:ext uri="{BB962C8B-B14F-4D97-AF65-F5344CB8AC3E}">
        <p14:creationId xmlns:p14="http://schemas.microsoft.com/office/powerpoint/2010/main" val="9765200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algn="l" eaLnBrk="1" hangingPunct="1"/>
            <a:r>
              <a:rPr lang="en-US" altLang="zh-CN" smtClean="0"/>
              <a:t>2.8 Linux</a:t>
            </a:r>
            <a:r>
              <a:rPr lang="zh-CN" altLang="en-US" smtClean="0"/>
              <a:t>系统主要分区介绍</a:t>
            </a:r>
            <a:r>
              <a:rPr lang="en-US" altLang="zh-CN" smtClean="0"/>
              <a:t>—/boot</a:t>
            </a:r>
            <a:endParaRPr lang="zh-CN" altLang="en-US" smtClean="0"/>
          </a:p>
        </p:txBody>
      </p:sp>
      <p:sp>
        <p:nvSpPr>
          <p:cNvPr id="20483" name="Rectangle 3"/>
          <p:cNvSpPr>
            <a:spLocks noGrp="1" noChangeArrowheads="1"/>
          </p:cNvSpPr>
          <p:nvPr>
            <p:ph idx="1"/>
          </p:nvPr>
        </p:nvSpPr>
        <p:spPr/>
        <p:txBody>
          <a:bodyPr/>
          <a:lstStyle/>
          <a:p>
            <a:pPr eaLnBrk="1" hangingPunct="1">
              <a:spcBef>
                <a:spcPts val="600"/>
              </a:spcBef>
              <a:buFont typeface="Wingdings" pitchFamily="2" charset="2"/>
              <a:buChar char="n"/>
            </a:pPr>
            <a:r>
              <a:rPr lang="en-US" altLang="zh-CN" sz="2000" smtClean="0"/>
              <a:t>/boot</a:t>
            </a:r>
            <a:r>
              <a:rPr lang="zh-CN" altLang="en-US" sz="2000" smtClean="0"/>
              <a:t>引导分区：</a:t>
            </a:r>
          </a:p>
          <a:p>
            <a:pPr eaLnBrk="1" hangingPunct="1">
              <a:spcBef>
                <a:spcPts val="600"/>
              </a:spcBef>
              <a:buFontTx/>
              <a:buNone/>
            </a:pPr>
            <a:r>
              <a:rPr lang="zh-CN" altLang="en-US" sz="1600" smtClean="0"/>
              <a:t>该目录放置系统内核及驱动模块引导程序，需要独立分区：</a:t>
            </a:r>
          </a:p>
          <a:p>
            <a:pPr eaLnBrk="1" hangingPunct="1">
              <a:spcBef>
                <a:spcPts val="600"/>
              </a:spcBef>
              <a:buFont typeface="+mj-lt"/>
              <a:buAutoNum type="arabicPeriod"/>
            </a:pPr>
            <a:r>
              <a:rPr lang="zh-CN" altLang="en-US" sz="1600" smtClean="0"/>
              <a:t>独立有利于避免文件系统损坏造成的无法启动问题，如果独立出来，而</a:t>
            </a:r>
            <a:r>
              <a:rPr lang="en-US" altLang="zh-CN" sz="1600" smtClean="0"/>
              <a:t>/</a:t>
            </a:r>
            <a:r>
              <a:rPr lang="zh-CN" altLang="en-US" sz="1600" smtClean="0"/>
              <a:t>根文件系统因为别的原因损坏了，可以正常引导进入</a:t>
            </a:r>
            <a:r>
              <a:rPr lang="en-US" altLang="zh-CN" sz="1600" smtClean="0"/>
              <a:t>linux</a:t>
            </a:r>
            <a:r>
              <a:rPr lang="zh-CN" altLang="en-US" sz="1600" smtClean="0"/>
              <a:t>内核，并有很大几率进入一个可用的</a:t>
            </a:r>
            <a:r>
              <a:rPr lang="en-US" altLang="zh-CN" sz="1600" smtClean="0"/>
              <a:t>shell</a:t>
            </a:r>
            <a:r>
              <a:rPr lang="zh-CN" altLang="en-US" sz="1600" smtClean="0"/>
              <a:t>来修复系统，如果不独立，则很可能</a:t>
            </a:r>
            <a:r>
              <a:rPr lang="en-US" altLang="zh-CN" sz="1600" smtClean="0"/>
              <a:t>/</a:t>
            </a:r>
            <a:r>
              <a:rPr lang="zh-CN" altLang="en-US" sz="1600" smtClean="0"/>
              <a:t>文件系统损坏导致找不到</a:t>
            </a:r>
            <a:r>
              <a:rPr lang="en-US" altLang="zh-CN" sz="1600" smtClean="0"/>
              <a:t>/boot</a:t>
            </a:r>
            <a:r>
              <a:rPr lang="zh-CN" altLang="en-US" sz="1600" smtClean="0"/>
              <a:t>下的内核镜像，从而无法引导内核。 </a:t>
            </a:r>
          </a:p>
          <a:p>
            <a:pPr eaLnBrk="1" hangingPunct="1">
              <a:spcBef>
                <a:spcPts val="600"/>
              </a:spcBef>
              <a:buFont typeface="+mj-lt"/>
              <a:buAutoNum type="arabicPeriod"/>
            </a:pPr>
            <a:r>
              <a:rPr lang="zh-CN" altLang="en-US" sz="1600" smtClean="0"/>
              <a:t>若使用</a:t>
            </a:r>
            <a:r>
              <a:rPr lang="en-US" altLang="zh-CN" sz="1600" smtClean="0"/>
              <a:t>lilo</a:t>
            </a:r>
            <a:r>
              <a:rPr lang="zh-CN" altLang="en-US" sz="1600" smtClean="0"/>
              <a:t>作为引导，避免</a:t>
            </a:r>
            <a:r>
              <a:rPr lang="en-US" altLang="zh-CN" sz="1600" smtClean="0"/>
              <a:t>1024</a:t>
            </a:r>
            <a:r>
              <a:rPr lang="zh-CN" altLang="en-US" sz="1600" smtClean="0"/>
              <a:t>柱面问题。使用</a:t>
            </a:r>
            <a:r>
              <a:rPr lang="en-US" altLang="zh-CN" sz="1600" smtClean="0"/>
              <a:t>grub</a:t>
            </a:r>
            <a:r>
              <a:rPr lang="zh-CN" altLang="en-US" sz="1600" smtClean="0"/>
              <a:t>引导不存在该问题。</a:t>
            </a:r>
          </a:p>
          <a:p>
            <a:pPr eaLnBrk="1" hangingPunct="1">
              <a:spcBef>
                <a:spcPts val="600"/>
              </a:spcBef>
              <a:buFont typeface="+mj-lt"/>
              <a:buAutoNum type="arabicPeriod"/>
            </a:pPr>
            <a:r>
              <a:rPr lang="zh-CN" altLang="en-US" sz="1600" smtClean="0"/>
              <a:t>文件系统支持问题。若安装多操作系统，</a:t>
            </a:r>
            <a:r>
              <a:rPr lang="en-US" altLang="zh-CN" sz="1600" smtClean="0"/>
              <a:t>/boot</a:t>
            </a:r>
            <a:r>
              <a:rPr lang="zh-CN" altLang="en-US" sz="1600" smtClean="0"/>
              <a:t>分区独立可以很方便的管理多系统引导</a:t>
            </a:r>
          </a:p>
          <a:p>
            <a:pPr eaLnBrk="1" hangingPunct="1">
              <a:spcBef>
                <a:spcPts val="1800"/>
              </a:spcBef>
              <a:buFont typeface="Wingdings" pitchFamily="2" charset="2"/>
              <a:buChar char="n"/>
            </a:pPr>
            <a:r>
              <a:rPr lang="en-US" altLang="zh-CN" sz="2000" smtClean="0"/>
              <a:t>/boot</a:t>
            </a:r>
            <a:r>
              <a:rPr lang="zh-CN" altLang="en-US" sz="2000" smtClean="0"/>
              <a:t>修复</a:t>
            </a:r>
          </a:p>
          <a:p>
            <a:pPr eaLnBrk="1" hangingPunct="1">
              <a:spcBef>
                <a:spcPts val="600"/>
              </a:spcBef>
              <a:buFontTx/>
              <a:buNone/>
            </a:pPr>
            <a:r>
              <a:rPr lang="zh-CN" altLang="en-US" sz="1600" smtClean="0"/>
              <a:t>  若由于操作或别的原因导致系统引导损坏，可以通过以下方法修复：</a:t>
            </a:r>
          </a:p>
          <a:p>
            <a:pPr eaLnBrk="1" hangingPunct="1">
              <a:spcBef>
                <a:spcPts val="600"/>
              </a:spcBef>
              <a:buFontTx/>
              <a:buNone/>
            </a:pPr>
            <a:r>
              <a:rPr lang="zh-CN" altLang="en-US" sz="1600" smtClean="0"/>
              <a:t>  进入</a:t>
            </a:r>
            <a:r>
              <a:rPr lang="en-US" altLang="zh-CN" sz="1600" smtClean="0"/>
              <a:t>grub</a:t>
            </a:r>
            <a:r>
              <a:rPr lang="zh-CN" altLang="en-US" sz="1600" smtClean="0"/>
              <a:t>模式</a:t>
            </a:r>
          </a:p>
          <a:p>
            <a:pPr lvl="1">
              <a:spcBef>
                <a:spcPts val="600"/>
              </a:spcBef>
              <a:buFontTx/>
              <a:buNone/>
            </a:pPr>
            <a:r>
              <a:rPr lang="en-US" altLang="zh-CN" sz="1400" smtClean="0">
                <a:solidFill>
                  <a:srgbClr val="0070C0"/>
                </a:solidFill>
              </a:rPr>
              <a:t>grub&gt; find /boot/grub/stage1   </a:t>
            </a:r>
            <a:r>
              <a:rPr lang="zh-CN" altLang="en-US" sz="1400" smtClean="0">
                <a:solidFill>
                  <a:srgbClr val="0070C0"/>
                </a:solidFill>
              </a:rPr>
              <a:t>注：找到</a:t>
            </a:r>
            <a:r>
              <a:rPr lang="en-US" altLang="zh-CN" sz="1400" smtClean="0">
                <a:solidFill>
                  <a:srgbClr val="0070C0"/>
                </a:solidFill>
              </a:rPr>
              <a:t>/boot</a:t>
            </a:r>
            <a:r>
              <a:rPr lang="zh-CN" altLang="en-US" sz="1400" smtClean="0">
                <a:solidFill>
                  <a:srgbClr val="0070C0"/>
                </a:solidFill>
              </a:rPr>
              <a:t>分区位置</a:t>
            </a:r>
          </a:p>
          <a:p>
            <a:pPr lvl="1">
              <a:spcBef>
                <a:spcPts val="600"/>
              </a:spcBef>
              <a:buFontTx/>
              <a:buNone/>
            </a:pPr>
            <a:r>
              <a:rPr lang="zh-CN" altLang="en-US" sz="1400" smtClean="0">
                <a:solidFill>
                  <a:srgbClr val="0070C0"/>
                </a:solidFill>
              </a:rPr>
              <a:t>返回  </a:t>
            </a:r>
            <a:r>
              <a:rPr lang="en-US" altLang="zh-CN" sz="1400" smtClean="0">
                <a:solidFill>
                  <a:srgbClr val="0070C0"/>
                </a:solidFill>
              </a:rPr>
              <a:t>(hd0,0)          </a:t>
            </a:r>
            <a:r>
              <a:rPr lang="zh-CN" altLang="en-US" sz="1400" smtClean="0">
                <a:solidFill>
                  <a:srgbClr val="0070C0"/>
                </a:solidFill>
              </a:rPr>
              <a:t>注：说明</a:t>
            </a:r>
            <a:r>
              <a:rPr lang="en-US" altLang="zh-CN" sz="1400" smtClean="0">
                <a:solidFill>
                  <a:srgbClr val="0070C0"/>
                </a:solidFill>
              </a:rPr>
              <a:t>/boot</a:t>
            </a:r>
            <a:r>
              <a:rPr lang="zh-CN" altLang="en-US" sz="1400" smtClean="0">
                <a:solidFill>
                  <a:srgbClr val="0070C0"/>
                </a:solidFill>
              </a:rPr>
              <a:t>分区在第一块硬盘的第一个分区 </a:t>
            </a:r>
          </a:p>
          <a:p>
            <a:pPr lvl="1">
              <a:spcBef>
                <a:spcPts val="600"/>
              </a:spcBef>
              <a:buFontTx/>
              <a:buNone/>
            </a:pPr>
            <a:r>
              <a:rPr lang="en-US" altLang="zh-CN" sz="1400" smtClean="0">
                <a:solidFill>
                  <a:srgbClr val="0070C0"/>
                </a:solidFill>
              </a:rPr>
              <a:t>grub&gt;root (hd0,0)              </a:t>
            </a:r>
            <a:r>
              <a:rPr lang="zh-CN" altLang="en-US" sz="1400" smtClean="0">
                <a:solidFill>
                  <a:srgbClr val="0070C0"/>
                </a:solidFill>
              </a:rPr>
              <a:t>注：这是</a:t>
            </a:r>
            <a:r>
              <a:rPr lang="en-US" altLang="zh-CN" sz="1400" smtClean="0">
                <a:solidFill>
                  <a:srgbClr val="0070C0"/>
                </a:solidFill>
              </a:rPr>
              <a:t>/boot</a:t>
            </a:r>
            <a:r>
              <a:rPr lang="zh-CN" altLang="en-US" sz="1400" smtClean="0">
                <a:solidFill>
                  <a:srgbClr val="0070C0"/>
                </a:solidFill>
              </a:rPr>
              <a:t>所在的分区；</a:t>
            </a:r>
          </a:p>
          <a:p>
            <a:pPr lvl="1">
              <a:spcBef>
                <a:spcPts val="600"/>
              </a:spcBef>
              <a:buFontTx/>
              <a:buNone/>
            </a:pPr>
            <a:r>
              <a:rPr lang="en-US" altLang="zh-CN" sz="1400" smtClean="0">
                <a:solidFill>
                  <a:srgbClr val="0070C0"/>
                </a:solidFill>
              </a:rPr>
              <a:t>grub&gt;setup (hd0)               </a:t>
            </a:r>
            <a:r>
              <a:rPr lang="zh-CN" altLang="en-US" sz="1400" smtClean="0">
                <a:solidFill>
                  <a:srgbClr val="0070C0"/>
                </a:solidFill>
              </a:rPr>
              <a:t>注：把</a:t>
            </a:r>
            <a:r>
              <a:rPr lang="en-US" altLang="zh-CN" sz="1400" smtClean="0">
                <a:solidFill>
                  <a:srgbClr val="0070C0"/>
                </a:solidFill>
              </a:rPr>
              <a:t>GRUB</a:t>
            </a:r>
            <a:r>
              <a:rPr lang="zh-CN" altLang="en-US" sz="1400" smtClean="0">
                <a:solidFill>
                  <a:srgbClr val="0070C0"/>
                </a:solidFill>
              </a:rPr>
              <a:t>写到</a:t>
            </a:r>
            <a:r>
              <a:rPr lang="en-US" altLang="zh-CN" sz="1400" smtClean="0">
                <a:solidFill>
                  <a:srgbClr val="0070C0"/>
                </a:solidFill>
              </a:rPr>
              <a:t>MBR</a:t>
            </a:r>
            <a:r>
              <a:rPr lang="zh-CN" altLang="en-US" sz="1400" smtClean="0">
                <a:solidFill>
                  <a:srgbClr val="0070C0"/>
                </a:solidFill>
              </a:rPr>
              <a:t>上； </a:t>
            </a:r>
          </a:p>
        </p:txBody>
      </p:sp>
    </p:spTree>
    <p:extLst>
      <p:ext uri="{BB962C8B-B14F-4D97-AF65-F5344CB8AC3E}">
        <p14:creationId xmlns:p14="http://schemas.microsoft.com/office/powerpoint/2010/main" val="19552426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2"/>
          </p:nvPr>
        </p:nvSpPr>
        <p:spPr/>
        <p:txBody>
          <a:bodyPr/>
          <a:lstStyle/>
          <a:p>
            <a:r>
              <a:rPr lang="zh-CN" altLang="en-US" dirty="0"/>
              <a:t>第一章：</a:t>
            </a:r>
            <a:r>
              <a:rPr lang="en-US" altLang="zh-CN" dirty="0"/>
              <a:t>Linux</a:t>
            </a:r>
            <a:r>
              <a:rPr lang="zh-CN" altLang="en-US" dirty="0"/>
              <a:t>操作系统简介</a:t>
            </a:r>
          </a:p>
          <a:p>
            <a:pPr lvl="1"/>
            <a:r>
              <a:rPr lang="en-US" altLang="zh-CN" dirty="0"/>
              <a:t>1.1 Linux</a:t>
            </a:r>
            <a:r>
              <a:rPr lang="zh-CN" altLang="en-US" dirty="0"/>
              <a:t>操作系统起源</a:t>
            </a:r>
          </a:p>
          <a:p>
            <a:pPr lvl="1"/>
            <a:r>
              <a:rPr lang="en-US" altLang="zh-CN" dirty="0"/>
              <a:t>1.2 Linux</a:t>
            </a:r>
            <a:r>
              <a:rPr lang="zh-CN" altLang="en-US" dirty="0"/>
              <a:t>操作系统特性</a:t>
            </a:r>
          </a:p>
          <a:p>
            <a:pPr lvl="1"/>
            <a:r>
              <a:rPr lang="en-US" altLang="zh-CN" dirty="0"/>
              <a:t>1.3 Linux</a:t>
            </a:r>
            <a:r>
              <a:rPr lang="zh-CN" altLang="en-US" dirty="0"/>
              <a:t>操作系统结构</a:t>
            </a:r>
          </a:p>
          <a:p>
            <a:pPr lvl="1"/>
            <a:r>
              <a:rPr lang="en-US" altLang="zh-CN" dirty="0"/>
              <a:t>1.4 Linux</a:t>
            </a:r>
            <a:r>
              <a:rPr lang="zh-CN" altLang="en-US" dirty="0"/>
              <a:t>操作系统内核版本</a:t>
            </a:r>
          </a:p>
          <a:p>
            <a:pPr lvl="1"/>
            <a:r>
              <a:rPr lang="en-US" altLang="zh-CN" dirty="0"/>
              <a:t>1.5 Linux</a:t>
            </a:r>
            <a:r>
              <a:rPr lang="zh-CN" altLang="en-US" dirty="0"/>
              <a:t>操作系统发行版本</a:t>
            </a:r>
          </a:p>
          <a:p>
            <a:pPr lvl="1"/>
            <a:r>
              <a:rPr lang="en-US" altLang="zh-CN" dirty="0"/>
              <a:t>1.6 Linux</a:t>
            </a:r>
            <a:r>
              <a:rPr lang="zh-CN" altLang="en-US" dirty="0"/>
              <a:t>操作系统特点</a:t>
            </a:r>
          </a:p>
          <a:p>
            <a:r>
              <a:rPr lang="zh-CN" altLang="en-US" dirty="0"/>
              <a:t>第二章： </a:t>
            </a:r>
            <a:r>
              <a:rPr lang="en-US" altLang="zh-CN" dirty="0"/>
              <a:t>Linux</a:t>
            </a:r>
            <a:r>
              <a:rPr lang="zh-CN" altLang="en-US" dirty="0"/>
              <a:t>操作系统安装和基本配置</a:t>
            </a:r>
          </a:p>
          <a:p>
            <a:r>
              <a:rPr lang="zh-CN" altLang="en-US" dirty="0"/>
              <a:t>第三章： </a:t>
            </a:r>
            <a:r>
              <a:rPr lang="en-US" altLang="zh-CN" dirty="0"/>
              <a:t>Linux</a:t>
            </a:r>
            <a:r>
              <a:rPr lang="zh-CN" altLang="en-US" dirty="0"/>
              <a:t>操作系统的文件系统结构</a:t>
            </a:r>
          </a:p>
          <a:p>
            <a:r>
              <a:rPr lang="zh-CN" altLang="en-US" dirty="0"/>
              <a:t>第四章： </a:t>
            </a:r>
            <a:r>
              <a:rPr lang="en-US" altLang="zh-CN" dirty="0"/>
              <a:t>Linux</a:t>
            </a:r>
            <a:r>
              <a:rPr lang="zh-CN" altLang="en-US" dirty="0"/>
              <a:t>操作系统常用命令详解</a:t>
            </a:r>
          </a:p>
          <a:p>
            <a:endParaRPr lang="zh-CN" altLang="en-US" dirty="0"/>
          </a:p>
        </p:txBody>
      </p:sp>
      <p:sp>
        <p:nvSpPr>
          <p:cNvPr id="5" name="文本占位符 2"/>
          <p:cNvSpPr>
            <a:spLocks noGrp="1"/>
          </p:cNvSpPr>
          <p:nvPr>
            <p:ph type="body" sz="quarter" idx="13"/>
          </p:nvPr>
        </p:nvSpPr>
        <p:spPr>
          <a:xfrm>
            <a:off x="428596" y="357188"/>
            <a:ext cx="5072098" cy="571482"/>
          </a:xfrm>
        </p:spPr>
        <p:txBody>
          <a:bodyPr/>
          <a:lstStyle/>
          <a:p>
            <a:r>
              <a:rPr lang="zh-CN" altLang="en-US" dirty="0" smtClean="0"/>
              <a:t>目录</a:t>
            </a:r>
            <a:endParaRPr lang="zh-CN" altLang="en-US" dirty="0"/>
          </a:p>
        </p:txBody>
      </p:sp>
    </p:spTree>
    <p:extLst>
      <p:ext uri="{BB962C8B-B14F-4D97-AF65-F5344CB8AC3E}">
        <p14:creationId xmlns:p14="http://schemas.microsoft.com/office/powerpoint/2010/main" val="41990317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algn="l" eaLnBrk="1" hangingPunct="1"/>
            <a:r>
              <a:rPr lang="en-US" altLang="zh-CN" smtClean="0"/>
              <a:t>2.8 Linux</a:t>
            </a:r>
            <a:r>
              <a:rPr lang="zh-CN" altLang="en-US" smtClean="0"/>
              <a:t>系统主要分区介绍</a:t>
            </a:r>
            <a:r>
              <a:rPr lang="en-US" altLang="zh-CN" smtClean="0"/>
              <a:t>—/swap</a:t>
            </a:r>
          </a:p>
        </p:txBody>
      </p:sp>
      <p:sp>
        <p:nvSpPr>
          <p:cNvPr id="21507" name="Rectangle 3"/>
          <p:cNvSpPr>
            <a:spLocks noGrp="1" noChangeArrowheads="1"/>
          </p:cNvSpPr>
          <p:nvPr>
            <p:ph idx="1"/>
          </p:nvPr>
        </p:nvSpPr>
        <p:spPr/>
        <p:txBody>
          <a:bodyPr/>
          <a:lstStyle/>
          <a:p>
            <a:pPr eaLnBrk="1" hangingPunct="1">
              <a:spcBef>
                <a:spcPts val="600"/>
              </a:spcBef>
            </a:pPr>
            <a:r>
              <a:rPr lang="en-US" altLang="zh-CN" sz="2400" smtClean="0"/>
              <a:t>Swap</a:t>
            </a:r>
            <a:r>
              <a:rPr lang="zh-CN" altLang="en-US" sz="2400" smtClean="0"/>
              <a:t>空间的作用</a:t>
            </a:r>
          </a:p>
          <a:p>
            <a:pPr lvl="1">
              <a:spcBef>
                <a:spcPts val="600"/>
              </a:spcBef>
              <a:buSzPct val="50000"/>
              <a:buFont typeface="Wingdings" pitchFamily="2" charset="2"/>
              <a:buChar char="Ø"/>
            </a:pPr>
            <a:r>
              <a:rPr lang="zh-CN" altLang="en-US" sz="1800" smtClean="0"/>
              <a:t>当系统的物理内存不够用的时候，就需要将物理内存中的一部分空间释放出来，以供当前运行的程序使用。那些被释放的空间可能来自一些很长时间没有什么操作的程序，这些被释放的空间被临时保存到</a:t>
            </a:r>
            <a:r>
              <a:rPr lang="en-US" altLang="zh-CN" sz="1800" smtClean="0"/>
              <a:t>Swap</a:t>
            </a:r>
            <a:r>
              <a:rPr lang="zh-CN" altLang="en-US" sz="1800" smtClean="0"/>
              <a:t>空间中，等到那些程序要运行时，再从</a:t>
            </a:r>
            <a:r>
              <a:rPr lang="en-US" altLang="zh-CN" sz="1800" smtClean="0"/>
              <a:t>Swap</a:t>
            </a:r>
            <a:r>
              <a:rPr lang="zh-CN" altLang="en-US" sz="1800" smtClean="0"/>
              <a:t>中恢复保存的数据到内存中。这样，系统总是在物理内存不够时，才进行</a:t>
            </a:r>
            <a:r>
              <a:rPr lang="en-US" altLang="zh-CN" sz="1800" smtClean="0"/>
              <a:t>Swap</a:t>
            </a:r>
            <a:r>
              <a:rPr lang="zh-CN" altLang="en-US" sz="1800" smtClean="0"/>
              <a:t>交换。</a:t>
            </a:r>
          </a:p>
          <a:p>
            <a:pPr lvl="1">
              <a:spcBef>
                <a:spcPts val="600"/>
              </a:spcBef>
              <a:buSzPct val="50000"/>
              <a:buFont typeface="Wingdings" pitchFamily="2" charset="2"/>
              <a:buChar char="Ø"/>
            </a:pPr>
            <a:r>
              <a:rPr lang="zh-CN" altLang="en-US" sz="1800" smtClean="0"/>
              <a:t>有一点要声明的是，并不是所有从物理内存中交换出来的数据都会被放到</a:t>
            </a:r>
            <a:r>
              <a:rPr lang="en-US" altLang="zh-CN" sz="1800" smtClean="0"/>
              <a:t>Swap</a:t>
            </a:r>
            <a:r>
              <a:rPr lang="zh-CN" altLang="en-US" sz="1800" smtClean="0"/>
              <a:t>中（如果这样的话，</a:t>
            </a:r>
            <a:r>
              <a:rPr lang="en-US" altLang="zh-CN" sz="1800" smtClean="0"/>
              <a:t>Swap</a:t>
            </a:r>
            <a:r>
              <a:rPr lang="zh-CN" altLang="en-US" sz="1800" smtClean="0"/>
              <a:t>会不堪重负），有相当一部分的数据直接交换到文件系统 </a:t>
            </a:r>
          </a:p>
          <a:p>
            <a:pPr eaLnBrk="1" hangingPunct="1">
              <a:spcBef>
                <a:spcPts val="600"/>
              </a:spcBef>
            </a:pPr>
            <a:r>
              <a:rPr lang="zh-CN" altLang="en-US" sz="2400" smtClean="0"/>
              <a:t>分区规则：</a:t>
            </a:r>
          </a:p>
          <a:p>
            <a:pPr lvl="1">
              <a:spcBef>
                <a:spcPts val="600"/>
              </a:spcBef>
              <a:buSzPct val="50000"/>
              <a:buFont typeface="Wingdings" pitchFamily="2" charset="2"/>
              <a:buChar char="Ø"/>
            </a:pPr>
            <a:r>
              <a:rPr lang="en-US" altLang="zh-CN" sz="1800" smtClean="0"/>
              <a:t>Swap space </a:t>
            </a:r>
            <a:r>
              <a:rPr lang="zh-CN" altLang="en-US" sz="1800" smtClean="0"/>
              <a:t>比内存要慢</a:t>
            </a:r>
            <a:r>
              <a:rPr lang="en-US" altLang="zh-CN" sz="1800" smtClean="0"/>
              <a:t>5-6</a:t>
            </a:r>
            <a:r>
              <a:rPr lang="zh-CN" altLang="en-US" sz="1800" smtClean="0"/>
              <a:t>个数量级</a:t>
            </a:r>
          </a:p>
          <a:p>
            <a:pPr lvl="1">
              <a:spcBef>
                <a:spcPts val="600"/>
              </a:spcBef>
              <a:buSzPct val="50000"/>
              <a:buFont typeface="Wingdings" pitchFamily="2" charset="2"/>
              <a:buChar char="Ø"/>
            </a:pPr>
            <a:r>
              <a:rPr lang="zh-CN" altLang="en-US" sz="1800" smtClean="0"/>
              <a:t>在安装时，系统会尝试将交换分区安装到磁盘外端</a:t>
            </a:r>
          </a:p>
          <a:p>
            <a:pPr lvl="1">
              <a:spcBef>
                <a:spcPts val="600"/>
              </a:spcBef>
              <a:buSzPct val="50000"/>
              <a:buFont typeface="Wingdings" pitchFamily="2" charset="2"/>
              <a:buChar char="Ø"/>
            </a:pPr>
            <a:r>
              <a:rPr lang="zh-CN" altLang="en-US" sz="1800" smtClean="0"/>
              <a:t>当有多个磁盘控制器时，在每个磁盘上都建立交换分区</a:t>
            </a:r>
          </a:p>
          <a:p>
            <a:pPr lvl="1">
              <a:spcBef>
                <a:spcPts val="600"/>
              </a:spcBef>
              <a:buSzPct val="50000"/>
              <a:buFont typeface="Wingdings" pitchFamily="2" charset="2"/>
              <a:buChar char="Ø"/>
            </a:pPr>
            <a:r>
              <a:rPr lang="zh-CN" altLang="en-US" sz="1800" smtClean="0"/>
              <a:t>尽量将交换分区安装在访问最频繁的数据区附近</a:t>
            </a:r>
          </a:p>
        </p:txBody>
      </p:sp>
    </p:spTree>
    <p:extLst>
      <p:ext uri="{BB962C8B-B14F-4D97-AF65-F5344CB8AC3E}">
        <p14:creationId xmlns:p14="http://schemas.microsoft.com/office/powerpoint/2010/main" val="27154016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algn="l" eaLnBrk="1" hangingPunct="1"/>
            <a:r>
              <a:rPr lang="en-US" altLang="zh-CN" smtClean="0"/>
              <a:t>2.8 Linux</a:t>
            </a:r>
            <a:r>
              <a:rPr lang="zh-CN" altLang="en-US" smtClean="0"/>
              <a:t>系统分区介绍</a:t>
            </a:r>
            <a:r>
              <a:rPr lang="en-US" altLang="zh-CN" smtClean="0"/>
              <a:t>—/</a:t>
            </a:r>
          </a:p>
        </p:txBody>
      </p:sp>
      <p:pic>
        <p:nvPicPr>
          <p:cNvPr id="2355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052736"/>
            <a:ext cx="7561263" cy="280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556" name="Rectangle 4"/>
          <p:cNvSpPr>
            <a:spLocks noChangeArrowheads="1"/>
          </p:cNvSpPr>
          <p:nvPr/>
        </p:nvSpPr>
        <p:spPr bwMode="auto">
          <a:xfrm>
            <a:off x="359221" y="3934048"/>
            <a:ext cx="8677275"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1" lang="en-US" altLang="zh-CN" sz="1800">
                <a:latin typeface="微软雅黑" pitchFamily="34" charset="-122"/>
                <a:ea typeface="微软雅黑" pitchFamily="34" charset="-122"/>
              </a:rPr>
              <a:t>/—</a:t>
            </a:r>
            <a:r>
              <a:rPr kumimoji="1" lang="zh-CN" altLang="en-US" sz="1800">
                <a:latin typeface="微软雅黑" pitchFamily="34" charset="-122"/>
                <a:ea typeface="微软雅黑" pitchFamily="34" charset="-122"/>
              </a:rPr>
              <a:t>根目录    </a:t>
            </a:r>
            <a:r>
              <a:rPr kumimoji="1" lang="en-US" altLang="zh-CN" sz="1800">
                <a:latin typeface="微软雅黑" pitchFamily="34" charset="-122"/>
                <a:ea typeface="微软雅黑" pitchFamily="34" charset="-122"/>
              </a:rPr>
              <a:t>/root —</a:t>
            </a:r>
            <a:r>
              <a:rPr kumimoji="1" lang="zh-CN" altLang="en-US" sz="1800">
                <a:latin typeface="微软雅黑" pitchFamily="34" charset="-122"/>
                <a:ea typeface="微软雅黑" pitchFamily="34" charset="-122"/>
              </a:rPr>
              <a:t>超级用户主目录       </a:t>
            </a:r>
            <a:r>
              <a:rPr kumimoji="1" lang="en-US" altLang="zh-CN" sz="1800">
                <a:latin typeface="微软雅黑" pitchFamily="34" charset="-122"/>
                <a:ea typeface="微软雅黑" pitchFamily="34" charset="-122"/>
              </a:rPr>
              <a:t>/bin</a:t>
            </a:r>
            <a:r>
              <a:rPr kumimoji="1" lang="zh-CN" altLang="en-US" sz="1800">
                <a:latin typeface="微软雅黑" pitchFamily="34" charset="-122"/>
                <a:ea typeface="微软雅黑" pitchFamily="34" charset="-122"/>
              </a:rPr>
              <a:t>－基本命令</a:t>
            </a:r>
          </a:p>
          <a:p>
            <a:r>
              <a:rPr kumimoji="1" lang="en-US" altLang="zh-CN" sz="1800">
                <a:latin typeface="微软雅黑" pitchFamily="34" charset="-122"/>
                <a:ea typeface="微软雅黑" pitchFamily="34" charset="-122"/>
              </a:rPr>
              <a:t>/boot</a:t>
            </a:r>
            <a:r>
              <a:rPr kumimoji="1" lang="zh-CN" altLang="en-US" sz="1800">
                <a:latin typeface="微软雅黑" pitchFamily="34" charset="-122"/>
                <a:ea typeface="微软雅黑" pitchFamily="34" charset="-122"/>
              </a:rPr>
              <a:t>－</a:t>
            </a:r>
            <a:r>
              <a:rPr kumimoji="1" lang="en-US" altLang="zh-CN" sz="1800">
                <a:latin typeface="微软雅黑" pitchFamily="34" charset="-122"/>
                <a:ea typeface="微软雅黑" pitchFamily="34" charset="-122"/>
              </a:rPr>
              <a:t>kernel </a:t>
            </a:r>
            <a:r>
              <a:rPr kumimoji="1" lang="zh-CN" altLang="en-US" sz="1800">
                <a:latin typeface="微软雅黑" pitchFamily="34" charset="-122"/>
                <a:ea typeface="微软雅黑" pitchFamily="34" charset="-122"/>
              </a:rPr>
              <a:t>和</a:t>
            </a:r>
            <a:r>
              <a:rPr kumimoji="1" lang="en-US" altLang="zh-CN" sz="1800">
                <a:latin typeface="微软雅黑" pitchFamily="34" charset="-122"/>
                <a:ea typeface="微软雅黑" pitchFamily="34" charset="-122"/>
              </a:rPr>
              <a:t>boot</a:t>
            </a:r>
            <a:r>
              <a:rPr kumimoji="1" lang="zh-CN" altLang="en-US" sz="1800">
                <a:latin typeface="微软雅黑" pitchFamily="34" charset="-122"/>
                <a:ea typeface="微软雅黑" pitchFamily="34" charset="-122"/>
              </a:rPr>
              <a:t>配置文件               </a:t>
            </a:r>
            <a:r>
              <a:rPr kumimoji="1" lang="en-US" altLang="zh-CN" sz="1800">
                <a:latin typeface="微软雅黑" pitchFamily="34" charset="-122"/>
                <a:ea typeface="微软雅黑" pitchFamily="34" charset="-122"/>
              </a:rPr>
              <a:t>/etc</a:t>
            </a:r>
            <a:r>
              <a:rPr kumimoji="1" lang="zh-CN" altLang="en-US" sz="1800">
                <a:latin typeface="微软雅黑" pitchFamily="34" charset="-122"/>
                <a:ea typeface="微软雅黑" pitchFamily="34" charset="-122"/>
              </a:rPr>
              <a:t>－各种配置文件　</a:t>
            </a:r>
          </a:p>
          <a:p>
            <a:r>
              <a:rPr kumimoji="1" lang="en-US" altLang="zh-CN" sz="1800">
                <a:latin typeface="微软雅黑" pitchFamily="34" charset="-122"/>
                <a:ea typeface="微软雅黑" pitchFamily="34" charset="-122"/>
              </a:rPr>
              <a:t>/usr</a:t>
            </a:r>
            <a:r>
              <a:rPr kumimoji="1" lang="zh-CN" altLang="en-US" sz="1800">
                <a:latin typeface="微软雅黑" pitchFamily="34" charset="-122"/>
                <a:ea typeface="微软雅黑" pitchFamily="34" charset="-122"/>
              </a:rPr>
              <a:t>－用户程序                                        </a:t>
            </a:r>
            <a:r>
              <a:rPr kumimoji="1" lang="en-US" altLang="zh-CN" sz="1800">
                <a:latin typeface="微软雅黑" pitchFamily="34" charset="-122"/>
                <a:ea typeface="微软雅黑" pitchFamily="34" charset="-122"/>
              </a:rPr>
              <a:t>/opt---  </a:t>
            </a:r>
            <a:r>
              <a:rPr kumimoji="1" lang="zh-CN" altLang="en-US" sz="1800">
                <a:latin typeface="微软雅黑" pitchFamily="34" charset="-122"/>
                <a:ea typeface="微软雅黑" pitchFamily="34" charset="-122"/>
              </a:rPr>
              <a:t>附加的应用软件包</a:t>
            </a:r>
          </a:p>
          <a:p>
            <a:r>
              <a:rPr kumimoji="1" lang="en-US" altLang="zh-CN" sz="1800">
                <a:latin typeface="微软雅黑" pitchFamily="34" charset="-122"/>
                <a:ea typeface="微软雅黑" pitchFamily="34" charset="-122"/>
              </a:rPr>
              <a:t>/home</a:t>
            </a:r>
            <a:r>
              <a:rPr kumimoji="1" lang="zh-CN" altLang="en-US" sz="1800">
                <a:latin typeface="微软雅黑" pitchFamily="34" charset="-122"/>
                <a:ea typeface="微软雅黑" pitchFamily="34" charset="-122"/>
              </a:rPr>
              <a:t>－用户目录　　                             </a:t>
            </a:r>
            <a:r>
              <a:rPr kumimoji="1" lang="en-US" altLang="zh-CN" sz="1800">
                <a:latin typeface="微软雅黑" pitchFamily="34" charset="-122"/>
                <a:ea typeface="微软雅黑" pitchFamily="34" charset="-122"/>
              </a:rPr>
              <a:t>/mnt--- </a:t>
            </a:r>
            <a:r>
              <a:rPr kumimoji="1" lang="zh-CN" altLang="en-US" sz="1800">
                <a:latin typeface="微软雅黑" pitchFamily="34" charset="-122"/>
                <a:ea typeface="微软雅黑" pitchFamily="34" charset="-122"/>
              </a:rPr>
              <a:t>设备</a:t>
            </a:r>
            <a:r>
              <a:rPr kumimoji="1" lang="en-US" altLang="zh-CN" sz="1800">
                <a:latin typeface="微软雅黑" pitchFamily="34" charset="-122"/>
                <a:ea typeface="微软雅黑" pitchFamily="34" charset="-122"/>
              </a:rPr>
              <a:t>/</a:t>
            </a:r>
            <a:r>
              <a:rPr kumimoji="1" lang="zh-CN" altLang="en-US" sz="1800">
                <a:latin typeface="微软雅黑" pitchFamily="34" charset="-122"/>
                <a:ea typeface="微软雅黑" pitchFamily="34" charset="-122"/>
              </a:rPr>
              <a:t>文件系统挂载点</a:t>
            </a:r>
          </a:p>
          <a:p>
            <a:r>
              <a:rPr kumimoji="1" lang="en-US" altLang="zh-CN" sz="1800">
                <a:latin typeface="微软雅黑" pitchFamily="34" charset="-122"/>
                <a:ea typeface="微软雅黑" pitchFamily="34" charset="-122"/>
              </a:rPr>
              <a:t>/tmp</a:t>
            </a:r>
            <a:r>
              <a:rPr kumimoji="1" lang="zh-CN" altLang="en-US" sz="1800">
                <a:latin typeface="微软雅黑" pitchFamily="34" charset="-122"/>
                <a:ea typeface="微软雅黑" pitchFamily="34" charset="-122"/>
              </a:rPr>
              <a:t>－临时文件</a:t>
            </a:r>
          </a:p>
          <a:p>
            <a:r>
              <a:rPr kumimoji="1" lang="en-US" altLang="zh-CN" sz="1800">
                <a:latin typeface="微软雅黑" pitchFamily="34" charset="-122"/>
                <a:ea typeface="微软雅黑" pitchFamily="34" charset="-122"/>
              </a:rPr>
              <a:t>/var</a:t>
            </a:r>
            <a:r>
              <a:rPr kumimoji="1" lang="zh-CN" altLang="en-US" sz="1800">
                <a:latin typeface="微软雅黑" pitchFamily="34" charset="-122"/>
                <a:ea typeface="微软雅黑" pitchFamily="34" charset="-122"/>
              </a:rPr>
              <a:t>－可变信息区（</a:t>
            </a:r>
            <a:r>
              <a:rPr kumimoji="1" lang="en-US" altLang="zh-CN" sz="1800">
                <a:latin typeface="微软雅黑" pitchFamily="34" charset="-122"/>
                <a:ea typeface="微软雅黑" pitchFamily="34" charset="-122"/>
              </a:rPr>
              <a:t>file spool,logs,requests,mail,etc.)</a:t>
            </a:r>
          </a:p>
          <a:p>
            <a:r>
              <a:rPr kumimoji="1" lang="en-US" altLang="zh-CN" sz="1800">
                <a:latin typeface="微软雅黑" pitchFamily="34" charset="-122"/>
                <a:ea typeface="微软雅黑" pitchFamily="34" charset="-122"/>
              </a:rPr>
              <a:t>/proc</a:t>
            </a:r>
            <a:r>
              <a:rPr kumimoji="1" lang="zh-CN" altLang="en-US" sz="1800">
                <a:latin typeface="微软雅黑" pitchFamily="34" charset="-122"/>
                <a:ea typeface="微软雅黑" pitchFamily="34" charset="-122"/>
              </a:rPr>
              <a:t>－进程信息                                     </a:t>
            </a:r>
            <a:r>
              <a:rPr kumimoji="1" lang="en-US" altLang="zh-CN" sz="1800">
                <a:latin typeface="微软雅黑" pitchFamily="34" charset="-122"/>
                <a:ea typeface="微软雅黑" pitchFamily="34" charset="-122"/>
              </a:rPr>
              <a:t>/dev</a:t>
            </a:r>
            <a:r>
              <a:rPr kumimoji="1" lang="zh-CN" altLang="en-US" sz="1800">
                <a:latin typeface="微软雅黑" pitchFamily="34" charset="-122"/>
                <a:ea typeface="微软雅黑" pitchFamily="34" charset="-122"/>
              </a:rPr>
              <a:t>－设备</a:t>
            </a:r>
          </a:p>
          <a:p>
            <a:r>
              <a:rPr kumimoji="1" lang="zh-CN" altLang="en-US" sz="1800">
                <a:latin typeface="微软雅黑" pitchFamily="34" charset="-122"/>
                <a:ea typeface="微软雅黑" pitchFamily="34" charset="-122"/>
              </a:rPr>
              <a:t> </a:t>
            </a:r>
            <a:r>
              <a:rPr kumimoji="1" lang="en-US" altLang="zh-CN" sz="1800">
                <a:latin typeface="微软雅黑" pitchFamily="34" charset="-122"/>
                <a:ea typeface="微软雅黑" pitchFamily="34" charset="-122"/>
              </a:rPr>
              <a:t>/sbin</a:t>
            </a:r>
            <a:r>
              <a:rPr kumimoji="1" lang="zh-CN" altLang="en-US" sz="1800">
                <a:latin typeface="微软雅黑" pitchFamily="34" charset="-122"/>
                <a:ea typeface="微软雅黑" pitchFamily="34" charset="-122"/>
              </a:rPr>
              <a:t>－系统管理员执行程序                  </a:t>
            </a:r>
            <a:r>
              <a:rPr kumimoji="1" lang="zh-CN" altLang="en-US" sz="1800" smtClean="0">
                <a:latin typeface="微软雅黑" pitchFamily="34" charset="-122"/>
                <a:ea typeface="微软雅黑" pitchFamily="34" charset="-122"/>
              </a:rPr>
              <a:t>  </a:t>
            </a:r>
            <a:r>
              <a:rPr kumimoji="1" lang="en-US" altLang="zh-CN" sz="1800" smtClean="0">
                <a:latin typeface="微软雅黑" pitchFamily="34" charset="-122"/>
                <a:ea typeface="微软雅黑" pitchFamily="34" charset="-122"/>
              </a:rPr>
              <a:t>/</a:t>
            </a:r>
            <a:r>
              <a:rPr kumimoji="1" lang="en-US" altLang="zh-CN" sz="1800">
                <a:latin typeface="微软雅黑" pitchFamily="34" charset="-122"/>
                <a:ea typeface="微软雅黑" pitchFamily="34" charset="-122"/>
              </a:rPr>
              <a:t>lib--- </a:t>
            </a:r>
            <a:r>
              <a:rPr kumimoji="1" lang="zh-CN" altLang="en-US" sz="1800">
                <a:latin typeface="微软雅黑" pitchFamily="34" charset="-122"/>
                <a:ea typeface="微软雅黑" pitchFamily="34" charset="-122"/>
              </a:rPr>
              <a:t>基本的共享库和核心模块</a:t>
            </a:r>
          </a:p>
        </p:txBody>
      </p:sp>
    </p:spTree>
    <p:extLst>
      <p:ext uri="{BB962C8B-B14F-4D97-AF65-F5344CB8AC3E}">
        <p14:creationId xmlns:p14="http://schemas.microsoft.com/office/powerpoint/2010/main" val="31293725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algn="l" eaLnBrk="1" hangingPunct="1"/>
            <a:r>
              <a:rPr lang="en-US" altLang="zh-CN" smtClean="0"/>
              <a:t>2.9 </a:t>
            </a:r>
            <a:r>
              <a:rPr lang="zh-CN" altLang="en-US" smtClean="0"/>
              <a:t>用户登录</a:t>
            </a:r>
          </a:p>
        </p:txBody>
      </p:sp>
      <p:sp>
        <p:nvSpPr>
          <p:cNvPr id="24579" name="Rectangle 3"/>
          <p:cNvSpPr>
            <a:spLocks noGrp="1" noChangeArrowheads="1"/>
          </p:cNvSpPr>
          <p:nvPr>
            <p:ph idx="1"/>
          </p:nvPr>
        </p:nvSpPr>
        <p:spPr>
          <a:xfrm>
            <a:off x="457200" y="980728"/>
            <a:ext cx="8229600" cy="5400898"/>
          </a:xfrm>
        </p:spPr>
        <p:txBody>
          <a:bodyPr/>
          <a:lstStyle/>
          <a:p>
            <a:pPr eaLnBrk="1" hangingPunct="1">
              <a:lnSpc>
                <a:spcPct val="150000"/>
              </a:lnSpc>
              <a:spcBef>
                <a:spcPts val="1200"/>
              </a:spcBef>
              <a:buFont typeface="Wingdings" pitchFamily="2" charset="2"/>
              <a:buChar char="n"/>
            </a:pPr>
            <a:r>
              <a:rPr lang="zh-CN" altLang="en-US" sz="2400" dirty="0" smtClean="0"/>
              <a:t>超级用户</a:t>
            </a:r>
            <a:r>
              <a:rPr lang="en-US" altLang="zh-CN" sz="2400" dirty="0" smtClean="0"/>
              <a:t>root (password </a:t>
            </a:r>
            <a:r>
              <a:rPr lang="zh-CN" altLang="en-US" sz="2400" dirty="0" smtClean="0"/>
              <a:t>在安装时已设定）</a:t>
            </a:r>
          </a:p>
          <a:p>
            <a:pPr lvl="1" eaLnBrk="1" hangingPunct="1">
              <a:lnSpc>
                <a:spcPct val="150000"/>
              </a:lnSpc>
              <a:spcBef>
                <a:spcPts val="600"/>
              </a:spcBef>
            </a:pPr>
            <a:r>
              <a:rPr lang="en-US" altLang="zh-CN" sz="2400" dirty="0" smtClean="0"/>
              <a:t>root</a:t>
            </a:r>
            <a:r>
              <a:rPr lang="zh-CN" altLang="en-US" sz="2400" dirty="0" smtClean="0"/>
              <a:t>为系统管理员，</a:t>
            </a:r>
            <a:r>
              <a:rPr lang="zh-CN" altLang="en-US" dirty="0" smtClean="0"/>
              <a:t>具有完全的系统控制权限；</a:t>
            </a:r>
            <a:r>
              <a:rPr lang="en-US" altLang="zh-CN" dirty="0" smtClean="0"/>
              <a:t/>
            </a:r>
            <a:br>
              <a:rPr lang="en-US" altLang="zh-CN" dirty="0" smtClean="0"/>
            </a:br>
            <a:r>
              <a:rPr lang="zh-CN" altLang="en-US" sz="2400" dirty="0" smtClean="0"/>
              <a:t>建议除了必要的系统维护之外，平常尽量避免用</a:t>
            </a:r>
            <a:r>
              <a:rPr lang="en-US" altLang="zh-CN" sz="2400" dirty="0" smtClean="0"/>
              <a:t>root</a:t>
            </a:r>
            <a:r>
              <a:rPr lang="zh-CN" altLang="en-US" sz="2400" dirty="0" smtClean="0"/>
              <a:t>登录，以免误操作；</a:t>
            </a:r>
          </a:p>
          <a:p>
            <a:pPr lvl="1" eaLnBrk="1" hangingPunct="1">
              <a:lnSpc>
                <a:spcPct val="150000"/>
              </a:lnSpc>
              <a:spcBef>
                <a:spcPts val="1200"/>
              </a:spcBef>
            </a:pPr>
            <a:r>
              <a:rPr lang="en-US" altLang="zh-CN" sz="2400" dirty="0" smtClean="0"/>
              <a:t>login: root</a:t>
            </a:r>
            <a:br>
              <a:rPr lang="en-US" altLang="zh-CN" sz="2400" dirty="0" smtClean="0"/>
            </a:br>
            <a:r>
              <a:rPr lang="en-US" altLang="zh-CN" sz="2400" dirty="0" smtClean="0"/>
              <a:t>password: ******</a:t>
            </a:r>
            <a:br>
              <a:rPr lang="en-US" altLang="zh-CN" sz="2400" dirty="0" smtClean="0"/>
            </a:br>
            <a:r>
              <a:rPr lang="en-US" altLang="zh-CN" sz="2400" dirty="0" smtClean="0"/>
              <a:t>[</a:t>
            </a:r>
            <a:r>
              <a:rPr lang="en-US" altLang="zh-CN" sz="2400" dirty="0" err="1" smtClean="0"/>
              <a:t>root@localhost</a:t>
            </a:r>
            <a:r>
              <a:rPr lang="en-US" altLang="zh-CN" sz="2400" dirty="0" smtClean="0"/>
              <a:t> root]#</a:t>
            </a:r>
          </a:p>
          <a:p>
            <a:pPr eaLnBrk="1" hangingPunct="1">
              <a:lnSpc>
                <a:spcPct val="150000"/>
              </a:lnSpc>
              <a:spcBef>
                <a:spcPts val="1200"/>
              </a:spcBef>
              <a:buFont typeface="Wingdings" pitchFamily="2" charset="2"/>
              <a:buChar char="n"/>
            </a:pPr>
            <a:r>
              <a:rPr lang="zh-CN" altLang="en-US" sz="2400" dirty="0" smtClean="0"/>
              <a:t>普通用户同样需要输入</a:t>
            </a:r>
            <a:r>
              <a:rPr lang="en-US" altLang="zh-CN" sz="2400" dirty="0" smtClean="0"/>
              <a:t>name &amp; password</a:t>
            </a:r>
            <a:br>
              <a:rPr lang="en-US" altLang="zh-CN" sz="2400" dirty="0" smtClean="0"/>
            </a:br>
            <a:r>
              <a:rPr lang="en-US" altLang="zh-CN" sz="2400" dirty="0" smtClean="0"/>
              <a:t> [</a:t>
            </a:r>
            <a:r>
              <a:rPr lang="en-US" altLang="zh-CN" sz="2400" dirty="0" err="1" smtClean="0"/>
              <a:t>xyz@localhost</a:t>
            </a:r>
            <a:r>
              <a:rPr lang="en-US" altLang="zh-CN" sz="2400" dirty="0" smtClean="0"/>
              <a:t> xyz]$</a:t>
            </a:r>
          </a:p>
        </p:txBody>
      </p:sp>
    </p:spTree>
    <p:extLst>
      <p:ext uri="{BB962C8B-B14F-4D97-AF65-F5344CB8AC3E}">
        <p14:creationId xmlns:p14="http://schemas.microsoft.com/office/powerpoint/2010/main" val="18559488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5"/>
          <p:cNvSpPr>
            <a:spLocks noGrp="1" noChangeArrowheads="1"/>
          </p:cNvSpPr>
          <p:nvPr>
            <p:ph type="title"/>
          </p:nvPr>
        </p:nvSpPr>
        <p:spPr>
          <a:noFill/>
        </p:spPr>
        <p:txBody>
          <a:bodyPr/>
          <a:lstStyle/>
          <a:p>
            <a:pPr algn="l" eaLnBrk="1" hangingPunct="1"/>
            <a:r>
              <a:rPr lang="en-US" altLang="zh-CN" smtClean="0"/>
              <a:t>2.9 </a:t>
            </a:r>
            <a:r>
              <a:rPr lang="zh-CN" altLang="en-US" smtClean="0"/>
              <a:t>用户登录（远程）</a:t>
            </a:r>
          </a:p>
        </p:txBody>
      </p:sp>
      <p:sp>
        <p:nvSpPr>
          <p:cNvPr id="25602" name="Rectangle 3"/>
          <p:cNvSpPr>
            <a:spLocks noGrp="1" noChangeArrowheads="1"/>
          </p:cNvSpPr>
          <p:nvPr>
            <p:ph idx="1"/>
          </p:nvPr>
        </p:nvSpPr>
        <p:spPr/>
        <p:txBody>
          <a:bodyPr/>
          <a:lstStyle/>
          <a:p>
            <a:pPr eaLnBrk="1" hangingPunct="1">
              <a:lnSpc>
                <a:spcPct val="150000"/>
              </a:lnSpc>
              <a:spcBef>
                <a:spcPts val="1200"/>
              </a:spcBef>
            </a:pPr>
            <a:r>
              <a:rPr lang="en-US" altLang="zh-CN" smtClean="0"/>
              <a:t>Putty</a:t>
            </a:r>
          </a:p>
          <a:p>
            <a:pPr lvl="1" eaLnBrk="1" hangingPunct="1">
              <a:lnSpc>
                <a:spcPct val="150000"/>
              </a:lnSpc>
              <a:spcBef>
                <a:spcPts val="1200"/>
              </a:spcBef>
            </a:pPr>
            <a:r>
              <a:rPr lang="zh-CN" altLang="en-US" smtClean="0"/>
              <a:t>一款免费的</a:t>
            </a:r>
            <a:r>
              <a:rPr lang="en-US" altLang="zh-CN" smtClean="0"/>
              <a:t>Telnet</a:t>
            </a:r>
            <a:r>
              <a:rPr lang="zh-CN" altLang="en-US" smtClean="0"/>
              <a:t>和</a:t>
            </a:r>
            <a:r>
              <a:rPr lang="en-US" altLang="zh-CN" smtClean="0"/>
              <a:t>SSH</a:t>
            </a:r>
            <a:r>
              <a:rPr lang="zh-CN" altLang="en-US" smtClean="0"/>
              <a:t>客户端实现</a:t>
            </a:r>
            <a:r>
              <a:rPr lang="en-US" altLang="zh-CN" smtClean="0"/>
              <a:t>,</a:t>
            </a:r>
            <a:r>
              <a:rPr lang="zh-CN" altLang="en-US" smtClean="0"/>
              <a:t>可使用在</a:t>
            </a:r>
            <a:r>
              <a:rPr lang="en-US" altLang="zh-CN" smtClean="0"/>
              <a:t>Win32</a:t>
            </a:r>
            <a:r>
              <a:rPr lang="zh-CN" altLang="en-US" smtClean="0"/>
              <a:t>平台下。</a:t>
            </a:r>
          </a:p>
          <a:p>
            <a:pPr eaLnBrk="1" hangingPunct="1">
              <a:lnSpc>
                <a:spcPct val="150000"/>
              </a:lnSpc>
              <a:spcBef>
                <a:spcPts val="1200"/>
              </a:spcBef>
            </a:pPr>
            <a:r>
              <a:rPr lang="en-US" altLang="zh-CN" smtClean="0"/>
              <a:t>Xmanager</a:t>
            </a:r>
          </a:p>
          <a:p>
            <a:pPr lvl="1" eaLnBrk="1" hangingPunct="1">
              <a:lnSpc>
                <a:spcPct val="150000"/>
              </a:lnSpc>
              <a:spcBef>
                <a:spcPts val="1200"/>
              </a:spcBef>
            </a:pPr>
            <a:r>
              <a:rPr lang="zh-CN" altLang="en-US" smtClean="0"/>
              <a:t>一个简单易用的运行在</a:t>
            </a:r>
            <a:r>
              <a:rPr lang="en-US" altLang="zh-CN" smtClean="0"/>
              <a:t>Windows</a:t>
            </a:r>
            <a:r>
              <a:rPr lang="zh-CN" altLang="en-US" smtClean="0"/>
              <a:t>平台上的</a:t>
            </a:r>
            <a:r>
              <a:rPr lang="en-US" altLang="zh-CN" smtClean="0"/>
              <a:t>X Server</a:t>
            </a:r>
            <a:r>
              <a:rPr lang="zh-CN" altLang="en-US" smtClean="0"/>
              <a:t>软件。它能把远端</a:t>
            </a:r>
            <a:r>
              <a:rPr lang="en-US" altLang="zh-CN" smtClean="0"/>
              <a:t>Unix/Linux</a:t>
            </a:r>
            <a:r>
              <a:rPr lang="zh-CN" altLang="en-US" smtClean="0"/>
              <a:t>的桌面带到你的</a:t>
            </a:r>
            <a:r>
              <a:rPr lang="en-US" altLang="zh-CN" smtClean="0"/>
              <a:t>Windows</a:t>
            </a:r>
            <a:r>
              <a:rPr lang="zh-CN" altLang="en-US" smtClean="0"/>
              <a:t>上。</a:t>
            </a:r>
          </a:p>
          <a:p>
            <a:pPr eaLnBrk="1" hangingPunct="1">
              <a:lnSpc>
                <a:spcPct val="150000"/>
              </a:lnSpc>
              <a:spcBef>
                <a:spcPts val="1200"/>
              </a:spcBef>
            </a:pPr>
            <a:endParaRPr lang="zh-CN" altLang="en-US" smtClean="0"/>
          </a:p>
        </p:txBody>
      </p:sp>
    </p:spTree>
    <p:extLst>
      <p:ext uri="{BB962C8B-B14F-4D97-AF65-F5344CB8AC3E}">
        <p14:creationId xmlns:p14="http://schemas.microsoft.com/office/powerpoint/2010/main" val="15124132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altLang="zh-CN" smtClean="0"/>
              <a:t>Putty(1)</a:t>
            </a:r>
          </a:p>
        </p:txBody>
      </p:sp>
      <p:sp>
        <p:nvSpPr>
          <p:cNvPr id="26627" name="Rectangle 3"/>
          <p:cNvSpPr>
            <a:spLocks noGrp="1" noChangeArrowheads="1"/>
          </p:cNvSpPr>
          <p:nvPr>
            <p:ph type="body" idx="1"/>
          </p:nvPr>
        </p:nvSpPr>
        <p:spPr/>
        <p:txBody>
          <a:bodyPr/>
          <a:lstStyle/>
          <a:p>
            <a:pPr eaLnBrk="1" hangingPunct="1">
              <a:lnSpc>
                <a:spcPct val="80000"/>
              </a:lnSpc>
              <a:buFont typeface="Wingdings" pitchFamily="2" charset="2"/>
              <a:buChar char="p"/>
            </a:pPr>
            <a:r>
              <a:rPr lang="zh-CN" altLang="en-US" sz="2400" smtClean="0"/>
              <a:t>完全免费</a:t>
            </a:r>
            <a:r>
              <a:rPr lang="en-US" altLang="zh-CN" sz="2400" smtClean="0"/>
              <a:t>;</a:t>
            </a:r>
          </a:p>
          <a:p>
            <a:pPr eaLnBrk="1" hangingPunct="1">
              <a:lnSpc>
                <a:spcPct val="80000"/>
              </a:lnSpc>
              <a:buFont typeface="Wingdings" pitchFamily="2" charset="2"/>
              <a:buChar char="p"/>
            </a:pPr>
            <a:endParaRPr lang="en-US" altLang="zh-CN" sz="2400" smtClean="0"/>
          </a:p>
          <a:p>
            <a:pPr eaLnBrk="1" hangingPunct="1">
              <a:lnSpc>
                <a:spcPct val="80000"/>
              </a:lnSpc>
              <a:buFont typeface="Wingdings" pitchFamily="2" charset="2"/>
              <a:buChar char="p"/>
            </a:pPr>
            <a:r>
              <a:rPr lang="zh-CN" altLang="en-US" sz="2400" smtClean="0"/>
              <a:t>在</a:t>
            </a:r>
            <a:r>
              <a:rPr lang="en-US" altLang="zh-CN" sz="2400" smtClean="0"/>
              <a:t>Windows 9x/NT/2000</a:t>
            </a:r>
            <a:r>
              <a:rPr lang="zh-CN" altLang="en-US" sz="2400" smtClean="0"/>
              <a:t>下运行的都非常好</a:t>
            </a:r>
            <a:r>
              <a:rPr lang="en-US" altLang="zh-CN" sz="2400" smtClean="0"/>
              <a:t>;</a:t>
            </a:r>
          </a:p>
          <a:p>
            <a:pPr eaLnBrk="1" hangingPunct="1">
              <a:lnSpc>
                <a:spcPct val="80000"/>
              </a:lnSpc>
              <a:buFont typeface="Wingdings" pitchFamily="2" charset="2"/>
              <a:buChar char="p"/>
            </a:pPr>
            <a:endParaRPr lang="en-US" altLang="zh-CN" sz="2400" smtClean="0"/>
          </a:p>
          <a:p>
            <a:pPr eaLnBrk="1" hangingPunct="1">
              <a:lnSpc>
                <a:spcPct val="80000"/>
              </a:lnSpc>
              <a:buFont typeface="Wingdings" pitchFamily="2" charset="2"/>
              <a:buChar char="p"/>
            </a:pPr>
            <a:r>
              <a:rPr lang="zh-CN" altLang="en-US" sz="2400" smtClean="0"/>
              <a:t>全面支持</a:t>
            </a:r>
            <a:r>
              <a:rPr lang="en-US" altLang="zh-CN" sz="2400" smtClean="0"/>
              <a:t>ssh1</a:t>
            </a:r>
            <a:r>
              <a:rPr lang="zh-CN" altLang="en-US" sz="2400" smtClean="0"/>
              <a:t>和</a:t>
            </a:r>
            <a:r>
              <a:rPr lang="en-US" altLang="zh-CN" sz="2400" smtClean="0"/>
              <a:t>ssh2</a:t>
            </a:r>
            <a:r>
              <a:rPr lang="zh-CN" altLang="en-US" sz="2400" smtClean="0"/>
              <a:t>；</a:t>
            </a:r>
          </a:p>
          <a:p>
            <a:pPr eaLnBrk="1" hangingPunct="1">
              <a:lnSpc>
                <a:spcPct val="80000"/>
              </a:lnSpc>
              <a:buFont typeface="Wingdings" pitchFamily="2" charset="2"/>
              <a:buChar char="p"/>
            </a:pPr>
            <a:endParaRPr lang="zh-CN" altLang="en-US" sz="2400" smtClean="0"/>
          </a:p>
          <a:p>
            <a:pPr eaLnBrk="1" hangingPunct="1">
              <a:lnSpc>
                <a:spcPct val="80000"/>
              </a:lnSpc>
              <a:buFont typeface="Wingdings" pitchFamily="2" charset="2"/>
              <a:buChar char="p"/>
            </a:pPr>
            <a:r>
              <a:rPr lang="zh-CN" altLang="en-US" sz="2400" smtClean="0"/>
              <a:t>绿色软件，无需安装，下载后在桌面建个快捷方式即可使用；</a:t>
            </a:r>
          </a:p>
          <a:p>
            <a:pPr eaLnBrk="1" hangingPunct="1">
              <a:lnSpc>
                <a:spcPct val="80000"/>
              </a:lnSpc>
              <a:buFont typeface="Wingdings" pitchFamily="2" charset="2"/>
              <a:buChar char="p"/>
            </a:pPr>
            <a:endParaRPr lang="zh-CN" altLang="en-US" sz="2400" smtClean="0"/>
          </a:p>
          <a:p>
            <a:pPr eaLnBrk="1" hangingPunct="1">
              <a:lnSpc>
                <a:spcPct val="80000"/>
              </a:lnSpc>
              <a:buFont typeface="Wingdings" pitchFamily="2" charset="2"/>
              <a:buChar char="p"/>
            </a:pPr>
            <a:r>
              <a:rPr lang="zh-CN" altLang="en-US" sz="2400" smtClean="0"/>
              <a:t>体积很小，仅</a:t>
            </a:r>
            <a:r>
              <a:rPr lang="en-US" altLang="zh-CN" sz="2400" smtClean="0"/>
              <a:t>364KB (0.54 beta</a:t>
            </a:r>
            <a:r>
              <a:rPr lang="zh-CN" altLang="en-US" sz="2400" smtClean="0"/>
              <a:t>版本</a:t>
            </a:r>
            <a:r>
              <a:rPr lang="en-US" altLang="zh-CN" sz="2400" smtClean="0"/>
              <a:t>)</a:t>
            </a:r>
            <a:r>
              <a:rPr lang="zh-CN" altLang="en-US" sz="2400" smtClean="0"/>
              <a:t>；</a:t>
            </a:r>
          </a:p>
          <a:p>
            <a:pPr eaLnBrk="1" hangingPunct="1">
              <a:lnSpc>
                <a:spcPct val="80000"/>
              </a:lnSpc>
              <a:buFont typeface="Wingdings" pitchFamily="2" charset="2"/>
              <a:buChar char="p"/>
            </a:pPr>
            <a:endParaRPr lang="zh-CN" altLang="en-US" sz="2400" smtClean="0"/>
          </a:p>
          <a:p>
            <a:pPr eaLnBrk="1" hangingPunct="1">
              <a:lnSpc>
                <a:spcPct val="80000"/>
              </a:lnSpc>
              <a:buFont typeface="Wingdings" pitchFamily="2" charset="2"/>
              <a:buChar char="p"/>
            </a:pPr>
            <a:r>
              <a:rPr lang="zh-CN" altLang="en-US" sz="2400" smtClean="0"/>
              <a:t>操作简单，所有的操作都在一个控制面板中实现。</a:t>
            </a:r>
          </a:p>
        </p:txBody>
      </p:sp>
    </p:spTree>
    <p:extLst>
      <p:ext uri="{BB962C8B-B14F-4D97-AF65-F5344CB8AC3E}">
        <p14:creationId xmlns:p14="http://schemas.microsoft.com/office/powerpoint/2010/main" val="23588378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altLang="zh-CN" smtClean="0"/>
              <a:t>Putty(2)</a:t>
            </a:r>
          </a:p>
        </p:txBody>
      </p:sp>
      <p:pic>
        <p:nvPicPr>
          <p:cNvPr id="27651" name="Picture 3"/>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2339975" y="1268760"/>
            <a:ext cx="4679950" cy="4525962"/>
          </a:xfrm>
        </p:spPr>
      </p:pic>
    </p:spTree>
    <p:extLst>
      <p:ext uri="{BB962C8B-B14F-4D97-AF65-F5344CB8AC3E}">
        <p14:creationId xmlns:p14="http://schemas.microsoft.com/office/powerpoint/2010/main" val="26116301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altLang="zh-CN" smtClean="0"/>
              <a:t>Xmanager(1)</a:t>
            </a:r>
          </a:p>
        </p:txBody>
      </p:sp>
      <p:pic>
        <p:nvPicPr>
          <p:cNvPr id="28675" name="Picture 3"/>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1403350" y="1412776"/>
            <a:ext cx="6562725" cy="4525963"/>
          </a:xfrm>
        </p:spPr>
      </p:pic>
    </p:spTree>
    <p:extLst>
      <p:ext uri="{BB962C8B-B14F-4D97-AF65-F5344CB8AC3E}">
        <p14:creationId xmlns:p14="http://schemas.microsoft.com/office/powerpoint/2010/main" val="10902214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altLang="zh-CN" smtClean="0"/>
              <a:t>Xmanager(2)</a:t>
            </a:r>
          </a:p>
        </p:txBody>
      </p:sp>
      <p:pic>
        <p:nvPicPr>
          <p:cNvPr id="29699" name="Picture 3"/>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1609725" y="1340768"/>
            <a:ext cx="6130925" cy="4525963"/>
          </a:xfrm>
        </p:spPr>
      </p:pic>
    </p:spTree>
    <p:extLst>
      <p:ext uri="{BB962C8B-B14F-4D97-AF65-F5344CB8AC3E}">
        <p14:creationId xmlns:p14="http://schemas.microsoft.com/office/powerpoint/2010/main" val="34536718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algn="l" eaLnBrk="1" hangingPunct="1"/>
            <a:r>
              <a:rPr lang="en-US" altLang="zh-CN" smtClean="0"/>
              <a:t>2.10 Linux</a:t>
            </a:r>
            <a:r>
              <a:rPr lang="zh-CN" altLang="en-US" smtClean="0"/>
              <a:t>系统基本配置</a:t>
            </a:r>
            <a:r>
              <a:rPr lang="en-US" altLang="zh-CN" smtClean="0"/>
              <a:t>-</a:t>
            </a:r>
            <a:r>
              <a:rPr lang="zh-CN" altLang="en-US" smtClean="0"/>
              <a:t>网络配置</a:t>
            </a:r>
          </a:p>
        </p:txBody>
      </p:sp>
      <p:sp>
        <p:nvSpPr>
          <p:cNvPr id="30723" name="Rectangle 3"/>
          <p:cNvSpPr>
            <a:spLocks noGrp="1" noChangeArrowheads="1"/>
          </p:cNvSpPr>
          <p:nvPr>
            <p:ph idx="1"/>
          </p:nvPr>
        </p:nvSpPr>
        <p:spPr/>
        <p:txBody>
          <a:bodyPr/>
          <a:lstStyle/>
          <a:p>
            <a:pPr eaLnBrk="1" hangingPunct="1">
              <a:spcBef>
                <a:spcPts val="1200"/>
              </a:spcBef>
              <a:buFont typeface="Wingdings" pitchFamily="2" charset="2"/>
              <a:buChar char="n"/>
            </a:pPr>
            <a:r>
              <a:rPr lang="zh-CN" altLang="en-US" sz="2400" smtClean="0"/>
              <a:t>网络的配置   </a:t>
            </a:r>
          </a:p>
          <a:p>
            <a:pPr lvl="1">
              <a:spcBef>
                <a:spcPts val="1200"/>
              </a:spcBef>
              <a:buFontTx/>
              <a:buNone/>
            </a:pPr>
            <a:r>
              <a:rPr lang="en-US" altLang="zh-CN" sz="2000" smtClean="0"/>
              <a:t>#cd /etc/sysconfig/network-scripts</a:t>
            </a:r>
          </a:p>
          <a:p>
            <a:pPr lvl="1">
              <a:spcBef>
                <a:spcPts val="1200"/>
              </a:spcBef>
              <a:buFontTx/>
              <a:buNone/>
            </a:pPr>
            <a:r>
              <a:rPr lang="en-US" altLang="zh-CN" sz="2000" smtClean="0"/>
              <a:t>#vi ifcfg-eth0  </a:t>
            </a:r>
            <a:r>
              <a:rPr lang="zh-CN" altLang="en-US" sz="2000" smtClean="0"/>
              <a:t>写入网络</a:t>
            </a:r>
            <a:r>
              <a:rPr lang="en-US" altLang="zh-CN" sz="2000" smtClean="0"/>
              <a:t>IP</a:t>
            </a:r>
            <a:r>
              <a:rPr lang="zh-CN" altLang="en-US" sz="2000" smtClean="0"/>
              <a:t>等</a:t>
            </a:r>
          </a:p>
          <a:p>
            <a:pPr lvl="1">
              <a:spcBef>
                <a:spcPts val="1200"/>
              </a:spcBef>
              <a:buFontTx/>
              <a:buNone/>
            </a:pPr>
            <a:r>
              <a:rPr lang="en-US" altLang="zh-CN" sz="2000" smtClean="0"/>
              <a:t>#vi ifcfg-eth1  </a:t>
            </a:r>
            <a:r>
              <a:rPr lang="zh-CN" altLang="en-US" sz="2000" smtClean="0"/>
              <a:t>写入网络</a:t>
            </a:r>
            <a:r>
              <a:rPr lang="en-US" altLang="zh-CN" sz="2000" smtClean="0"/>
              <a:t>IP</a:t>
            </a:r>
            <a:r>
              <a:rPr lang="zh-CN" altLang="en-US" sz="2000" smtClean="0"/>
              <a:t>等</a:t>
            </a:r>
            <a:endParaRPr lang="en-US" altLang="zh-CN" sz="2000" smtClean="0"/>
          </a:p>
          <a:p>
            <a:pPr eaLnBrk="1" hangingPunct="1">
              <a:spcBef>
                <a:spcPts val="1200"/>
              </a:spcBef>
              <a:buFont typeface="Wingdings" pitchFamily="2" charset="2"/>
              <a:buChar char="n"/>
            </a:pPr>
            <a:r>
              <a:rPr lang="zh-CN" altLang="en-US" sz="2400" smtClean="0"/>
              <a:t>设置完</a:t>
            </a:r>
            <a:r>
              <a:rPr lang="en-US" altLang="zh-CN" sz="2400" smtClean="0"/>
              <a:t>IP</a:t>
            </a:r>
            <a:r>
              <a:rPr lang="zh-CN" altLang="en-US" sz="2400" smtClean="0"/>
              <a:t>后，重启网络系统</a:t>
            </a:r>
          </a:p>
          <a:p>
            <a:pPr lvl="1">
              <a:spcBef>
                <a:spcPts val="1200"/>
              </a:spcBef>
              <a:buFontTx/>
              <a:buNone/>
            </a:pPr>
            <a:r>
              <a:rPr lang="en-US" altLang="zh-CN" sz="2000" smtClean="0"/>
              <a:t># /etc/init.d/network restart</a:t>
            </a:r>
          </a:p>
          <a:p>
            <a:pPr eaLnBrk="1" hangingPunct="1">
              <a:spcBef>
                <a:spcPts val="1200"/>
              </a:spcBef>
              <a:buFont typeface="Wingdings" pitchFamily="2" charset="2"/>
              <a:buChar char="n"/>
            </a:pPr>
            <a:r>
              <a:rPr lang="zh-CN" altLang="en-US" sz="2400" smtClean="0"/>
              <a:t>配置网关</a:t>
            </a:r>
            <a:endParaRPr lang="en-US" altLang="zh-CN" sz="2400" smtClean="0"/>
          </a:p>
          <a:p>
            <a:pPr lvl="1">
              <a:spcBef>
                <a:spcPts val="1200"/>
              </a:spcBef>
              <a:buFontTx/>
              <a:buNone/>
            </a:pPr>
            <a:r>
              <a:rPr lang="zh-CN" altLang="en-US" sz="2000" smtClean="0"/>
              <a:t>在</a:t>
            </a:r>
            <a:r>
              <a:rPr lang="en-US" altLang="zh-CN" sz="2000" smtClean="0"/>
              <a:t>ifcfg-eth0</a:t>
            </a:r>
            <a:r>
              <a:rPr lang="zh-CN" altLang="en-US" sz="2000" smtClean="0"/>
              <a:t>、 </a:t>
            </a:r>
            <a:r>
              <a:rPr lang="en-US" altLang="zh-CN" sz="2000" smtClean="0"/>
              <a:t>ifcfg-eth1 </a:t>
            </a:r>
            <a:r>
              <a:rPr lang="zh-CN" altLang="en-US" sz="2000" smtClean="0"/>
              <a:t>添加</a:t>
            </a:r>
            <a:r>
              <a:rPr lang="en-US" altLang="zh-CN" sz="2000" smtClean="0"/>
              <a:t>GATEWAY=</a:t>
            </a:r>
            <a:r>
              <a:rPr lang="zh-CN" altLang="en-US" sz="2000" smtClean="0"/>
              <a:t>网关</a:t>
            </a:r>
            <a:r>
              <a:rPr lang="en-US" altLang="zh-CN" sz="2000" smtClean="0"/>
              <a:t>IP</a:t>
            </a:r>
          </a:p>
          <a:p>
            <a:pPr eaLnBrk="1" hangingPunct="1">
              <a:spcBef>
                <a:spcPts val="1200"/>
              </a:spcBef>
              <a:buFont typeface="Wingdings" pitchFamily="2" charset="2"/>
              <a:buChar char="n"/>
            </a:pPr>
            <a:r>
              <a:rPr lang="zh-CN" altLang="en-US" sz="2400" smtClean="0"/>
              <a:t>配置</a:t>
            </a:r>
            <a:r>
              <a:rPr lang="en-US" altLang="zh-CN" sz="2400" smtClean="0"/>
              <a:t>DNS</a:t>
            </a:r>
          </a:p>
          <a:p>
            <a:pPr lvl="1">
              <a:spcBef>
                <a:spcPts val="1200"/>
              </a:spcBef>
              <a:buFontTx/>
              <a:buNone/>
            </a:pPr>
            <a:r>
              <a:rPr lang="zh-CN" altLang="en-US" sz="2000" smtClean="0"/>
              <a:t> 在</a:t>
            </a:r>
            <a:r>
              <a:rPr lang="en-US" altLang="zh-CN" sz="2000" smtClean="0"/>
              <a:t>ifcfg-eth0</a:t>
            </a:r>
            <a:r>
              <a:rPr lang="zh-CN" altLang="en-US" sz="2000" smtClean="0"/>
              <a:t>、 </a:t>
            </a:r>
            <a:r>
              <a:rPr lang="en-US" altLang="zh-CN" sz="2000" smtClean="0"/>
              <a:t>ifcfg-eth1 </a:t>
            </a:r>
            <a:r>
              <a:rPr lang="zh-CN" altLang="en-US" sz="2000" smtClean="0"/>
              <a:t>添加</a:t>
            </a:r>
            <a:r>
              <a:rPr lang="en-US" altLang="zh-CN" sz="2000" smtClean="0"/>
              <a:t>NAMESERVER=DNSIP</a:t>
            </a:r>
          </a:p>
        </p:txBody>
      </p:sp>
    </p:spTree>
    <p:extLst>
      <p:ext uri="{BB962C8B-B14F-4D97-AF65-F5344CB8AC3E}">
        <p14:creationId xmlns:p14="http://schemas.microsoft.com/office/powerpoint/2010/main" val="75122438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algn="l" eaLnBrk="1" hangingPunct="1"/>
            <a:r>
              <a:rPr lang="en-US" altLang="zh-CN" smtClean="0"/>
              <a:t>2.10 Linux</a:t>
            </a:r>
            <a:r>
              <a:rPr lang="zh-CN" altLang="en-US" smtClean="0"/>
              <a:t>系统基本配置</a:t>
            </a:r>
            <a:r>
              <a:rPr lang="en-US" altLang="zh-CN" smtClean="0"/>
              <a:t>-</a:t>
            </a:r>
            <a:r>
              <a:rPr lang="zh-CN" altLang="en-US" smtClean="0"/>
              <a:t>网络文件</a:t>
            </a:r>
          </a:p>
        </p:txBody>
      </p:sp>
      <p:sp>
        <p:nvSpPr>
          <p:cNvPr id="31747" name="Rectangle 3"/>
          <p:cNvSpPr>
            <a:spLocks noGrp="1" noChangeArrowheads="1"/>
          </p:cNvSpPr>
          <p:nvPr>
            <p:ph idx="1"/>
          </p:nvPr>
        </p:nvSpPr>
        <p:spPr/>
        <p:txBody>
          <a:bodyPr/>
          <a:lstStyle/>
          <a:p>
            <a:pPr eaLnBrk="1" hangingPunct="1">
              <a:spcBef>
                <a:spcPts val="1200"/>
              </a:spcBef>
              <a:buSzPct val="80000"/>
              <a:buFont typeface="Wingdings" pitchFamily="2" charset="2"/>
              <a:buChar char="n"/>
            </a:pPr>
            <a:r>
              <a:rPr lang="en-US" altLang="zh-CN" sz="2000" smtClean="0"/>
              <a:t>/etc/hosts </a:t>
            </a:r>
          </a:p>
          <a:p>
            <a:pPr lvl="1">
              <a:spcBef>
                <a:spcPts val="1200"/>
              </a:spcBef>
            </a:pPr>
            <a:r>
              <a:rPr lang="zh-CN" altLang="en-US" sz="1600" smtClean="0"/>
              <a:t>如果系统的 </a:t>
            </a:r>
            <a:r>
              <a:rPr lang="en-US" altLang="zh-CN" sz="1600" smtClean="0"/>
              <a:t>IP </a:t>
            </a:r>
            <a:r>
              <a:rPr lang="zh-CN" altLang="en-US" sz="1600" smtClean="0"/>
              <a:t>不是动态获取，简单的主机名解析</a:t>
            </a:r>
          </a:p>
          <a:p>
            <a:pPr lvl="1">
              <a:spcBef>
                <a:spcPts val="1200"/>
              </a:spcBef>
            </a:pPr>
            <a:r>
              <a:rPr lang="zh-CN" altLang="en-US" sz="1600" smtClean="0"/>
              <a:t>文件格式</a:t>
            </a:r>
            <a:r>
              <a:rPr lang="en-US" altLang="zh-CN" sz="1600" smtClean="0"/>
              <a:t>: ip</a:t>
            </a:r>
            <a:r>
              <a:rPr lang="zh-CN" altLang="en-US" sz="1600" smtClean="0"/>
              <a:t>地址 主机名  </a:t>
            </a:r>
          </a:p>
          <a:p>
            <a:pPr lvl="1">
              <a:spcBef>
                <a:spcPts val="1200"/>
              </a:spcBef>
            </a:pPr>
            <a:r>
              <a:rPr lang="en-US" altLang="zh-CN" sz="1600" smtClean="0"/>
              <a:t>cat /etc/hosts </a:t>
            </a:r>
            <a:r>
              <a:rPr lang="zh-CN" altLang="en-US" sz="1600" smtClean="0"/>
              <a:t>：</a:t>
            </a:r>
            <a:r>
              <a:rPr lang="en-US" altLang="zh-CN" sz="1600" smtClean="0"/>
              <a:t>127.0.0.1 localhost.localdomain localhost </a:t>
            </a:r>
          </a:p>
          <a:p>
            <a:pPr eaLnBrk="1" hangingPunct="1">
              <a:spcBef>
                <a:spcPts val="1200"/>
              </a:spcBef>
              <a:buFont typeface="Wingdings" pitchFamily="2" charset="2"/>
              <a:buChar char="n"/>
            </a:pPr>
            <a:r>
              <a:rPr lang="en-US" altLang="zh-CN" sz="2000" smtClean="0"/>
              <a:t>/etc/services </a:t>
            </a:r>
          </a:p>
          <a:p>
            <a:pPr lvl="1">
              <a:spcBef>
                <a:spcPts val="1200"/>
              </a:spcBef>
            </a:pPr>
            <a:r>
              <a:rPr lang="en-US" altLang="zh-CN" sz="1600" smtClean="0"/>
              <a:t>Internet</a:t>
            </a:r>
            <a:r>
              <a:rPr lang="zh-CN" altLang="en-US" sz="1600" smtClean="0"/>
              <a:t>网络服务文件，将网络服务名转换为端口号／协议。由 </a:t>
            </a:r>
            <a:r>
              <a:rPr lang="en-US" altLang="zh-CN" sz="1600" smtClean="0"/>
              <a:t>inetd</a:t>
            </a:r>
            <a:r>
              <a:rPr lang="zh-CN" altLang="en-US" sz="1600" smtClean="0"/>
              <a:t>、</a:t>
            </a:r>
            <a:r>
              <a:rPr lang="en-US" altLang="zh-CN" sz="1600" smtClean="0"/>
              <a:t>telnet</a:t>
            </a:r>
            <a:r>
              <a:rPr lang="zh-CN" altLang="en-US" sz="1600" smtClean="0"/>
              <a:t>、</a:t>
            </a:r>
            <a:r>
              <a:rPr lang="en-US" altLang="zh-CN" sz="1600" smtClean="0"/>
              <a:t>tcpdump </a:t>
            </a:r>
            <a:r>
              <a:rPr lang="zh-CN" altLang="en-US" sz="1600" smtClean="0"/>
              <a:t>和一些其它程序读取。文件中的每一行对应一种服务，它由</a:t>
            </a:r>
            <a:r>
              <a:rPr lang="en-US" altLang="zh-CN" sz="1600" smtClean="0"/>
              <a:t>4</a:t>
            </a:r>
            <a:r>
              <a:rPr lang="zh-CN" altLang="en-US" sz="1600" smtClean="0"/>
              <a:t>个字段组成，中间用</a:t>
            </a:r>
            <a:r>
              <a:rPr lang="en-US" altLang="zh-CN" sz="1600" smtClean="0"/>
              <a:t>TAB</a:t>
            </a:r>
            <a:r>
              <a:rPr lang="zh-CN" altLang="en-US" sz="1600" smtClean="0"/>
              <a:t>或空格分隔，分别表示“服务名称”、“使用端口”、“协议名称”以及“别名”。</a:t>
            </a:r>
          </a:p>
          <a:p>
            <a:pPr lvl="1">
              <a:spcBef>
                <a:spcPts val="1200"/>
              </a:spcBef>
            </a:pPr>
            <a:r>
              <a:rPr lang="zh-CN" altLang="en-US" sz="1600" smtClean="0"/>
              <a:t>文件格式</a:t>
            </a:r>
            <a:r>
              <a:rPr lang="en-US" altLang="zh-CN" sz="1600" smtClean="0"/>
              <a:t>: </a:t>
            </a:r>
            <a:r>
              <a:rPr lang="zh-CN" altLang="en-US" sz="1600" smtClean="0"/>
              <a:t>服务 端口</a:t>
            </a:r>
            <a:r>
              <a:rPr lang="en-US" altLang="zh-CN" sz="1600" smtClean="0"/>
              <a:t>/</a:t>
            </a:r>
            <a:r>
              <a:rPr lang="zh-CN" altLang="en-US" sz="1600" smtClean="0"/>
              <a:t>端口类型 别名     </a:t>
            </a:r>
          </a:p>
          <a:p>
            <a:pPr eaLnBrk="1" hangingPunct="1">
              <a:spcBef>
                <a:spcPts val="1200"/>
              </a:spcBef>
              <a:buFont typeface="Wingdings" pitchFamily="2" charset="2"/>
              <a:buChar char="n"/>
            </a:pPr>
            <a:r>
              <a:rPr lang="en-US" altLang="zh-CN" sz="2000" smtClean="0"/>
              <a:t>/etc/sysconfig/network(redhat linux)</a:t>
            </a:r>
            <a:r>
              <a:rPr lang="zh-CN" altLang="en-US" sz="2000" smtClean="0"/>
              <a:t>、</a:t>
            </a:r>
            <a:r>
              <a:rPr lang="en-US" altLang="zh-CN" sz="2000" smtClean="0"/>
              <a:t>/etc/hostname(suse)</a:t>
            </a:r>
          </a:p>
          <a:p>
            <a:pPr lvl="1">
              <a:spcBef>
                <a:spcPts val="1200"/>
              </a:spcBef>
            </a:pPr>
            <a:r>
              <a:rPr lang="zh-CN" altLang="en-US" sz="1600" smtClean="0"/>
              <a:t>主机名配置文件</a:t>
            </a:r>
            <a:r>
              <a:rPr lang="en-US" altLang="zh-CN" sz="1600" smtClean="0"/>
              <a:t>,</a:t>
            </a:r>
            <a:r>
              <a:rPr lang="zh-CN" altLang="en-US" sz="1600" smtClean="0"/>
              <a:t>记录着本机的主机名</a:t>
            </a:r>
          </a:p>
          <a:p>
            <a:pPr eaLnBrk="1" hangingPunct="1">
              <a:spcBef>
                <a:spcPts val="1200"/>
              </a:spcBef>
              <a:buSzPct val="80000"/>
              <a:buFont typeface="Wingdings" pitchFamily="2" charset="2"/>
              <a:buChar char="n"/>
            </a:pPr>
            <a:r>
              <a:rPr lang="en-US" altLang="zh-CN" sz="2000" smtClean="0"/>
              <a:t>/root/.rhosts</a:t>
            </a:r>
          </a:p>
          <a:p>
            <a:pPr lvl="1">
              <a:spcBef>
                <a:spcPts val="1200"/>
              </a:spcBef>
            </a:pPr>
            <a:r>
              <a:rPr lang="zh-CN" altLang="en-US" sz="1600" smtClean="0"/>
              <a:t>网络名认证</a:t>
            </a:r>
          </a:p>
        </p:txBody>
      </p:sp>
    </p:spTree>
    <p:extLst>
      <p:ext uri="{BB962C8B-B14F-4D97-AF65-F5344CB8AC3E}">
        <p14:creationId xmlns:p14="http://schemas.microsoft.com/office/powerpoint/2010/main" val="39213717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2"/>
          </p:nvPr>
        </p:nvSpPr>
        <p:spPr/>
        <p:txBody>
          <a:bodyPr/>
          <a:lstStyle/>
          <a:p>
            <a:pPr>
              <a:lnSpc>
                <a:spcPct val="150000"/>
              </a:lnSpc>
              <a:spcBef>
                <a:spcPts val="1200"/>
              </a:spcBef>
            </a:pPr>
            <a:r>
              <a:rPr lang="zh-CN" altLang="en-US" dirty="0"/>
              <a:t> </a:t>
            </a:r>
            <a:r>
              <a:rPr lang="en-US" altLang="zh-CN" dirty="0"/>
              <a:t>Linux </a:t>
            </a:r>
            <a:r>
              <a:rPr lang="zh-CN" altLang="en-US" dirty="0"/>
              <a:t>以它的高效性和灵活性著称。具有多任务、多用户的能力。 </a:t>
            </a:r>
          </a:p>
          <a:p>
            <a:pPr>
              <a:lnSpc>
                <a:spcPct val="150000"/>
              </a:lnSpc>
              <a:spcBef>
                <a:spcPts val="1200"/>
              </a:spcBef>
            </a:pPr>
            <a:r>
              <a:rPr lang="en-US" altLang="zh-CN" dirty="0"/>
              <a:t>Linux </a:t>
            </a:r>
            <a:r>
              <a:rPr lang="zh-CN" altLang="en-US" dirty="0"/>
              <a:t>之所以受到广大计算机爱好者的喜爱，其主要原因有两</a:t>
            </a:r>
            <a:r>
              <a:rPr lang="zh-CN" altLang="en-US" dirty="0" smtClean="0"/>
              <a:t>个：</a:t>
            </a:r>
            <a:endParaRPr lang="en-US" altLang="zh-CN" dirty="0" smtClean="0"/>
          </a:p>
          <a:p>
            <a:pPr lvl="1">
              <a:lnSpc>
                <a:spcPct val="150000"/>
              </a:lnSpc>
              <a:spcBef>
                <a:spcPts val="1200"/>
              </a:spcBef>
            </a:pPr>
            <a:r>
              <a:rPr lang="zh-CN" altLang="en-US" dirty="0" smtClean="0"/>
              <a:t>一</a:t>
            </a:r>
            <a:r>
              <a:rPr lang="zh-CN" altLang="en-US" dirty="0"/>
              <a:t>是它属于自由软件，用户不用支付任何费用就可以获得它和它的源代码，并且可以根据自己的需要对它进行必要的修改</a:t>
            </a:r>
            <a:r>
              <a:rPr lang="zh-CN" altLang="en-US" dirty="0" smtClean="0"/>
              <a:t>。</a:t>
            </a:r>
            <a:endParaRPr lang="en-US" altLang="zh-CN" dirty="0" smtClean="0"/>
          </a:p>
          <a:p>
            <a:pPr lvl="1">
              <a:lnSpc>
                <a:spcPct val="150000"/>
              </a:lnSpc>
              <a:spcBef>
                <a:spcPts val="1200"/>
              </a:spcBef>
            </a:pPr>
            <a:r>
              <a:rPr lang="zh-CN" altLang="en-US" dirty="0" smtClean="0"/>
              <a:t>另</a:t>
            </a:r>
            <a:r>
              <a:rPr lang="zh-CN" altLang="en-US" dirty="0"/>
              <a:t>一个原因是，它具有 </a:t>
            </a:r>
            <a:r>
              <a:rPr lang="en-US" altLang="zh-CN" dirty="0"/>
              <a:t>Unix </a:t>
            </a:r>
            <a:r>
              <a:rPr lang="zh-CN" altLang="en-US" dirty="0"/>
              <a:t>的全部功能，任何使用 </a:t>
            </a:r>
            <a:r>
              <a:rPr lang="en-US" altLang="zh-CN" dirty="0"/>
              <a:t>Unix </a:t>
            </a:r>
            <a:r>
              <a:rPr lang="zh-CN" altLang="en-US" dirty="0"/>
              <a:t>操作系统或想要学习 </a:t>
            </a:r>
            <a:r>
              <a:rPr lang="en-US" altLang="zh-CN" dirty="0"/>
              <a:t>Unix </a:t>
            </a:r>
            <a:r>
              <a:rPr lang="zh-CN" altLang="en-US" dirty="0"/>
              <a:t>操作系统的人都可以从 </a:t>
            </a:r>
            <a:r>
              <a:rPr lang="en-US" altLang="zh-CN" dirty="0"/>
              <a:t>Linux </a:t>
            </a:r>
            <a:r>
              <a:rPr lang="zh-CN" altLang="en-US" dirty="0"/>
              <a:t>中获益。 </a:t>
            </a:r>
          </a:p>
          <a:p>
            <a:pPr>
              <a:lnSpc>
                <a:spcPct val="150000"/>
              </a:lnSpc>
              <a:spcBef>
                <a:spcPts val="1200"/>
              </a:spcBef>
            </a:pPr>
            <a:endParaRPr lang="zh-CN" altLang="en-US" dirty="0"/>
          </a:p>
        </p:txBody>
      </p:sp>
      <p:sp>
        <p:nvSpPr>
          <p:cNvPr id="3" name="文本占位符 2"/>
          <p:cNvSpPr>
            <a:spLocks noGrp="1"/>
          </p:cNvSpPr>
          <p:nvPr>
            <p:ph type="body" sz="quarter" idx="13"/>
          </p:nvPr>
        </p:nvSpPr>
        <p:spPr/>
        <p:txBody>
          <a:bodyPr/>
          <a:lstStyle/>
          <a:p>
            <a:r>
              <a:rPr lang="zh-CN" altLang="en-US" dirty="0"/>
              <a:t>第一章：</a:t>
            </a:r>
            <a:r>
              <a:rPr lang="en-US" altLang="zh-CN" dirty="0"/>
              <a:t>Linux</a:t>
            </a:r>
            <a:r>
              <a:rPr lang="zh-CN" altLang="en-US" dirty="0"/>
              <a:t>操作系统简介</a:t>
            </a:r>
          </a:p>
        </p:txBody>
      </p:sp>
    </p:spTree>
    <p:extLst>
      <p:ext uri="{BB962C8B-B14F-4D97-AF65-F5344CB8AC3E}">
        <p14:creationId xmlns:p14="http://schemas.microsoft.com/office/powerpoint/2010/main" val="375036644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algn="l" eaLnBrk="1" hangingPunct="1"/>
            <a:r>
              <a:rPr lang="en-US" altLang="zh-CN" smtClean="0"/>
              <a:t>2.10 Linux</a:t>
            </a:r>
            <a:r>
              <a:rPr lang="zh-CN" altLang="en-US" smtClean="0"/>
              <a:t>系统基本配置</a:t>
            </a:r>
            <a:r>
              <a:rPr lang="en-US" altLang="zh-CN" smtClean="0"/>
              <a:t>-</a:t>
            </a:r>
            <a:r>
              <a:rPr lang="zh-CN" altLang="en-US" smtClean="0"/>
              <a:t>服务的管理</a:t>
            </a:r>
          </a:p>
        </p:txBody>
      </p:sp>
      <p:sp>
        <p:nvSpPr>
          <p:cNvPr id="32771" name="Rectangle 3"/>
          <p:cNvSpPr>
            <a:spLocks noGrp="1" noChangeArrowheads="1"/>
          </p:cNvSpPr>
          <p:nvPr>
            <p:ph idx="1"/>
          </p:nvPr>
        </p:nvSpPr>
        <p:spPr/>
        <p:txBody>
          <a:bodyPr/>
          <a:lstStyle/>
          <a:p>
            <a:pPr eaLnBrk="1" hangingPunct="1">
              <a:lnSpc>
                <a:spcPct val="150000"/>
              </a:lnSpc>
              <a:spcBef>
                <a:spcPts val="1200"/>
              </a:spcBef>
            </a:pPr>
            <a:r>
              <a:rPr lang="zh-CN" altLang="en-US" sz="2000" smtClean="0"/>
              <a:t>服务的启动</a:t>
            </a:r>
          </a:p>
          <a:p>
            <a:pPr eaLnBrk="1" hangingPunct="1">
              <a:lnSpc>
                <a:spcPct val="150000"/>
              </a:lnSpc>
              <a:spcBef>
                <a:spcPts val="1200"/>
              </a:spcBef>
              <a:buFontTx/>
              <a:buNone/>
            </a:pPr>
            <a:r>
              <a:rPr lang="zh-CN" altLang="en-US" sz="2000" smtClean="0"/>
              <a:t>   </a:t>
            </a:r>
            <a:r>
              <a:rPr lang="en-US" altLang="zh-CN" sz="2000" smtClean="0"/>
              <a:t>chkconfig </a:t>
            </a:r>
            <a:r>
              <a:rPr lang="zh-CN" altLang="en-US" sz="2000" smtClean="0"/>
              <a:t>服务名称 </a:t>
            </a:r>
            <a:r>
              <a:rPr lang="en-US" altLang="zh-CN" sz="2000" smtClean="0"/>
              <a:t>on</a:t>
            </a:r>
          </a:p>
          <a:p>
            <a:pPr eaLnBrk="1" hangingPunct="1">
              <a:lnSpc>
                <a:spcPct val="150000"/>
              </a:lnSpc>
              <a:spcBef>
                <a:spcPts val="1200"/>
              </a:spcBef>
            </a:pPr>
            <a:r>
              <a:rPr lang="zh-CN" altLang="en-US" sz="2000" smtClean="0"/>
              <a:t>服务的关闭</a:t>
            </a:r>
          </a:p>
          <a:p>
            <a:pPr eaLnBrk="1" hangingPunct="1">
              <a:lnSpc>
                <a:spcPct val="150000"/>
              </a:lnSpc>
              <a:spcBef>
                <a:spcPts val="1200"/>
              </a:spcBef>
              <a:buFontTx/>
              <a:buNone/>
            </a:pPr>
            <a:r>
              <a:rPr lang="zh-CN" altLang="en-US" sz="2000" smtClean="0"/>
              <a:t>   </a:t>
            </a:r>
            <a:r>
              <a:rPr lang="en-US" altLang="zh-CN" sz="2000" smtClean="0"/>
              <a:t>chkconfig  </a:t>
            </a:r>
            <a:r>
              <a:rPr lang="zh-CN" altLang="en-US" sz="2000" smtClean="0"/>
              <a:t>服务名称 </a:t>
            </a:r>
            <a:r>
              <a:rPr lang="en-US" altLang="zh-CN" sz="2000" smtClean="0"/>
              <a:t>off</a:t>
            </a:r>
          </a:p>
          <a:p>
            <a:pPr eaLnBrk="1" hangingPunct="1">
              <a:lnSpc>
                <a:spcPct val="150000"/>
              </a:lnSpc>
              <a:spcBef>
                <a:spcPts val="1200"/>
              </a:spcBef>
            </a:pPr>
            <a:r>
              <a:rPr lang="en-US" altLang="zh-CN" sz="2000" smtClean="0"/>
              <a:t> </a:t>
            </a:r>
            <a:r>
              <a:rPr lang="zh-CN" altLang="en-US" sz="2000" smtClean="0"/>
              <a:t>服务关于运行级别的定义</a:t>
            </a:r>
          </a:p>
          <a:p>
            <a:pPr eaLnBrk="1" hangingPunct="1">
              <a:lnSpc>
                <a:spcPct val="150000"/>
              </a:lnSpc>
              <a:spcBef>
                <a:spcPts val="1200"/>
              </a:spcBef>
              <a:buFontTx/>
              <a:buNone/>
            </a:pPr>
            <a:r>
              <a:rPr lang="zh-CN" altLang="en-US" sz="2000" smtClean="0"/>
              <a:t>   </a:t>
            </a:r>
            <a:r>
              <a:rPr lang="en-US" altLang="zh-CN" sz="2000" smtClean="0"/>
              <a:t>chkconfig --level 35 </a:t>
            </a:r>
            <a:r>
              <a:rPr lang="zh-CN" altLang="en-US" sz="2000" smtClean="0"/>
              <a:t>服务名称 </a:t>
            </a:r>
            <a:r>
              <a:rPr lang="en-US" altLang="zh-CN" sz="2000" smtClean="0"/>
              <a:t>on/off</a:t>
            </a:r>
          </a:p>
          <a:p>
            <a:pPr eaLnBrk="1" hangingPunct="1">
              <a:lnSpc>
                <a:spcPct val="150000"/>
              </a:lnSpc>
              <a:spcBef>
                <a:spcPts val="1200"/>
              </a:spcBef>
            </a:pPr>
            <a:r>
              <a:rPr lang="zh-CN" altLang="en-US" sz="2000" smtClean="0"/>
              <a:t>服务的察看</a:t>
            </a:r>
          </a:p>
          <a:p>
            <a:pPr eaLnBrk="1" hangingPunct="1">
              <a:lnSpc>
                <a:spcPct val="150000"/>
              </a:lnSpc>
              <a:spcBef>
                <a:spcPts val="1200"/>
              </a:spcBef>
              <a:buFontTx/>
              <a:buNone/>
            </a:pPr>
            <a:r>
              <a:rPr lang="en-US" altLang="zh-CN" sz="2000" smtClean="0"/>
              <a:t>   chkconfig --list |grep </a:t>
            </a:r>
            <a:r>
              <a:rPr lang="zh-CN" altLang="en-US" sz="2000" smtClean="0"/>
              <a:t>服务名称</a:t>
            </a:r>
            <a:endParaRPr lang="en-US" altLang="zh-CN" sz="2000" smtClean="0"/>
          </a:p>
        </p:txBody>
      </p:sp>
    </p:spTree>
    <p:extLst>
      <p:ext uri="{BB962C8B-B14F-4D97-AF65-F5344CB8AC3E}">
        <p14:creationId xmlns:p14="http://schemas.microsoft.com/office/powerpoint/2010/main" val="90562138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algn="l" eaLnBrk="1" hangingPunct="1"/>
            <a:r>
              <a:rPr lang="en-US" altLang="zh-CN" smtClean="0"/>
              <a:t>2.10 Linux</a:t>
            </a:r>
            <a:r>
              <a:rPr lang="zh-CN" altLang="en-US" smtClean="0"/>
              <a:t>系统基本配置</a:t>
            </a:r>
            <a:r>
              <a:rPr lang="en-US" altLang="zh-CN" smtClean="0"/>
              <a:t>-</a:t>
            </a:r>
            <a:r>
              <a:rPr lang="zh-CN" altLang="en-US" smtClean="0"/>
              <a:t>运行级别的定义</a:t>
            </a:r>
          </a:p>
        </p:txBody>
      </p:sp>
      <p:pic>
        <p:nvPicPr>
          <p:cNvPr id="33795" name="Picture 3" descr="runleve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124744"/>
            <a:ext cx="8335962"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3796" name="Group 4"/>
          <p:cNvGrpSpPr>
            <a:grpSpLocks/>
          </p:cNvGrpSpPr>
          <p:nvPr/>
        </p:nvGrpSpPr>
        <p:grpSpPr bwMode="auto">
          <a:xfrm>
            <a:off x="376238" y="2953805"/>
            <a:ext cx="8299917" cy="3355056"/>
            <a:chOff x="-23" y="-17"/>
            <a:chExt cx="2082" cy="1270"/>
          </a:xfrm>
        </p:grpSpPr>
        <p:sp>
          <p:nvSpPr>
            <p:cNvPr id="33797" name="Rectangle 5"/>
            <p:cNvSpPr>
              <a:spLocks noChangeArrowheads="1"/>
            </p:cNvSpPr>
            <p:nvPr/>
          </p:nvSpPr>
          <p:spPr bwMode="auto">
            <a:xfrm>
              <a:off x="0" y="0"/>
              <a:ext cx="1988" cy="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en-US" sz="2400" b="0">
                <a:latin typeface="Times New Roman" pitchFamily="18" charset="0"/>
                <a:ea typeface="宋体" pitchFamily="2" charset="-122"/>
              </a:endParaRPr>
            </a:p>
          </p:txBody>
        </p:sp>
        <p:grpSp>
          <p:nvGrpSpPr>
            <p:cNvPr id="33798" name="Group 6"/>
            <p:cNvGrpSpPr>
              <a:grpSpLocks/>
            </p:cNvGrpSpPr>
            <p:nvPr/>
          </p:nvGrpSpPr>
          <p:grpSpPr bwMode="auto">
            <a:xfrm>
              <a:off x="-23" y="-17"/>
              <a:ext cx="2082" cy="1270"/>
              <a:chOff x="-23" y="-17"/>
              <a:chExt cx="2082" cy="1270"/>
            </a:xfrm>
          </p:grpSpPr>
          <p:sp>
            <p:nvSpPr>
              <p:cNvPr id="33799" name="Rectangle 7"/>
              <p:cNvSpPr>
                <a:spLocks noChangeArrowheads="1"/>
              </p:cNvSpPr>
              <p:nvPr/>
            </p:nvSpPr>
            <p:spPr bwMode="auto">
              <a:xfrm>
                <a:off x="0" y="0"/>
                <a:ext cx="1988" cy="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kumimoji="1" lang="zh-CN" altLang="en-US" sz="2400" b="0">
                  <a:latin typeface="Times New Roman" pitchFamily="18" charset="0"/>
                  <a:ea typeface="宋体" pitchFamily="2" charset="-122"/>
                </a:endParaRPr>
              </a:p>
            </p:txBody>
          </p:sp>
          <p:grpSp>
            <p:nvGrpSpPr>
              <p:cNvPr id="33802" name="Group 10"/>
              <p:cNvGrpSpPr>
                <a:grpSpLocks/>
              </p:cNvGrpSpPr>
              <p:nvPr/>
            </p:nvGrpSpPr>
            <p:grpSpPr bwMode="auto">
              <a:xfrm>
                <a:off x="-23" y="-17"/>
                <a:ext cx="2082" cy="1270"/>
                <a:chOff x="-23" y="-17"/>
                <a:chExt cx="2082" cy="1270"/>
              </a:xfrm>
            </p:grpSpPr>
            <p:sp>
              <p:nvSpPr>
                <p:cNvPr id="33803" name="Rectangle 11"/>
                <p:cNvSpPr>
                  <a:spLocks noChangeArrowheads="1"/>
                </p:cNvSpPr>
                <p:nvPr/>
              </p:nvSpPr>
              <p:spPr bwMode="auto">
                <a:xfrm>
                  <a:off x="-23" y="-17"/>
                  <a:ext cx="46"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kumimoji="1" lang="zh-CN" altLang="en-US" sz="2400" b="0">
                    <a:latin typeface="Times New Roman" pitchFamily="18" charset="0"/>
                    <a:ea typeface="宋体" pitchFamily="2" charset="-122"/>
                  </a:endParaRPr>
                </a:p>
              </p:txBody>
            </p:sp>
            <p:sp>
              <p:nvSpPr>
                <p:cNvPr id="33804" name="Rectangle 12"/>
                <p:cNvSpPr>
                  <a:spLocks noChangeArrowheads="1"/>
                </p:cNvSpPr>
                <p:nvPr/>
              </p:nvSpPr>
              <p:spPr bwMode="auto">
                <a:xfrm>
                  <a:off x="71" y="53"/>
                  <a:ext cx="1988" cy="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kumimoji="1" lang="en-US" altLang="zh-CN">
                      <a:latin typeface="微软雅黑" pitchFamily="34" charset="-122"/>
                      <a:ea typeface="微软雅黑" pitchFamily="34" charset="-122"/>
                    </a:rPr>
                    <a:t>/etc/inittab</a:t>
                  </a:r>
                  <a:r>
                    <a:rPr kumimoji="1" lang="zh-CN" altLang="en-US">
                      <a:latin typeface="微软雅黑" pitchFamily="34" charset="-122"/>
                      <a:ea typeface="微软雅黑" pitchFamily="34" charset="-122"/>
                    </a:rPr>
                    <a:t>文件：</a:t>
                  </a:r>
                </a:p>
                <a:p>
                  <a:endParaRPr kumimoji="1" lang="en-US" altLang="zh-CN">
                    <a:latin typeface="微软雅黑" pitchFamily="34" charset="-122"/>
                    <a:ea typeface="微软雅黑" pitchFamily="34" charset="-122"/>
                  </a:endParaRPr>
                </a:p>
                <a:p>
                  <a:r>
                    <a:rPr kumimoji="1" lang="en-US" altLang="zh-CN">
                      <a:latin typeface="微软雅黑" pitchFamily="34" charset="-122"/>
                      <a:ea typeface="微软雅黑" pitchFamily="34" charset="-122"/>
                    </a:rPr>
                    <a:t>    id:3:initdefault # </a:t>
                  </a:r>
                  <a:r>
                    <a:rPr kumimoji="1" lang="zh-CN" altLang="en-US">
                      <a:latin typeface="微软雅黑" pitchFamily="34" charset="-122"/>
                      <a:ea typeface="微软雅黑" pitchFamily="34" charset="-122"/>
                    </a:rPr>
                    <a:t>缺省的运行级： </a:t>
                  </a:r>
                  <a:br>
                    <a:rPr kumimoji="1" lang="zh-CN" altLang="en-US">
                      <a:latin typeface="微软雅黑" pitchFamily="34" charset="-122"/>
                      <a:ea typeface="微软雅黑" pitchFamily="34" charset="-122"/>
                    </a:rPr>
                  </a:br>
                  <a:r>
                    <a:rPr kumimoji="1" lang="zh-CN" altLang="en-US">
                      <a:latin typeface="微软雅黑" pitchFamily="34" charset="-122"/>
                      <a:ea typeface="微软雅黑" pitchFamily="34" charset="-122"/>
                    </a:rPr>
                    <a:t>　　</a:t>
                  </a:r>
                  <a:r>
                    <a:rPr kumimoji="1" lang="en-US" altLang="zh-CN">
                      <a:latin typeface="微软雅黑" pitchFamily="34" charset="-122"/>
                      <a:ea typeface="微软雅黑" pitchFamily="34" charset="-122"/>
                    </a:rPr>
                    <a:t># 0 - </a:t>
                  </a:r>
                  <a:r>
                    <a:rPr kumimoji="1" lang="zh-CN" altLang="en-US">
                      <a:latin typeface="微软雅黑" pitchFamily="34" charset="-122"/>
                      <a:ea typeface="微软雅黑" pitchFamily="34" charset="-122"/>
                    </a:rPr>
                    <a:t>停机（千万不要把</a:t>
                  </a:r>
                  <a:r>
                    <a:rPr kumimoji="1" lang="en-US" altLang="zh-CN">
                      <a:latin typeface="微软雅黑" pitchFamily="34" charset="-122"/>
                      <a:ea typeface="微软雅黑" pitchFamily="34" charset="-122"/>
                    </a:rPr>
                    <a:t>initdefault</a:t>
                  </a:r>
                  <a:r>
                    <a:rPr kumimoji="1" lang="zh-CN" altLang="en-US">
                      <a:latin typeface="微软雅黑" pitchFamily="34" charset="-122"/>
                      <a:ea typeface="微软雅黑" pitchFamily="34" charset="-122"/>
                    </a:rPr>
                    <a:t>设置为</a:t>
                  </a:r>
                  <a:r>
                    <a:rPr kumimoji="1" lang="en-US" altLang="zh-CN">
                      <a:latin typeface="微软雅黑" pitchFamily="34" charset="-122"/>
                      <a:ea typeface="微软雅黑" pitchFamily="34" charset="-122"/>
                    </a:rPr>
                    <a:t>0 </a:t>
                  </a:r>
                  <a:r>
                    <a:rPr kumimoji="1" lang="zh-CN" altLang="en-US">
                      <a:latin typeface="微软雅黑" pitchFamily="34" charset="-122"/>
                      <a:ea typeface="微软雅黑" pitchFamily="34" charset="-122"/>
                    </a:rPr>
                    <a:t>） </a:t>
                  </a:r>
                  <a:br>
                    <a:rPr kumimoji="1" lang="zh-CN" altLang="en-US">
                      <a:latin typeface="微软雅黑" pitchFamily="34" charset="-122"/>
                      <a:ea typeface="微软雅黑" pitchFamily="34" charset="-122"/>
                    </a:rPr>
                  </a:br>
                  <a:r>
                    <a:rPr kumimoji="1" lang="zh-CN" altLang="en-US">
                      <a:latin typeface="微软雅黑" pitchFamily="34" charset="-122"/>
                      <a:ea typeface="微软雅黑" pitchFamily="34" charset="-122"/>
                    </a:rPr>
                    <a:t>　　</a:t>
                  </a:r>
                  <a:r>
                    <a:rPr kumimoji="1" lang="en-US" altLang="zh-CN">
                      <a:latin typeface="微软雅黑" pitchFamily="34" charset="-122"/>
                      <a:ea typeface="微软雅黑" pitchFamily="34" charset="-122"/>
                    </a:rPr>
                    <a:t># 1 - </a:t>
                  </a:r>
                  <a:r>
                    <a:rPr kumimoji="1" lang="zh-CN" altLang="en-US">
                      <a:latin typeface="微软雅黑" pitchFamily="34" charset="-122"/>
                      <a:ea typeface="微软雅黑" pitchFamily="34" charset="-122"/>
                    </a:rPr>
                    <a:t>单用户模式 </a:t>
                  </a:r>
                  <a:br>
                    <a:rPr kumimoji="1" lang="zh-CN" altLang="en-US">
                      <a:latin typeface="微软雅黑" pitchFamily="34" charset="-122"/>
                      <a:ea typeface="微软雅黑" pitchFamily="34" charset="-122"/>
                    </a:rPr>
                  </a:br>
                  <a:r>
                    <a:rPr kumimoji="1" lang="zh-CN" altLang="en-US">
                      <a:latin typeface="微软雅黑" pitchFamily="34" charset="-122"/>
                      <a:ea typeface="微软雅黑" pitchFamily="34" charset="-122"/>
                    </a:rPr>
                    <a:t>　　</a:t>
                  </a:r>
                  <a:r>
                    <a:rPr kumimoji="1" lang="en-US" altLang="zh-CN">
                      <a:latin typeface="微软雅黑" pitchFamily="34" charset="-122"/>
                      <a:ea typeface="微软雅黑" pitchFamily="34" charset="-122"/>
                    </a:rPr>
                    <a:t># 2 - </a:t>
                  </a:r>
                  <a:r>
                    <a:rPr kumimoji="1" lang="zh-CN" altLang="en-US">
                      <a:latin typeface="微软雅黑" pitchFamily="34" charset="-122"/>
                      <a:ea typeface="微软雅黑" pitchFamily="34" charset="-122"/>
                    </a:rPr>
                    <a:t>多用户，但是没有</a:t>
                  </a:r>
                  <a:r>
                    <a:rPr kumimoji="1" lang="en-US" altLang="zh-CN">
                      <a:latin typeface="微软雅黑" pitchFamily="34" charset="-122"/>
                      <a:ea typeface="微软雅黑" pitchFamily="34" charset="-122"/>
                    </a:rPr>
                    <a:t>NFS </a:t>
                  </a:r>
                  <a:br>
                    <a:rPr kumimoji="1" lang="en-US" altLang="zh-CN">
                      <a:latin typeface="微软雅黑" pitchFamily="34" charset="-122"/>
                      <a:ea typeface="微软雅黑" pitchFamily="34" charset="-122"/>
                    </a:rPr>
                  </a:br>
                  <a:r>
                    <a:rPr kumimoji="1" lang="zh-CN" altLang="en-US">
                      <a:latin typeface="微软雅黑" pitchFamily="34" charset="-122"/>
                      <a:ea typeface="微软雅黑" pitchFamily="34" charset="-122"/>
                    </a:rPr>
                    <a:t>　　</a:t>
                  </a:r>
                  <a:r>
                    <a:rPr kumimoji="1" lang="en-US" altLang="zh-CN">
                      <a:latin typeface="微软雅黑" pitchFamily="34" charset="-122"/>
                      <a:ea typeface="微软雅黑" pitchFamily="34" charset="-122"/>
                    </a:rPr>
                    <a:t># 3 - </a:t>
                  </a:r>
                  <a:r>
                    <a:rPr kumimoji="1" lang="zh-CN" altLang="en-US">
                      <a:latin typeface="微软雅黑" pitchFamily="34" charset="-122"/>
                      <a:ea typeface="微软雅黑" pitchFamily="34" charset="-122"/>
                    </a:rPr>
                    <a:t>完全多用户模式 </a:t>
                  </a:r>
                  <a:br>
                    <a:rPr kumimoji="1" lang="zh-CN" altLang="en-US">
                      <a:latin typeface="微软雅黑" pitchFamily="34" charset="-122"/>
                      <a:ea typeface="微软雅黑" pitchFamily="34" charset="-122"/>
                    </a:rPr>
                  </a:br>
                  <a:r>
                    <a:rPr kumimoji="1" lang="zh-CN" altLang="en-US">
                      <a:latin typeface="微软雅黑" pitchFamily="34" charset="-122"/>
                      <a:ea typeface="微软雅黑" pitchFamily="34" charset="-122"/>
                    </a:rPr>
                    <a:t>　　</a:t>
                  </a:r>
                  <a:r>
                    <a:rPr kumimoji="1" lang="en-US" altLang="zh-CN">
                      <a:latin typeface="微软雅黑" pitchFamily="34" charset="-122"/>
                      <a:ea typeface="微软雅黑" pitchFamily="34" charset="-122"/>
                    </a:rPr>
                    <a:t># 4 - </a:t>
                  </a:r>
                  <a:r>
                    <a:rPr kumimoji="1" lang="zh-CN" altLang="en-US">
                      <a:latin typeface="微软雅黑" pitchFamily="34" charset="-122"/>
                      <a:ea typeface="微软雅黑" pitchFamily="34" charset="-122"/>
                    </a:rPr>
                    <a:t>没有用到 </a:t>
                  </a:r>
                  <a:br>
                    <a:rPr kumimoji="1" lang="zh-CN" altLang="en-US">
                      <a:latin typeface="微软雅黑" pitchFamily="34" charset="-122"/>
                      <a:ea typeface="微软雅黑" pitchFamily="34" charset="-122"/>
                    </a:rPr>
                  </a:br>
                  <a:r>
                    <a:rPr kumimoji="1" lang="zh-CN" altLang="en-US">
                      <a:latin typeface="微软雅黑" pitchFamily="34" charset="-122"/>
                      <a:ea typeface="微软雅黑" pitchFamily="34" charset="-122"/>
                    </a:rPr>
                    <a:t>　　</a:t>
                  </a:r>
                  <a:r>
                    <a:rPr kumimoji="1" lang="en-US" altLang="zh-CN">
                      <a:latin typeface="微软雅黑" pitchFamily="34" charset="-122"/>
                      <a:ea typeface="微软雅黑" pitchFamily="34" charset="-122"/>
                    </a:rPr>
                    <a:t># 5 - X11 </a:t>
                  </a:r>
                  <a:br>
                    <a:rPr kumimoji="1" lang="en-US" altLang="zh-CN">
                      <a:latin typeface="微软雅黑" pitchFamily="34" charset="-122"/>
                      <a:ea typeface="微软雅黑" pitchFamily="34" charset="-122"/>
                    </a:rPr>
                  </a:br>
                  <a:r>
                    <a:rPr kumimoji="1" lang="zh-CN" altLang="en-US">
                      <a:latin typeface="微软雅黑" pitchFamily="34" charset="-122"/>
                      <a:ea typeface="微软雅黑" pitchFamily="34" charset="-122"/>
                    </a:rPr>
                    <a:t>　　</a:t>
                  </a:r>
                  <a:r>
                    <a:rPr kumimoji="1" lang="en-US" altLang="zh-CN">
                      <a:latin typeface="微软雅黑" pitchFamily="34" charset="-122"/>
                      <a:ea typeface="微软雅黑" pitchFamily="34" charset="-122"/>
                    </a:rPr>
                    <a:t># 6 - </a:t>
                  </a:r>
                  <a:r>
                    <a:rPr kumimoji="1" lang="zh-CN" altLang="en-US">
                      <a:latin typeface="微软雅黑" pitchFamily="34" charset="-122"/>
                      <a:ea typeface="微软雅黑" pitchFamily="34" charset="-122"/>
                    </a:rPr>
                    <a:t>重新启动（千万不要把</a:t>
                  </a:r>
                  <a:r>
                    <a:rPr kumimoji="1" lang="en-US" altLang="zh-CN">
                      <a:latin typeface="微软雅黑" pitchFamily="34" charset="-122"/>
                      <a:ea typeface="微软雅黑" pitchFamily="34" charset="-122"/>
                    </a:rPr>
                    <a:t>initdefault</a:t>
                  </a:r>
                  <a:r>
                    <a:rPr kumimoji="1" lang="zh-CN" altLang="en-US">
                      <a:latin typeface="微软雅黑" pitchFamily="34" charset="-122"/>
                      <a:ea typeface="微软雅黑" pitchFamily="34" charset="-122"/>
                    </a:rPr>
                    <a:t>设置为</a:t>
                  </a:r>
                  <a:r>
                    <a:rPr kumimoji="1" lang="en-US" altLang="zh-CN">
                      <a:latin typeface="微软雅黑" pitchFamily="34" charset="-122"/>
                      <a:ea typeface="微软雅黑" pitchFamily="34" charset="-122"/>
                    </a:rPr>
                    <a:t>6 </a:t>
                  </a:r>
                  <a:r>
                    <a:rPr kumimoji="1" lang="zh-CN" altLang="en-US">
                      <a:latin typeface="微软雅黑" pitchFamily="34" charset="-122"/>
                      <a:ea typeface="微软雅黑" pitchFamily="34" charset="-122"/>
                    </a:rPr>
                    <a:t>）</a:t>
                  </a:r>
                  <a:endParaRPr kumimoji="1" lang="en-US" altLang="zh-CN">
                    <a:latin typeface="微软雅黑" pitchFamily="34" charset="-122"/>
                    <a:ea typeface="微软雅黑" pitchFamily="34" charset="-122"/>
                  </a:endParaRPr>
                </a:p>
              </p:txBody>
            </p:sp>
          </p:grpSp>
        </p:grpSp>
      </p:grpSp>
    </p:spTree>
    <p:extLst>
      <p:ext uri="{BB962C8B-B14F-4D97-AF65-F5344CB8AC3E}">
        <p14:creationId xmlns:p14="http://schemas.microsoft.com/office/powerpoint/2010/main" val="59357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ctrTitle"/>
          </p:nvPr>
        </p:nvSpPr>
        <p:spPr/>
        <p:txBody>
          <a:bodyPr/>
          <a:lstStyle/>
          <a:p>
            <a:pPr algn="l" eaLnBrk="1" hangingPunct="1"/>
            <a:r>
              <a:rPr lang="zh-CN" altLang="en-US" sz="3200" smtClean="0">
                <a:latin typeface="宋体" pitchFamily="2" charset="-122"/>
              </a:rPr>
              <a:t>第三章：</a:t>
            </a:r>
            <a:r>
              <a:rPr lang="en-US" altLang="zh-CN" sz="3200" smtClean="0">
                <a:latin typeface="宋体" pitchFamily="2" charset="-122"/>
              </a:rPr>
              <a:t>Linux</a:t>
            </a:r>
            <a:r>
              <a:rPr lang="zh-CN" altLang="en-US" sz="3200" smtClean="0">
                <a:latin typeface="宋体" pitchFamily="2" charset="-122"/>
              </a:rPr>
              <a:t>系统的文件系统及其结构</a:t>
            </a:r>
          </a:p>
        </p:txBody>
      </p:sp>
    </p:spTree>
    <p:extLst>
      <p:ext uri="{BB962C8B-B14F-4D97-AF65-F5344CB8AC3E}">
        <p14:creationId xmlns:p14="http://schemas.microsoft.com/office/powerpoint/2010/main" val="302194274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algn="l" eaLnBrk="1" hangingPunct="1"/>
            <a:r>
              <a:rPr lang="en-US" altLang="zh-CN" smtClean="0"/>
              <a:t>3.1 </a:t>
            </a:r>
            <a:r>
              <a:rPr lang="zh-CN" altLang="en-US" smtClean="0"/>
              <a:t>文件与目录的基本概念</a:t>
            </a:r>
          </a:p>
        </p:txBody>
      </p:sp>
      <p:sp>
        <p:nvSpPr>
          <p:cNvPr id="35843" name="Rectangle 3"/>
          <p:cNvSpPr>
            <a:spLocks noGrp="1" noChangeArrowheads="1"/>
          </p:cNvSpPr>
          <p:nvPr>
            <p:ph idx="1"/>
          </p:nvPr>
        </p:nvSpPr>
        <p:spPr/>
        <p:txBody>
          <a:bodyPr/>
          <a:lstStyle/>
          <a:p>
            <a:pPr eaLnBrk="1" hangingPunct="1">
              <a:spcBef>
                <a:spcPts val="1200"/>
              </a:spcBef>
            </a:pPr>
            <a:r>
              <a:rPr lang="zh-CN" altLang="en-US" sz="2400" smtClean="0">
                <a:latin typeface="宋体" pitchFamily="2" charset="-122"/>
              </a:rPr>
              <a:t>文件：是用来存储信息的基本结构，它是被命名（文件名）的存储在某种介质（磁盘，光盘，磁带等）上的一组信息的集合。</a:t>
            </a:r>
          </a:p>
          <a:p>
            <a:pPr eaLnBrk="1" hangingPunct="1">
              <a:spcBef>
                <a:spcPts val="1200"/>
              </a:spcBef>
            </a:pPr>
            <a:r>
              <a:rPr lang="zh-CN" altLang="en-US" sz="2400" smtClean="0">
                <a:latin typeface="宋体" pitchFamily="2" charset="-122"/>
              </a:rPr>
              <a:t>从技术上讲，文件不能存贮任何数据，它只是一个用来指向它们相应的索引节点</a:t>
            </a:r>
            <a:r>
              <a:rPr lang="en-US" altLang="zh-CN" sz="2400" smtClean="0">
                <a:latin typeface="宋体" pitchFamily="2" charset="-122"/>
              </a:rPr>
              <a:t>(inode)</a:t>
            </a:r>
            <a:r>
              <a:rPr lang="zh-CN" altLang="en-US" sz="2400" smtClean="0">
                <a:latin typeface="宋体" pitchFamily="2" charset="-122"/>
              </a:rPr>
              <a:t>的名字，索引节点包含了文件的真正信息。</a:t>
            </a:r>
          </a:p>
          <a:p>
            <a:pPr eaLnBrk="1" hangingPunct="1">
              <a:spcBef>
                <a:spcPts val="1200"/>
              </a:spcBef>
            </a:pPr>
            <a:r>
              <a:rPr lang="zh-CN" altLang="en-US" sz="2400" smtClean="0">
                <a:latin typeface="宋体" pitchFamily="2" charset="-122"/>
              </a:rPr>
              <a:t>文件名：是文件的标识，由字母，数字，下划线，圆点组成。</a:t>
            </a:r>
          </a:p>
          <a:p>
            <a:pPr eaLnBrk="1" hangingPunct="1">
              <a:spcBef>
                <a:spcPts val="1200"/>
              </a:spcBef>
            </a:pPr>
            <a:r>
              <a:rPr lang="zh-CN" altLang="en-US" sz="2400" smtClean="0">
                <a:latin typeface="宋体" pitchFamily="2" charset="-122"/>
              </a:rPr>
              <a:t>扩展名：为了便于识别和管理，用扩展名作为文件名的一部分，中间用</a:t>
            </a:r>
            <a:r>
              <a:rPr lang="en-US" altLang="zh-CN" sz="2400" smtClean="0">
                <a:latin typeface="宋体" pitchFamily="2" charset="-122"/>
              </a:rPr>
              <a:t>.</a:t>
            </a:r>
            <a:r>
              <a:rPr lang="zh-CN" altLang="en-US" sz="2400" smtClean="0">
                <a:latin typeface="宋体" pitchFamily="2" charset="-122"/>
              </a:rPr>
              <a:t>隔开</a:t>
            </a:r>
          </a:p>
          <a:p>
            <a:pPr eaLnBrk="1" hangingPunct="1">
              <a:spcBef>
                <a:spcPts val="1200"/>
              </a:spcBef>
            </a:pPr>
            <a:r>
              <a:rPr lang="zh-CN" altLang="en-US" sz="2400" smtClean="0">
                <a:latin typeface="宋体" pitchFamily="2" charset="-122"/>
              </a:rPr>
              <a:t>目录文件：用来管理和组织大量的文件，常称为目录</a:t>
            </a:r>
          </a:p>
          <a:p>
            <a:pPr eaLnBrk="1" hangingPunct="1">
              <a:lnSpc>
                <a:spcPct val="90000"/>
              </a:lnSpc>
            </a:pPr>
            <a:endParaRPr lang="zh-CN" altLang="en-US" sz="2400" smtClean="0">
              <a:latin typeface="宋体" pitchFamily="2" charset="-122"/>
            </a:endParaRPr>
          </a:p>
        </p:txBody>
      </p:sp>
    </p:spTree>
    <p:extLst>
      <p:ext uri="{BB962C8B-B14F-4D97-AF65-F5344CB8AC3E}">
        <p14:creationId xmlns:p14="http://schemas.microsoft.com/office/powerpoint/2010/main" val="389104484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algn="l" eaLnBrk="1" hangingPunct="1"/>
            <a:r>
              <a:rPr lang="en-US" altLang="zh-CN" smtClean="0"/>
              <a:t>3.2 </a:t>
            </a:r>
            <a:r>
              <a:rPr lang="zh-CN" altLang="en-US" smtClean="0"/>
              <a:t>文件系统基本概念</a:t>
            </a:r>
          </a:p>
        </p:txBody>
      </p:sp>
      <p:sp>
        <p:nvSpPr>
          <p:cNvPr id="36867" name="Rectangle 3"/>
          <p:cNvSpPr>
            <a:spLocks noGrp="1" noChangeArrowheads="1"/>
          </p:cNvSpPr>
          <p:nvPr>
            <p:ph idx="1"/>
          </p:nvPr>
        </p:nvSpPr>
        <p:spPr/>
        <p:txBody>
          <a:bodyPr/>
          <a:lstStyle/>
          <a:p>
            <a:pPr eaLnBrk="1" hangingPunct="1">
              <a:spcBef>
                <a:spcPts val="1200"/>
              </a:spcBef>
              <a:spcAft>
                <a:spcPts val="600"/>
              </a:spcAft>
            </a:pPr>
            <a:r>
              <a:rPr lang="zh-CN" altLang="en-US" sz="1800" dirty="0" smtClean="0">
                <a:latin typeface="宋体" pitchFamily="2" charset="-122"/>
              </a:rPr>
              <a:t>文件系统是包括在一个磁盘（包括光盘、软盘、闪盘及其它存储设备）或分区的目录结构；一个可应用的磁盘设备可以包含一个或多个文件系统；如果您想进入一个文件系统，首先您要做的是挂载（</a:t>
            </a:r>
            <a:r>
              <a:rPr lang="en-US" altLang="zh-CN" sz="1800" dirty="0" smtClean="0">
                <a:latin typeface="宋体" pitchFamily="2" charset="-122"/>
              </a:rPr>
              <a:t>mount</a:t>
            </a:r>
            <a:r>
              <a:rPr lang="zh-CN" altLang="en-US" sz="1800" dirty="0" smtClean="0">
                <a:latin typeface="宋体" pitchFamily="2" charset="-122"/>
              </a:rPr>
              <a:t>）文件系统；为了挂载（</a:t>
            </a:r>
            <a:r>
              <a:rPr lang="en-US" altLang="zh-CN" sz="1800" dirty="0" smtClean="0">
                <a:latin typeface="宋体" pitchFamily="2" charset="-122"/>
              </a:rPr>
              <a:t>mount</a:t>
            </a:r>
            <a:r>
              <a:rPr lang="zh-CN" altLang="en-US" sz="1800" dirty="0" smtClean="0">
                <a:latin typeface="宋体" pitchFamily="2" charset="-122"/>
              </a:rPr>
              <a:t>）文件系统，您必须指定一个挂载点； </a:t>
            </a:r>
          </a:p>
          <a:p>
            <a:pPr eaLnBrk="1" hangingPunct="1">
              <a:spcBef>
                <a:spcPts val="1200"/>
              </a:spcBef>
              <a:spcAft>
                <a:spcPts val="600"/>
              </a:spcAft>
            </a:pPr>
            <a:r>
              <a:rPr lang="zh-CN" altLang="en-US" sz="1800" dirty="0" smtClean="0">
                <a:latin typeface="宋体" pitchFamily="2" charset="-122"/>
              </a:rPr>
              <a:t>文件系统是在一个磁盘（包括光盘、软盘、闪盘及其它存储设备）或分区组织文件的方法，如</a:t>
            </a:r>
            <a:r>
              <a:rPr lang="en-US" altLang="zh-CN" sz="1800" dirty="0" smtClean="0">
                <a:latin typeface="宋体" pitchFamily="2" charset="-122"/>
              </a:rPr>
              <a:t>NTFS</a:t>
            </a:r>
            <a:r>
              <a:rPr lang="zh-CN" altLang="en-US" sz="1800" dirty="0" smtClean="0">
                <a:latin typeface="宋体" pitchFamily="2" charset="-122"/>
              </a:rPr>
              <a:t>或</a:t>
            </a:r>
            <a:r>
              <a:rPr lang="en-US" altLang="zh-CN" sz="1800" dirty="0" smtClean="0">
                <a:latin typeface="宋体" pitchFamily="2" charset="-122"/>
              </a:rPr>
              <a:t>FAT </a:t>
            </a:r>
            <a:r>
              <a:rPr lang="zh-CN" altLang="en-US" sz="1800" dirty="0" smtClean="0">
                <a:latin typeface="宋体" pitchFamily="2" charset="-122"/>
              </a:rPr>
              <a:t>；</a:t>
            </a:r>
          </a:p>
          <a:p>
            <a:pPr eaLnBrk="1" hangingPunct="1">
              <a:spcBef>
                <a:spcPts val="1200"/>
              </a:spcBef>
              <a:spcAft>
                <a:spcPts val="600"/>
              </a:spcAft>
            </a:pPr>
            <a:r>
              <a:rPr lang="zh-CN" altLang="en-US" sz="1800" dirty="0" smtClean="0">
                <a:latin typeface="宋体" pitchFamily="2" charset="-122"/>
              </a:rPr>
              <a:t>文件系统是文件的数据结构或组织方法。在</a:t>
            </a:r>
            <a:r>
              <a:rPr lang="en-US" altLang="zh-CN" sz="1800" dirty="0" smtClean="0">
                <a:latin typeface="宋体" pitchFamily="2" charset="-122"/>
              </a:rPr>
              <a:t>Linux</a:t>
            </a:r>
            <a:r>
              <a:rPr lang="zh-CN" altLang="en-US" sz="1800" dirty="0" smtClean="0">
                <a:latin typeface="宋体" pitchFamily="2" charset="-122"/>
              </a:rPr>
              <a:t>中，文件系统涉及两个非常独特的事情，目录树或在磁盘或分区上文件的排列；文件系统是基于操作系统的，建立在磁盘媒质上的可见体系结构，例如这种结构对于一个</a:t>
            </a:r>
            <a:r>
              <a:rPr lang="en-US" altLang="zh-CN" sz="1800" dirty="0" smtClean="0">
                <a:latin typeface="宋体" pitchFamily="2" charset="-122"/>
              </a:rPr>
              <a:t>Linux</a:t>
            </a:r>
            <a:r>
              <a:rPr lang="zh-CN" altLang="en-US" sz="1800" dirty="0" smtClean="0">
                <a:latin typeface="宋体" pitchFamily="2" charset="-122"/>
              </a:rPr>
              <a:t>用户来说可以用</a:t>
            </a:r>
            <a:r>
              <a:rPr lang="en-US" altLang="zh-CN" sz="1800" dirty="0" err="1" smtClean="0">
                <a:latin typeface="宋体" pitchFamily="2" charset="-122"/>
              </a:rPr>
              <a:t>ls</a:t>
            </a:r>
            <a:r>
              <a:rPr lang="en-US" altLang="zh-CN" sz="1800" dirty="0" smtClean="0">
                <a:latin typeface="宋体" pitchFamily="2" charset="-122"/>
              </a:rPr>
              <a:t> </a:t>
            </a:r>
            <a:r>
              <a:rPr lang="zh-CN" altLang="en-US" sz="1800" dirty="0" smtClean="0">
                <a:latin typeface="宋体" pitchFamily="2" charset="-122"/>
              </a:rPr>
              <a:t>或其它工具可以看到；</a:t>
            </a:r>
          </a:p>
          <a:p>
            <a:pPr eaLnBrk="1" hangingPunct="1">
              <a:spcBef>
                <a:spcPts val="1200"/>
              </a:spcBef>
              <a:spcAft>
                <a:spcPts val="600"/>
              </a:spcAft>
            </a:pPr>
            <a:r>
              <a:rPr lang="zh-CN" altLang="en-US" sz="1800" dirty="0" smtClean="0">
                <a:latin typeface="宋体" pitchFamily="2" charset="-122"/>
              </a:rPr>
              <a:t>文件系统是基于被划分的存储设备上的逻辑上单位上的一种定义文件的命名、存储、组织及取出的方法；</a:t>
            </a:r>
          </a:p>
          <a:p>
            <a:pPr eaLnBrk="1" hangingPunct="1">
              <a:spcBef>
                <a:spcPts val="1200"/>
              </a:spcBef>
              <a:spcAft>
                <a:spcPts val="600"/>
              </a:spcAft>
            </a:pPr>
            <a:r>
              <a:rPr lang="zh-CN" altLang="en-US" sz="1800" dirty="0" smtClean="0">
                <a:latin typeface="宋体" pitchFamily="2" charset="-122"/>
              </a:rPr>
              <a:t>在计算机业，一个文件系统是有组织存储文件或数据的方法，目的是易于查询和存取。文件系统是基于一个存储设备，比如硬盘或光盘，并且包含文件文件物理位置的维护；也可以说文件系统也是虚拟数据或网络数据存储的方法，比如</a:t>
            </a:r>
            <a:r>
              <a:rPr lang="en-US" altLang="zh-CN" sz="1800" dirty="0" smtClean="0">
                <a:latin typeface="宋体" pitchFamily="2" charset="-122"/>
              </a:rPr>
              <a:t>NFS</a:t>
            </a:r>
            <a:r>
              <a:rPr lang="zh-CN" altLang="en-US" sz="1800" dirty="0" smtClean="0">
                <a:latin typeface="宋体" pitchFamily="2" charset="-122"/>
              </a:rPr>
              <a:t>。  </a:t>
            </a:r>
          </a:p>
        </p:txBody>
      </p:sp>
    </p:spTree>
    <p:extLst>
      <p:ext uri="{BB962C8B-B14F-4D97-AF65-F5344CB8AC3E}">
        <p14:creationId xmlns:p14="http://schemas.microsoft.com/office/powerpoint/2010/main" val="3885795511"/>
      </p:ext>
    </p:extLst>
  </p:cSld>
  <p:clrMapOvr>
    <a:masterClrMapping/>
  </p:clrMapOvr>
  <p:transition>
    <p:rand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algn="l" eaLnBrk="1" hangingPunct="1"/>
            <a:r>
              <a:rPr lang="en-US" altLang="zh-CN" smtClean="0"/>
              <a:t>3.3 Linux</a:t>
            </a:r>
            <a:r>
              <a:rPr lang="zh-CN" altLang="en-US" smtClean="0"/>
              <a:t>文件系统类型</a:t>
            </a:r>
          </a:p>
        </p:txBody>
      </p:sp>
      <p:sp>
        <p:nvSpPr>
          <p:cNvPr id="2" name="内容占位符 1"/>
          <p:cNvSpPr>
            <a:spLocks noGrp="1"/>
          </p:cNvSpPr>
          <p:nvPr>
            <p:ph idx="1"/>
          </p:nvPr>
        </p:nvSpPr>
        <p:spPr/>
        <p:txBody>
          <a:bodyPr/>
          <a:lstStyle/>
          <a:p>
            <a:r>
              <a:rPr lang="en-US" altLang="zh-CN" sz="2400" dirty="0"/>
              <a:t>ext2 </a:t>
            </a:r>
            <a:r>
              <a:rPr lang="zh-CN" altLang="en-US" sz="2400" dirty="0"/>
              <a:t>文件系统</a:t>
            </a:r>
          </a:p>
          <a:p>
            <a:pPr lvl="1"/>
            <a:r>
              <a:rPr lang="en-US" altLang="zh-CN" sz="1800" dirty="0" smtClean="0"/>
              <a:t>ext2</a:t>
            </a:r>
            <a:r>
              <a:rPr lang="zh-CN" altLang="en-US" sz="1800" dirty="0"/>
              <a:t>文件系统应该说是</a:t>
            </a:r>
            <a:r>
              <a:rPr lang="en-US" altLang="zh-CN" sz="1800" dirty="0"/>
              <a:t>Linux</a:t>
            </a:r>
            <a:r>
              <a:rPr lang="zh-CN" altLang="en-US" sz="1800" dirty="0"/>
              <a:t>正宗的文件系统，早期的</a:t>
            </a:r>
            <a:r>
              <a:rPr lang="en-US" altLang="zh-CN" sz="1800" dirty="0"/>
              <a:t>Linux</a:t>
            </a:r>
            <a:r>
              <a:rPr lang="zh-CN" altLang="en-US" sz="1800" dirty="0"/>
              <a:t>都是用</a:t>
            </a:r>
            <a:r>
              <a:rPr lang="en-US" altLang="zh-CN" sz="1800" dirty="0"/>
              <a:t>ext2</a:t>
            </a:r>
            <a:r>
              <a:rPr lang="zh-CN" altLang="en-US" sz="1800" dirty="0"/>
              <a:t>，但随着技术的发展，大多</a:t>
            </a:r>
            <a:r>
              <a:rPr lang="en-US" altLang="zh-CN" sz="1800" dirty="0"/>
              <a:t>Linux</a:t>
            </a:r>
            <a:r>
              <a:rPr lang="zh-CN" altLang="en-US" sz="1800" dirty="0"/>
              <a:t>的发行版本目前并不用这个文件系统了；比如</a:t>
            </a:r>
            <a:r>
              <a:rPr lang="en-US" altLang="zh-CN" sz="1800" dirty="0" err="1"/>
              <a:t>Redhat</a:t>
            </a:r>
            <a:r>
              <a:rPr lang="zh-CN" altLang="en-US" sz="1800" dirty="0"/>
              <a:t>和</a:t>
            </a:r>
            <a:r>
              <a:rPr lang="en-US" altLang="zh-CN" sz="1800" dirty="0"/>
              <a:t>Fedora </a:t>
            </a:r>
            <a:r>
              <a:rPr lang="zh-CN" altLang="en-US" sz="1800" dirty="0"/>
              <a:t>大多都建议用</a:t>
            </a:r>
            <a:r>
              <a:rPr lang="en-US" altLang="zh-CN" sz="1800" dirty="0"/>
              <a:t>ext3 </a:t>
            </a:r>
            <a:r>
              <a:rPr lang="zh-CN" altLang="en-US" sz="1800" dirty="0"/>
              <a:t>，</a:t>
            </a:r>
            <a:r>
              <a:rPr lang="en-US" altLang="zh-CN" sz="1800" dirty="0"/>
              <a:t>ext3</a:t>
            </a:r>
            <a:r>
              <a:rPr lang="zh-CN" altLang="en-US" sz="1800" dirty="0"/>
              <a:t>文件系统是由</a:t>
            </a:r>
            <a:r>
              <a:rPr lang="en-US" altLang="zh-CN" sz="1800" dirty="0"/>
              <a:t>ext2</a:t>
            </a:r>
            <a:r>
              <a:rPr lang="zh-CN" altLang="en-US" sz="1800" dirty="0"/>
              <a:t>发展而来的</a:t>
            </a:r>
            <a:r>
              <a:rPr lang="zh-CN" altLang="en-US" sz="1800" dirty="0" smtClean="0"/>
              <a:t>。</a:t>
            </a:r>
            <a:r>
              <a:rPr lang="en-US" altLang="zh-CN" sz="1800" dirty="0" smtClean="0"/>
              <a:t>ext2</a:t>
            </a:r>
            <a:r>
              <a:rPr lang="zh-CN" altLang="en-US" sz="1800" dirty="0"/>
              <a:t>支持</a:t>
            </a:r>
            <a:r>
              <a:rPr lang="en-US" altLang="zh-CN" sz="1800" dirty="0"/>
              <a:t>undelete</a:t>
            </a:r>
            <a:r>
              <a:rPr lang="zh-CN" altLang="en-US" sz="1800" dirty="0"/>
              <a:t>（反删除），如果您误删除文件，有时是可以恢复的，但操作上比较麻烦； </a:t>
            </a:r>
          </a:p>
          <a:p>
            <a:pPr>
              <a:spcBef>
                <a:spcPts val="1200"/>
              </a:spcBef>
            </a:pPr>
            <a:r>
              <a:rPr lang="en-US" altLang="zh-CN" sz="2400" dirty="0"/>
              <a:t>ext3 </a:t>
            </a:r>
            <a:r>
              <a:rPr lang="zh-CN" altLang="en-US" sz="2400" dirty="0"/>
              <a:t>文件系统：是由</a:t>
            </a:r>
            <a:r>
              <a:rPr lang="en-US" altLang="zh-CN" sz="2400" dirty="0"/>
              <a:t>ext2</a:t>
            </a:r>
            <a:r>
              <a:rPr lang="zh-CN" altLang="en-US" sz="2400" dirty="0"/>
              <a:t>文件系统发展而来</a:t>
            </a:r>
          </a:p>
          <a:p>
            <a:pPr lvl="1"/>
            <a:r>
              <a:rPr lang="en-US" altLang="zh-CN" sz="1800" dirty="0" smtClean="0"/>
              <a:t>ext3 </a:t>
            </a:r>
            <a:r>
              <a:rPr lang="en-US" altLang="zh-CN" sz="1800" dirty="0"/>
              <a:t>is a Journalizing file system for Linux</a:t>
            </a:r>
            <a:r>
              <a:rPr lang="zh-CN" altLang="en-US" sz="1800" dirty="0"/>
              <a:t>（</a:t>
            </a:r>
            <a:r>
              <a:rPr lang="en-US" altLang="zh-CN" sz="1800" dirty="0"/>
              <a:t>ext3</a:t>
            </a:r>
            <a:r>
              <a:rPr lang="zh-CN" altLang="en-US" sz="1800" dirty="0"/>
              <a:t>是一个用于</a:t>
            </a:r>
            <a:r>
              <a:rPr lang="en-US" altLang="zh-CN" sz="1800" dirty="0"/>
              <a:t>Linux</a:t>
            </a:r>
            <a:r>
              <a:rPr lang="zh-CN" altLang="en-US" sz="1800" dirty="0"/>
              <a:t>的日志文件系统），</a:t>
            </a:r>
            <a:r>
              <a:rPr lang="en-US" altLang="zh-CN" sz="1800" dirty="0"/>
              <a:t>ext3</a:t>
            </a:r>
            <a:r>
              <a:rPr lang="zh-CN" altLang="en-US" sz="1800" dirty="0"/>
              <a:t>支持大文件；但不支持反删除（</a:t>
            </a:r>
            <a:r>
              <a:rPr lang="en-US" altLang="zh-CN" sz="1800" dirty="0"/>
              <a:t>undelete</a:t>
            </a:r>
            <a:r>
              <a:rPr lang="zh-CN" altLang="en-US" sz="1800" dirty="0"/>
              <a:t>）操作； </a:t>
            </a:r>
            <a:r>
              <a:rPr lang="en-US" altLang="zh-CN" sz="1800" dirty="0" err="1"/>
              <a:t>Redhat</a:t>
            </a:r>
            <a:r>
              <a:rPr lang="zh-CN" altLang="en-US" sz="1800" dirty="0"/>
              <a:t>和</a:t>
            </a:r>
            <a:r>
              <a:rPr lang="en-US" altLang="zh-CN" sz="1800" dirty="0"/>
              <a:t>Fedora</a:t>
            </a:r>
            <a:r>
              <a:rPr lang="zh-CN" altLang="en-US" sz="1800" dirty="0"/>
              <a:t>都力挺</a:t>
            </a:r>
            <a:r>
              <a:rPr lang="en-US" altLang="zh-CN" sz="1800" dirty="0"/>
              <a:t>ext3</a:t>
            </a:r>
            <a:r>
              <a:rPr lang="zh-CN" altLang="en-US" sz="1800" dirty="0"/>
              <a:t>；</a:t>
            </a:r>
          </a:p>
          <a:p>
            <a:pPr>
              <a:spcBef>
                <a:spcPts val="1200"/>
              </a:spcBef>
            </a:pPr>
            <a:r>
              <a:rPr lang="en-US" altLang="zh-CN" sz="2400" dirty="0" err="1"/>
              <a:t>reiserfs</a:t>
            </a:r>
            <a:r>
              <a:rPr lang="en-US" altLang="zh-CN" sz="2400" dirty="0"/>
              <a:t> </a:t>
            </a:r>
            <a:r>
              <a:rPr lang="zh-CN" altLang="en-US" sz="2400" dirty="0"/>
              <a:t>文件系统</a:t>
            </a:r>
          </a:p>
          <a:p>
            <a:pPr lvl="1"/>
            <a:r>
              <a:rPr lang="en-US" altLang="zh-CN" sz="1800" dirty="0" err="1" smtClean="0"/>
              <a:t>reiserfs</a:t>
            </a:r>
            <a:r>
              <a:rPr lang="en-US" altLang="zh-CN" sz="1800" dirty="0" smtClean="0"/>
              <a:t> </a:t>
            </a:r>
            <a:r>
              <a:rPr lang="zh-CN" altLang="en-US" sz="1800" dirty="0"/>
              <a:t>文件系统是一款优秀的文件系统，支持大文件，支持反删除（</a:t>
            </a:r>
            <a:r>
              <a:rPr lang="en-US" altLang="zh-CN" sz="1800" dirty="0"/>
              <a:t>undelete</a:t>
            </a:r>
            <a:r>
              <a:rPr lang="zh-CN" altLang="en-US" sz="1800" dirty="0"/>
              <a:t>）；操作反删除比较容易；</a:t>
            </a:r>
            <a:r>
              <a:rPr lang="en-US" altLang="zh-CN" sz="1800" dirty="0" err="1"/>
              <a:t>reiserfs</a:t>
            </a:r>
            <a:r>
              <a:rPr lang="en-US" altLang="zh-CN" sz="1800" dirty="0"/>
              <a:t> </a:t>
            </a:r>
            <a:r>
              <a:rPr lang="zh-CN" altLang="en-US" sz="1800" dirty="0"/>
              <a:t>支持大文件；</a:t>
            </a:r>
          </a:p>
          <a:p>
            <a:endParaRPr lang="zh-CN" altLang="en-US" sz="2000" dirty="0"/>
          </a:p>
        </p:txBody>
      </p:sp>
    </p:spTree>
    <p:extLst>
      <p:ext uri="{BB962C8B-B14F-4D97-AF65-F5344CB8AC3E}">
        <p14:creationId xmlns:p14="http://schemas.microsoft.com/office/powerpoint/2010/main" val="3144494297"/>
      </p:ext>
    </p:extLst>
  </p:cSld>
  <p:clrMapOvr>
    <a:masterClrMapping/>
  </p:clrMapOvr>
  <p:transition>
    <p:rand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algn="l" eaLnBrk="1" hangingPunct="1"/>
            <a:r>
              <a:rPr lang="en-US" altLang="zh-CN" smtClean="0"/>
              <a:t>3.5 </a:t>
            </a:r>
            <a:r>
              <a:rPr lang="zh-CN" altLang="en-US" smtClean="0"/>
              <a:t>文件系统的创建</a:t>
            </a:r>
          </a:p>
        </p:txBody>
      </p:sp>
      <p:sp>
        <p:nvSpPr>
          <p:cNvPr id="39939" name="Rectangle 3"/>
          <p:cNvSpPr>
            <a:spLocks noGrp="1" noChangeArrowheads="1"/>
          </p:cNvSpPr>
          <p:nvPr>
            <p:ph idx="1"/>
          </p:nvPr>
        </p:nvSpPr>
        <p:spPr/>
        <p:txBody>
          <a:bodyPr/>
          <a:lstStyle/>
          <a:p>
            <a:pPr eaLnBrk="1" hangingPunct="1">
              <a:lnSpc>
                <a:spcPct val="150000"/>
              </a:lnSpc>
              <a:spcBef>
                <a:spcPts val="1200"/>
              </a:spcBef>
            </a:pPr>
            <a:r>
              <a:rPr lang="zh-CN" altLang="en-US" sz="2000" smtClean="0"/>
              <a:t>文件系统的创建   </a:t>
            </a:r>
          </a:p>
          <a:p>
            <a:pPr lvl="1">
              <a:lnSpc>
                <a:spcPct val="150000"/>
              </a:lnSpc>
              <a:spcBef>
                <a:spcPts val="1200"/>
              </a:spcBef>
            </a:pPr>
            <a:r>
              <a:rPr lang="zh-CN" altLang="en-US" sz="1800" smtClean="0"/>
              <a:t>这个过程是存储设备建立文件系统的过程，一般也被称为格式化或初始化，通过一些初始化工具来进行。一般的情况下每个类型的操作系统都有这方面的工具。在</a:t>
            </a:r>
            <a:r>
              <a:rPr lang="en-US" altLang="zh-CN" sz="1800" smtClean="0"/>
              <a:t>Linux</a:t>
            </a:r>
            <a:r>
              <a:rPr lang="zh-CN" altLang="en-US" sz="1800" smtClean="0"/>
              <a:t>中有</a:t>
            </a:r>
            <a:r>
              <a:rPr lang="en-US" altLang="zh-CN" sz="1800" smtClean="0"/>
              <a:t>mkfs</a:t>
            </a:r>
            <a:r>
              <a:rPr lang="zh-CN" altLang="en-US" sz="1800" smtClean="0"/>
              <a:t>系列工具</a:t>
            </a:r>
          </a:p>
          <a:p>
            <a:pPr eaLnBrk="1" hangingPunct="1">
              <a:lnSpc>
                <a:spcPct val="150000"/>
              </a:lnSpc>
              <a:spcBef>
                <a:spcPts val="1200"/>
              </a:spcBef>
            </a:pPr>
            <a:r>
              <a:rPr lang="zh-CN" altLang="en-US" sz="2000" smtClean="0"/>
              <a:t>创建方法</a:t>
            </a:r>
          </a:p>
          <a:p>
            <a:pPr lvl="1">
              <a:lnSpc>
                <a:spcPct val="150000"/>
              </a:lnSpc>
              <a:spcBef>
                <a:spcPts val="1200"/>
              </a:spcBef>
            </a:pPr>
            <a:r>
              <a:rPr lang="zh-CN" altLang="en-US" sz="1800" smtClean="0"/>
              <a:t>以系统第二块硬盘为例：</a:t>
            </a:r>
            <a:r>
              <a:rPr lang="en-US" altLang="zh-CN" sz="1800" smtClean="0"/>
              <a:t>/dev/sdb</a:t>
            </a:r>
          </a:p>
          <a:p>
            <a:pPr lvl="1">
              <a:lnSpc>
                <a:spcPct val="150000"/>
              </a:lnSpc>
              <a:spcBef>
                <a:spcPts val="1200"/>
              </a:spcBef>
            </a:pPr>
            <a:r>
              <a:rPr lang="zh-CN" altLang="en-US" sz="1800" smtClean="0"/>
              <a:t>分区：</a:t>
            </a:r>
            <a:r>
              <a:rPr lang="en-US" altLang="zh-CN" sz="1800" smtClean="0"/>
              <a:t>#fdisk /dev/sdb </a:t>
            </a:r>
          </a:p>
          <a:p>
            <a:pPr lvl="1">
              <a:lnSpc>
                <a:spcPct val="150000"/>
              </a:lnSpc>
              <a:spcBef>
                <a:spcPts val="1200"/>
              </a:spcBef>
            </a:pPr>
            <a:r>
              <a:rPr lang="zh-CN" altLang="en-US" sz="1800" smtClean="0"/>
              <a:t>分区完毕后，硬盘识别为</a:t>
            </a:r>
            <a:r>
              <a:rPr lang="en-US" altLang="zh-CN" sz="1800" smtClean="0"/>
              <a:t>/dev/sdb1</a:t>
            </a:r>
          </a:p>
          <a:p>
            <a:pPr lvl="1">
              <a:lnSpc>
                <a:spcPct val="150000"/>
              </a:lnSpc>
              <a:spcBef>
                <a:spcPts val="1200"/>
              </a:spcBef>
            </a:pPr>
            <a:r>
              <a:rPr lang="zh-CN" altLang="en-US" sz="1800" smtClean="0"/>
              <a:t>文件系统创建：</a:t>
            </a:r>
            <a:r>
              <a:rPr lang="en-US" altLang="zh-CN" sz="1800" smtClean="0"/>
              <a:t>#mkfs –t </a:t>
            </a:r>
            <a:r>
              <a:rPr lang="zh-CN" altLang="en-US" sz="1800" smtClean="0"/>
              <a:t>文件系统类型 </a:t>
            </a:r>
            <a:r>
              <a:rPr lang="en-US" altLang="zh-CN" sz="1800" smtClean="0"/>
              <a:t>/dev/sdb1</a:t>
            </a:r>
          </a:p>
        </p:txBody>
      </p:sp>
    </p:spTree>
    <p:extLst>
      <p:ext uri="{BB962C8B-B14F-4D97-AF65-F5344CB8AC3E}">
        <p14:creationId xmlns:p14="http://schemas.microsoft.com/office/powerpoint/2010/main" val="299620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algn="l" eaLnBrk="1" hangingPunct="1"/>
            <a:r>
              <a:rPr lang="en-US" altLang="zh-CN" smtClean="0"/>
              <a:t>3.6 Linux</a:t>
            </a:r>
            <a:r>
              <a:rPr lang="zh-CN" altLang="en-US" smtClean="0"/>
              <a:t>系统的文件结构</a:t>
            </a:r>
          </a:p>
        </p:txBody>
      </p:sp>
      <p:pic>
        <p:nvPicPr>
          <p:cNvPr id="409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3" y="1628800"/>
            <a:ext cx="7561262" cy="3313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898317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algn="l" eaLnBrk="1" hangingPunct="1"/>
            <a:r>
              <a:rPr lang="en-US" altLang="zh-CN" smtClean="0"/>
              <a:t>3.6.1 Linux</a:t>
            </a:r>
            <a:r>
              <a:rPr lang="zh-CN" altLang="en-US" smtClean="0"/>
              <a:t>文件类型的定义</a:t>
            </a:r>
          </a:p>
        </p:txBody>
      </p:sp>
      <p:sp>
        <p:nvSpPr>
          <p:cNvPr id="41987" name="Rectangle 3"/>
          <p:cNvSpPr>
            <a:spLocks noGrp="1" noChangeArrowheads="1"/>
          </p:cNvSpPr>
          <p:nvPr>
            <p:ph idx="1"/>
          </p:nvPr>
        </p:nvSpPr>
        <p:spPr/>
        <p:txBody>
          <a:bodyPr/>
          <a:lstStyle/>
          <a:p>
            <a:pPr eaLnBrk="1" hangingPunct="1">
              <a:spcBef>
                <a:spcPts val="1200"/>
              </a:spcBef>
            </a:pPr>
            <a:r>
              <a:rPr lang="zh-CN" altLang="en-US" sz="2000" smtClean="0"/>
              <a:t>普通文件</a:t>
            </a:r>
          </a:p>
          <a:p>
            <a:pPr lvl="1" eaLnBrk="1" hangingPunct="1">
              <a:spcBef>
                <a:spcPts val="1200"/>
              </a:spcBef>
              <a:buSzPct val="50000"/>
              <a:buFont typeface="Wingdings" pitchFamily="2" charset="2"/>
              <a:buChar char="Ø"/>
            </a:pPr>
            <a:r>
              <a:rPr lang="zh-CN" altLang="en-US" sz="1800" smtClean="0"/>
              <a:t>文本文件：</a:t>
            </a:r>
            <a:r>
              <a:rPr lang="en-US" altLang="zh-CN" sz="1800" smtClean="0"/>
              <a:t>ASCII</a:t>
            </a:r>
            <a:r>
              <a:rPr lang="zh-CN" altLang="en-US" sz="1800" smtClean="0"/>
              <a:t>码形式存储 </a:t>
            </a:r>
          </a:p>
          <a:p>
            <a:pPr lvl="1" eaLnBrk="1" hangingPunct="1">
              <a:spcBef>
                <a:spcPts val="1200"/>
              </a:spcBef>
              <a:buSzPct val="50000"/>
              <a:buFont typeface="Wingdings" pitchFamily="2" charset="2"/>
              <a:buNone/>
            </a:pPr>
            <a:r>
              <a:rPr lang="zh-CN" altLang="en-US" sz="1200" smtClean="0"/>
              <a:t>  </a:t>
            </a:r>
            <a:r>
              <a:rPr lang="en-US" altLang="zh-CN" sz="1400" smtClean="0"/>
              <a:t>–</a:t>
            </a:r>
            <a:r>
              <a:rPr lang="zh-CN" altLang="en-US" sz="1400" smtClean="0"/>
              <a:t>开头，如：</a:t>
            </a:r>
            <a:r>
              <a:rPr lang="pt-BR" altLang="zh-CN" sz="1400" smtClean="0"/>
              <a:t>-rw-r--r--    1 root     root        39599 Mar  8 12:15 x</a:t>
            </a:r>
            <a:endParaRPr lang="en-US" altLang="zh-CN" sz="1400" smtClean="0"/>
          </a:p>
          <a:p>
            <a:pPr lvl="1" eaLnBrk="1" hangingPunct="1">
              <a:spcBef>
                <a:spcPts val="1200"/>
              </a:spcBef>
              <a:buSzPct val="50000"/>
              <a:buFont typeface="Wingdings" pitchFamily="2" charset="2"/>
              <a:buChar char="Ø"/>
            </a:pPr>
            <a:r>
              <a:rPr lang="zh-CN" altLang="en-US" sz="1800" smtClean="0"/>
              <a:t>二进制文件：以二进制形式存储在计算机中，不可直接读，要通过相应的软件读取</a:t>
            </a:r>
          </a:p>
          <a:p>
            <a:pPr lvl="1" eaLnBrk="1" hangingPunct="1">
              <a:spcBef>
                <a:spcPts val="1200"/>
              </a:spcBef>
              <a:buSzPct val="50000"/>
              <a:buFont typeface="Wingdings" pitchFamily="2" charset="2"/>
              <a:buNone/>
            </a:pPr>
            <a:r>
              <a:rPr lang="zh-CN" altLang="en-US" sz="1400" smtClean="0"/>
              <a:t>  </a:t>
            </a:r>
            <a:r>
              <a:rPr lang="en-US" altLang="zh-CN" sz="1400" smtClean="0"/>
              <a:t>–</a:t>
            </a:r>
            <a:r>
              <a:rPr lang="zh-CN" altLang="en-US" sz="1400" smtClean="0"/>
              <a:t>开头，如：</a:t>
            </a:r>
            <a:r>
              <a:rPr lang="nl-NL" altLang="zh-CN" sz="1400" smtClean="0"/>
              <a:t>-rwxrwxrwx    1 root     root     46888960 Dec  9  2005  x.sh</a:t>
            </a:r>
            <a:endParaRPr lang="en-US" altLang="zh-CN" sz="1400" smtClean="0"/>
          </a:p>
          <a:p>
            <a:pPr eaLnBrk="1" hangingPunct="1">
              <a:spcBef>
                <a:spcPts val="1200"/>
              </a:spcBef>
            </a:pPr>
            <a:r>
              <a:rPr lang="zh-CN" altLang="en-US" sz="2000" smtClean="0"/>
              <a:t>目录文件：</a:t>
            </a:r>
            <a:r>
              <a:rPr lang="en-US" altLang="zh-CN" sz="2000" smtClean="0"/>
              <a:t>d</a:t>
            </a:r>
            <a:r>
              <a:rPr lang="zh-CN" altLang="en-US" sz="2000" smtClean="0"/>
              <a:t>字母开头</a:t>
            </a:r>
          </a:p>
          <a:p>
            <a:pPr eaLnBrk="1" hangingPunct="1">
              <a:spcBef>
                <a:spcPts val="1200"/>
              </a:spcBef>
              <a:buFontTx/>
              <a:buNone/>
            </a:pPr>
            <a:r>
              <a:rPr lang="zh-CN" altLang="en-US" sz="1600" smtClean="0"/>
              <a:t>    如：</a:t>
            </a:r>
            <a:r>
              <a:rPr lang="nl-NL" altLang="zh-CN" sz="1600" smtClean="0"/>
              <a:t>drwxr-xr-x    2 root     root         4096 Aug  2  2006 bin</a:t>
            </a:r>
            <a:endParaRPr lang="en-US" altLang="zh-CN" sz="1600" smtClean="0"/>
          </a:p>
          <a:p>
            <a:pPr eaLnBrk="1" hangingPunct="1">
              <a:spcBef>
                <a:spcPts val="1200"/>
              </a:spcBef>
            </a:pPr>
            <a:r>
              <a:rPr lang="zh-CN" altLang="en-US" sz="2000" smtClean="0"/>
              <a:t>设备文件</a:t>
            </a:r>
          </a:p>
          <a:p>
            <a:pPr lvl="1" eaLnBrk="1" hangingPunct="1">
              <a:spcBef>
                <a:spcPts val="1200"/>
              </a:spcBef>
              <a:buSzPct val="50000"/>
              <a:buFont typeface="Wingdings" pitchFamily="2" charset="2"/>
              <a:buChar char="Ø"/>
            </a:pPr>
            <a:r>
              <a:rPr lang="zh-CN" altLang="en-US" sz="1800" smtClean="0"/>
              <a:t>块设备文件：</a:t>
            </a:r>
            <a:r>
              <a:rPr lang="en-US" altLang="zh-CN" sz="1800" smtClean="0"/>
              <a:t>b</a:t>
            </a:r>
            <a:r>
              <a:rPr lang="zh-CN" altLang="en-US" sz="1800" smtClean="0"/>
              <a:t>字母开头</a:t>
            </a:r>
          </a:p>
          <a:p>
            <a:pPr lvl="1" eaLnBrk="1" hangingPunct="1">
              <a:spcBef>
                <a:spcPts val="1200"/>
              </a:spcBef>
              <a:buSzPct val="50000"/>
              <a:buFont typeface="Wingdings" pitchFamily="2" charset="2"/>
              <a:buNone/>
            </a:pPr>
            <a:r>
              <a:rPr lang="zh-CN" altLang="nl-NL" sz="1600" smtClean="0"/>
              <a:t> 如：</a:t>
            </a:r>
            <a:r>
              <a:rPr lang="nl-NL" altLang="zh-CN" sz="1600" smtClean="0"/>
              <a:t>brw-rw----    1 root     disk       3,   1 Jan 30  2003 hda1</a:t>
            </a:r>
          </a:p>
          <a:p>
            <a:pPr lvl="1" eaLnBrk="1" hangingPunct="1">
              <a:spcBef>
                <a:spcPts val="1200"/>
              </a:spcBef>
              <a:buSzPct val="50000"/>
              <a:buFont typeface="Wingdings" pitchFamily="2" charset="2"/>
              <a:buChar char="Ø"/>
            </a:pPr>
            <a:r>
              <a:rPr lang="zh-CN" altLang="en-US" sz="1800" smtClean="0"/>
              <a:t>字符设备文件：</a:t>
            </a:r>
            <a:r>
              <a:rPr lang="en-US" altLang="zh-CN" sz="1800" smtClean="0"/>
              <a:t>c</a:t>
            </a:r>
            <a:r>
              <a:rPr lang="zh-CN" altLang="en-US" sz="1800" smtClean="0"/>
              <a:t>字母开头</a:t>
            </a:r>
          </a:p>
          <a:p>
            <a:pPr lvl="1" eaLnBrk="1" hangingPunct="1">
              <a:spcBef>
                <a:spcPts val="1200"/>
              </a:spcBef>
              <a:buSzPct val="50000"/>
              <a:buFont typeface="Wingdings" pitchFamily="2" charset="2"/>
              <a:buNone/>
            </a:pPr>
            <a:r>
              <a:rPr lang="zh-CN" altLang="en-US" sz="1600" smtClean="0"/>
              <a:t> 如：</a:t>
            </a:r>
            <a:r>
              <a:rPr lang="en-US" altLang="zh-CN" sz="1600" smtClean="0"/>
              <a:t>crw-------    1 root     root       4,   1 Jul 31 13:49 tty1</a:t>
            </a:r>
          </a:p>
        </p:txBody>
      </p:sp>
    </p:spTree>
    <p:extLst>
      <p:ext uri="{BB962C8B-B14F-4D97-AF65-F5344CB8AC3E}">
        <p14:creationId xmlns:p14="http://schemas.microsoft.com/office/powerpoint/2010/main" val="386703869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algn="l" eaLnBrk="1" hangingPunct="1"/>
            <a:r>
              <a:rPr lang="en-US" altLang="zh-CN" smtClean="0"/>
              <a:t>3.6.2 Linux</a:t>
            </a:r>
            <a:r>
              <a:rPr lang="zh-CN" altLang="en-US" smtClean="0"/>
              <a:t>文件属性的定义</a:t>
            </a:r>
          </a:p>
        </p:txBody>
      </p:sp>
      <p:sp>
        <p:nvSpPr>
          <p:cNvPr id="43011" name="Rectangle 3"/>
          <p:cNvSpPr>
            <a:spLocks noChangeArrowheads="1"/>
          </p:cNvSpPr>
          <p:nvPr/>
        </p:nvSpPr>
        <p:spPr bwMode="auto">
          <a:xfrm>
            <a:off x="539750" y="1124744"/>
            <a:ext cx="7704138" cy="1368425"/>
          </a:xfrm>
          <a:prstGeom prst="rect">
            <a:avLst/>
          </a:prstGeom>
          <a:solidFill>
            <a:srgbClr val="EEEEE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zh-CN" sz="1400" b="0">
                <a:latin typeface="黑体" pitchFamily="2" charset="-122"/>
                <a:ea typeface="黑体" pitchFamily="2" charset="-122"/>
              </a:rPr>
              <a:t>[root@localhost ~]# ls -lih</a:t>
            </a:r>
            <a:br>
              <a:rPr lang="en-US" altLang="zh-CN" sz="1400" b="0">
                <a:latin typeface="黑体" pitchFamily="2" charset="-122"/>
                <a:ea typeface="黑体" pitchFamily="2" charset="-122"/>
              </a:rPr>
            </a:br>
            <a:r>
              <a:rPr lang="zh-CN" altLang="en-US" sz="1400" b="0">
                <a:latin typeface="黑体" pitchFamily="2" charset="-122"/>
                <a:ea typeface="黑体" pitchFamily="2" charset="-122"/>
              </a:rPr>
              <a:t>总计 </a:t>
            </a:r>
            <a:r>
              <a:rPr lang="en-US" altLang="zh-CN" sz="1400" b="0">
                <a:latin typeface="黑体" pitchFamily="2" charset="-122"/>
                <a:ea typeface="黑体" pitchFamily="2" charset="-122"/>
              </a:rPr>
              <a:t>104K</a:t>
            </a:r>
            <a:br>
              <a:rPr lang="en-US" altLang="zh-CN" sz="1400" b="0">
                <a:latin typeface="黑体" pitchFamily="2" charset="-122"/>
                <a:ea typeface="黑体" pitchFamily="2" charset="-122"/>
              </a:rPr>
            </a:br>
            <a:r>
              <a:rPr lang="en-US" altLang="zh-CN" sz="1400" b="0">
                <a:latin typeface="黑体" pitchFamily="2" charset="-122"/>
                <a:ea typeface="黑体" pitchFamily="2" charset="-122"/>
              </a:rPr>
              <a:t>2408830 drwxr-xr-x 2 root root   4.0K  04-21 12:46 mkuml-2004.07.17</a:t>
            </a:r>
            <a:br>
              <a:rPr lang="en-US" altLang="zh-CN" sz="1400" b="0">
                <a:latin typeface="黑体" pitchFamily="2" charset="-122"/>
                <a:ea typeface="黑体" pitchFamily="2" charset="-122"/>
              </a:rPr>
            </a:br>
            <a:r>
              <a:rPr lang="en-US" altLang="zh-CN" sz="1400" b="0">
                <a:latin typeface="黑体" pitchFamily="2" charset="-122"/>
                <a:ea typeface="黑体" pitchFamily="2" charset="-122"/>
              </a:rPr>
              <a:t>2408260 drwxr-xr-x 2 root root   4.0K  04-21 22:15 mydir</a:t>
            </a:r>
            <a:br>
              <a:rPr lang="en-US" altLang="zh-CN" sz="1400" b="0">
                <a:latin typeface="黑体" pitchFamily="2" charset="-122"/>
                <a:ea typeface="黑体" pitchFamily="2" charset="-122"/>
              </a:rPr>
            </a:br>
            <a:r>
              <a:rPr lang="en-US" altLang="zh-CN" sz="1400" b="0">
                <a:latin typeface="黑体" pitchFamily="2" charset="-122"/>
                <a:ea typeface="黑体" pitchFamily="2" charset="-122"/>
              </a:rPr>
              <a:t>2408258 lrwxrwxrwx 1 root root   7     04-21 22:16 sun001.txt -&gt; sun.txt</a:t>
            </a:r>
            <a:br>
              <a:rPr lang="en-US" altLang="zh-CN" sz="1400" b="0">
                <a:latin typeface="黑体" pitchFamily="2" charset="-122"/>
                <a:ea typeface="黑体" pitchFamily="2" charset="-122"/>
              </a:rPr>
            </a:br>
            <a:r>
              <a:rPr lang="en-US" altLang="zh-CN" sz="1400" b="0">
                <a:latin typeface="黑体" pitchFamily="2" charset="-122"/>
                <a:ea typeface="黑体" pitchFamily="2" charset="-122"/>
              </a:rPr>
              <a:t>2408263 -rw-r--r-- 2 root root   39K   04-20 14:17 sun.txt</a:t>
            </a:r>
          </a:p>
        </p:txBody>
      </p:sp>
      <p:sp>
        <p:nvSpPr>
          <p:cNvPr id="43012" name="Rectangle 4"/>
          <p:cNvSpPr>
            <a:spLocks noChangeArrowheads="1"/>
          </p:cNvSpPr>
          <p:nvPr/>
        </p:nvSpPr>
        <p:spPr bwMode="auto">
          <a:xfrm>
            <a:off x="323850" y="2554446"/>
            <a:ext cx="8569325" cy="3754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spcBef>
                <a:spcPts val="600"/>
              </a:spcBef>
            </a:pPr>
            <a:r>
              <a:rPr lang="zh-CN" altLang="en-US" sz="1600" b="0" smtClean="0">
                <a:latin typeface="微软雅黑" pitchFamily="34" charset="-122"/>
                <a:ea typeface="微软雅黑" pitchFamily="34" charset="-122"/>
              </a:rPr>
              <a:t>第一</a:t>
            </a:r>
            <a:r>
              <a:rPr lang="zh-CN" altLang="en-US" sz="1600" b="0">
                <a:latin typeface="微软雅黑" pitchFamily="34" charset="-122"/>
                <a:ea typeface="微软雅黑" pitchFamily="34" charset="-122"/>
              </a:rPr>
              <a:t>字段：</a:t>
            </a:r>
            <a:r>
              <a:rPr lang="en-US" altLang="zh-CN" sz="1600" b="0">
                <a:latin typeface="微软雅黑" pitchFamily="34" charset="-122"/>
                <a:ea typeface="微软雅黑" pitchFamily="34" charset="-122"/>
              </a:rPr>
              <a:t>inode</a:t>
            </a:r>
            <a:r>
              <a:rPr lang="zh-CN" altLang="en-US" sz="1600" b="0">
                <a:latin typeface="微软雅黑" pitchFamily="34" charset="-122"/>
                <a:ea typeface="微软雅黑" pitchFamily="34" charset="-122"/>
              </a:rPr>
              <a:t>；</a:t>
            </a:r>
          </a:p>
          <a:p>
            <a:pPr lvl="1">
              <a:spcBef>
                <a:spcPts val="600"/>
              </a:spcBef>
            </a:pPr>
            <a:r>
              <a:rPr lang="en-US" altLang="zh-CN" sz="1400" b="0" smtClean="0">
                <a:latin typeface="微软雅黑" pitchFamily="34" charset="-122"/>
                <a:ea typeface="微软雅黑" pitchFamily="34" charset="-122"/>
              </a:rPr>
              <a:t>inode </a:t>
            </a:r>
            <a:r>
              <a:rPr lang="zh-CN" altLang="en-US" sz="1400" b="0">
                <a:latin typeface="微软雅黑" pitchFamily="34" charset="-122"/>
                <a:ea typeface="微软雅黑" pitchFamily="34" charset="-122"/>
              </a:rPr>
              <a:t>：索引节点。每个存储设备或存储设备的分区（存储设备是硬盘、软盘、</a:t>
            </a:r>
            <a:r>
              <a:rPr lang="en-US" altLang="zh-CN" sz="1400" b="0">
                <a:latin typeface="微软雅黑" pitchFamily="34" charset="-122"/>
                <a:ea typeface="微软雅黑" pitchFamily="34" charset="-122"/>
              </a:rPr>
              <a:t>U</a:t>
            </a:r>
            <a:r>
              <a:rPr lang="zh-CN" altLang="en-US" sz="1400" b="0">
                <a:latin typeface="微软雅黑" pitchFamily="34" charset="-122"/>
                <a:ea typeface="微软雅黑" pitchFamily="34" charset="-122"/>
              </a:rPr>
              <a:t>盘 </a:t>
            </a:r>
            <a:r>
              <a:rPr lang="en-US" altLang="zh-CN" sz="1400" b="0">
                <a:latin typeface="微软雅黑" pitchFamily="34" charset="-122"/>
                <a:ea typeface="微软雅黑" pitchFamily="34" charset="-122"/>
              </a:rPr>
              <a:t>... ... </a:t>
            </a:r>
            <a:r>
              <a:rPr lang="zh-CN" altLang="en-US" sz="1400" b="0">
                <a:latin typeface="微软雅黑" pitchFamily="34" charset="-122"/>
                <a:ea typeface="微软雅黑" pitchFamily="34" charset="-122"/>
              </a:rPr>
              <a:t>）被格式化为文件系统后，应该有两部份，一部份是</a:t>
            </a:r>
            <a:r>
              <a:rPr lang="en-US" altLang="zh-CN" sz="1400" b="0">
                <a:latin typeface="微软雅黑" pitchFamily="34" charset="-122"/>
                <a:ea typeface="微软雅黑" pitchFamily="34" charset="-122"/>
              </a:rPr>
              <a:t>inode</a:t>
            </a:r>
            <a:r>
              <a:rPr lang="zh-CN" altLang="en-US" sz="1400" b="0">
                <a:latin typeface="微软雅黑" pitchFamily="34" charset="-122"/>
                <a:ea typeface="微软雅黑" pitchFamily="34" charset="-122"/>
              </a:rPr>
              <a:t>，另一部份是</a:t>
            </a:r>
            <a:r>
              <a:rPr lang="en-US" altLang="zh-CN" sz="1400" b="0">
                <a:latin typeface="微软雅黑" pitchFamily="34" charset="-122"/>
                <a:ea typeface="微软雅黑" pitchFamily="34" charset="-122"/>
              </a:rPr>
              <a:t>Block</a:t>
            </a:r>
            <a:r>
              <a:rPr lang="zh-CN" altLang="en-US" sz="1400" b="0">
                <a:latin typeface="微软雅黑" pitchFamily="34" charset="-122"/>
                <a:ea typeface="微软雅黑" pitchFamily="34" charset="-122"/>
              </a:rPr>
              <a:t>，</a:t>
            </a:r>
            <a:r>
              <a:rPr lang="en-US" altLang="zh-CN" sz="1400" b="0">
                <a:latin typeface="微软雅黑" pitchFamily="34" charset="-122"/>
                <a:ea typeface="微软雅黑" pitchFamily="34" charset="-122"/>
              </a:rPr>
              <a:t>Block</a:t>
            </a:r>
            <a:r>
              <a:rPr lang="zh-CN" altLang="en-US" sz="1400" b="0">
                <a:latin typeface="微软雅黑" pitchFamily="34" charset="-122"/>
                <a:ea typeface="微软雅黑" pitchFamily="34" charset="-122"/>
              </a:rPr>
              <a:t>是用来存储数据用的。而</a:t>
            </a:r>
            <a:r>
              <a:rPr lang="en-US" altLang="zh-CN" sz="1400" b="0">
                <a:latin typeface="微软雅黑" pitchFamily="34" charset="-122"/>
                <a:ea typeface="微软雅黑" pitchFamily="34" charset="-122"/>
              </a:rPr>
              <a:t>inode</a:t>
            </a:r>
            <a:r>
              <a:rPr lang="zh-CN" altLang="en-US" sz="1400" b="0">
                <a:latin typeface="微软雅黑" pitchFamily="34" charset="-122"/>
                <a:ea typeface="微软雅黑" pitchFamily="34" charset="-122"/>
              </a:rPr>
              <a:t>是用来存储这些数据的信息，这些信息包括文件大小、属主、归属的用户组、读写权限等。</a:t>
            </a:r>
            <a:r>
              <a:rPr lang="en-US" altLang="zh-CN" sz="1400" b="0">
                <a:latin typeface="微软雅黑" pitchFamily="34" charset="-122"/>
                <a:ea typeface="微软雅黑" pitchFamily="34" charset="-122"/>
              </a:rPr>
              <a:t>inode</a:t>
            </a:r>
            <a:r>
              <a:rPr lang="zh-CN" altLang="en-US" sz="1400" b="0">
                <a:latin typeface="微软雅黑" pitchFamily="34" charset="-122"/>
                <a:ea typeface="微软雅黑" pitchFamily="34" charset="-122"/>
              </a:rPr>
              <a:t>为每个文件进行信息索引，所以就有了</a:t>
            </a:r>
            <a:r>
              <a:rPr lang="en-US" altLang="zh-CN" sz="1400" b="0">
                <a:latin typeface="微软雅黑" pitchFamily="34" charset="-122"/>
                <a:ea typeface="微软雅黑" pitchFamily="34" charset="-122"/>
              </a:rPr>
              <a:t>inode</a:t>
            </a:r>
            <a:r>
              <a:rPr lang="zh-CN" altLang="en-US" sz="1400" b="0">
                <a:latin typeface="微软雅黑" pitchFamily="34" charset="-122"/>
                <a:ea typeface="微软雅黑" pitchFamily="34" charset="-122"/>
              </a:rPr>
              <a:t>的数值。操作系统根据指令，能通过</a:t>
            </a:r>
            <a:r>
              <a:rPr lang="en-US" altLang="zh-CN" sz="1400" b="0">
                <a:latin typeface="微软雅黑" pitchFamily="34" charset="-122"/>
                <a:ea typeface="微软雅黑" pitchFamily="34" charset="-122"/>
              </a:rPr>
              <a:t>inode</a:t>
            </a:r>
            <a:r>
              <a:rPr lang="zh-CN" altLang="en-US" sz="1400" b="0">
                <a:latin typeface="微软雅黑" pitchFamily="34" charset="-122"/>
                <a:ea typeface="微软雅黑" pitchFamily="34" charset="-122"/>
              </a:rPr>
              <a:t>值最快的找到相对应的文件</a:t>
            </a:r>
            <a:r>
              <a:rPr lang="zh-CN" altLang="en-US" sz="1400" b="0" smtClean="0">
                <a:latin typeface="微软雅黑" pitchFamily="34" charset="-122"/>
                <a:ea typeface="微软雅黑" pitchFamily="34" charset="-122"/>
              </a:rPr>
              <a:t>。</a:t>
            </a:r>
            <a:endParaRPr lang="en-US" altLang="zh-CN" sz="1400" b="0" smtClean="0">
              <a:latin typeface="微软雅黑" pitchFamily="34" charset="-122"/>
              <a:ea typeface="微软雅黑" pitchFamily="34" charset="-122"/>
            </a:endParaRPr>
          </a:p>
          <a:p>
            <a:pPr>
              <a:spcBef>
                <a:spcPts val="600"/>
              </a:spcBef>
            </a:pPr>
            <a:r>
              <a:rPr lang="zh-CN" altLang="en-US" sz="1600" b="0" smtClean="0">
                <a:latin typeface="微软雅黑" pitchFamily="34" charset="-122"/>
                <a:ea typeface="微软雅黑" pitchFamily="34" charset="-122"/>
              </a:rPr>
              <a:t>第二</a:t>
            </a:r>
            <a:r>
              <a:rPr lang="zh-CN" altLang="en-US" sz="1600" b="0">
                <a:latin typeface="微软雅黑" pitchFamily="34" charset="-122"/>
                <a:ea typeface="微软雅黑" pitchFamily="34" charset="-122"/>
              </a:rPr>
              <a:t>字段：文件种类和权限</a:t>
            </a:r>
            <a:r>
              <a:rPr lang="zh-CN" altLang="en-US" sz="1600" b="0" smtClean="0">
                <a:latin typeface="微软雅黑" pitchFamily="34" charset="-122"/>
                <a:ea typeface="微软雅黑" pitchFamily="34" charset="-122"/>
              </a:rPr>
              <a:t>；</a:t>
            </a:r>
            <a:endParaRPr lang="en-US" altLang="zh-CN" sz="1600" b="0" smtClean="0">
              <a:latin typeface="微软雅黑" pitchFamily="34" charset="-122"/>
              <a:ea typeface="微软雅黑" pitchFamily="34" charset="-122"/>
            </a:endParaRPr>
          </a:p>
          <a:p>
            <a:pPr>
              <a:spcBef>
                <a:spcPts val="600"/>
              </a:spcBef>
            </a:pPr>
            <a:r>
              <a:rPr lang="zh-CN" altLang="en-US" sz="1600" b="0" smtClean="0">
                <a:latin typeface="微软雅黑" pitchFamily="34" charset="-122"/>
                <a:ea typeface="微软雅黑" pitchFamily="34" charset="-122"/>
              </a:rPr>
              <a:t>第三</a:t>
            </a:r>
            <a:r>
              <a:rPr lang="zh-CN" altLang="en-US" sz="1600" b="0">
                <a:latin typeface="微软雅黑" pitchFamily="34" charset="-122"/>
                <a:ea typeface="微软雅黑" pitchFamily="34" charset="-122"/>
              </a:rPr>
              <a:t>字段：硬链接个数</a:t>
            </a:r>
            <a:r>
              <a:rPr lang="zh-CN" altLang="en-US" sz="1600" b="0" smtClean="0">
                <a:latin typeface="微软雅黑" pitchFamily="34" charset="-122"/>
                <a:ea typeface="微软雅黑" pitchFamily="34" charset="-122"/>
              </a:rPr>
              <a:t>；</a:t>
            </a:r>
            <a:endParaRPr lang="en-US" altLang="zh-CN" sz="1600" b="0" smtClean="0">
              <a:latin typeface="微软雅黑" pitchFamily="34" charset="-122"/>
              <a:ea typeface="微软雅黑" pitchFamily="34" charset="-122"/>
            </a:endParaRPr>
          </a:p>
          <a:p>
            <a:pPr>
              <a:spcBef>
                <a:spcPts val="600"/>
              </a:spcBef>
            </a:pPr>
            <a:r>
              <a:rPr lang="zh-CN" altLang="en-US" sz="1600" b="0" smtClean="0">
                <a:latin typeface="微软雅黑" pitchFamily="34" charset="-122"/>
                <a:ea typeface="微软雅黑" pitchFamily="34" charset="-122"/>
              </a:rPr>
              <a:t>第四</a:t>
            </a:r>
            <a:r>
              <a:rPr lang="zh-CN" altLang="en-US" sz="1600" b="0">
                <a:latin typeface="微软雅黑" pitchFamily="34" charset="-122"/>
                <a:ea typeface="微软雅黑" pitchFamily="34" charset="-122"/>
              </a:rPr>
              <a:t>字段：属主</a:t>
            </a:r>
            <a:r>
              <a:rPr lang="zh-CN" altLang="en-US" sz="1600" b="0" smtClean="0">
                <a:latin typeface="微软雅黑" pitchFamily="34" charset="-122"/>
                <a:ea typeface="微软雅黑" pitchFamily="34" charset="-122"/>
              </a:rPr>
              <a:t>；</a:t>
            </a:r>
            <a:endParaRPr lang="en-US" altLang="zh-CN" sz="1600" b="0" smtClean="0">
              <a:latin typeface="微软雅黑" pitchFamily="34" charset="-122"/>
              <a:ea typeface="微软雅黑" pitchFamily="34" charset="-122"/>
            </a:endParaRPr>
          </a:p>
          <a:p>
            <a:pPr>
              <a:spcBef>
                <a:spcPts val="600"/>
              </a:spcBef>
            </a:pPr>
            <a:r>
              <a:rPr lang="zh-CN" altLang="en-US" sz="1600" b="0" smtClean="0">
                <a:latin typeface="微软雅黑" pitchFamily="34" charset="-122"/>
                <a:ea typeface="微软雅黑" pitchFamily="34" charset="-122"/>
              </a:rPr>
              <a:t>第五</a:t>
            </a:r>
            <a:r>
              <a:rPr lang="zh-CN" altLang="en-US" sz="1600" b="0">
                <a:latin typeface="微软雅黑" pitchFamily="34" charset="-122"/>
                <a:ea typeface="微软雅黑" pitchFamily="34" charset="-122"/>
              </a:rPr>
              <a:t>字段：所归属的组</a:t>
            </a:r>
            <a:r>
              <a:rPr lang="zh-CN" altLang="en-US" sz="1600" b="0" smtClean="0">
                <a:latin typeface="微软雅黑" pitchFamily="34" charset="-122"/>
                <a:ea typeface="微软雅黑" pitchFamily="34" charset="-122"/>
              </a:rPr>
              <a:t>；</a:t>
            </a:r>
            <a:endParaRPr lang="en-US" altLang="zh-CN" sz="1600" b="0" smtClean="0">
              <a:latin typeface="微软雅黑" pitchFamily="34" charset="-122"/>
              <a:ea typeface="微软雅黑" pitchFamily="34" charset="-122"/>
            </a:endParaRPr>
          </a:p>
          <a:p>
            <a:pPr>
              <a:spcBef>
                <a:spcPts val="600"/>
              </a:spcBef>
            </a:pPr>
            <a:r>
              <a:rPr lang="zh-CN" altLang="en-US" sz="1600" b="0" smtClean="0">
                <a:latin typeface="微软雅黑" pitchFamily="34" charset="-122"/>
                <a:ea typeface="微软雅黑" pitchFamily="34" charset="-122"/>
              </a:rPr>
              <a:t>第六</a:t>
            </a:r>
            <a:r>
              <a:rPr lang="zh-CN" altLang="en-US" sz="1600" b="0">
                <a:latin typeface="微软雅黑" pitchFamily="34" charset="-122"/>
                <a:ea typeface="微软雅黑" pitchFamily="34" charset="-122"/>
              </a:rPr>
              <a:t>字段：文件或目录的大小</a:t>
            </a:r>
            <a:r>
              <a:rPr lang="zh-CN" altLang="en-US" sz="1600" b="0" smtClean="0">
                <a:latin typeface="微软雅黑" pitchFamily="34" charset="-122"/>
                <a:ea typeface="微软雅黑" pitchFamily="34" charset="-122"/>
              </a:rPr>
              <a:t>；</a:t>
            </a:r>
            <a:endParaRPr lang="en-US" altLang="zh-CN" sz="1600" b="0" smtClean="0">
              <a:latin typeface="微软雅黑" pitchFamily="34" charset="-122"/>
              <a:ea typeface="微软雅黑" pitchFamily="34" charset="-122"/>
            </a:endParaRPr>
          </a:p>
          <a:p>
            <a:pPr>
              <a:spcBef>
                <a:spcPts val="600"/>
              </a:spcBef>
            </a:pPr>
            <a:r>
              <a:rPr lang="zh-CN" altLang="en-US" sz="1600" b="0" smtClean="0">
                <a:latin typeface="微软雅黑" pitchFamily="34" charset="-122"/>
                <a:ea typeface="微软雅黑" pitchFamily="34" charset="-122"/>
              </a:rPr>
              <a:t>第七</a:t>
            </a:r>
            <a:r>
              <a:rPr lang="zh-CN" altLang="en-US" sz="1600" b="0">
                <a:latin typeface="微软雅黑" pitchFamily="34" charset="-122"/>
                <a:ea typeface="微软雅黑" pitchFamily="34" charset="-122"/>
              </a:rPr>
              <a:t>字段和第八字段：最后访问或修改时间</a:t>
            </a:r>
            <a:r>
              <a:rPr lang="zh-CN" altLang="en-US" sz="1600" b="0" smtClean="0">
                <a:latin typeface="微软雅黑" pitchFamily="34" charset="-122"/>
                <a:ea typeface="微软雅黑" pitchFamily="34" charset="-122"/>
              </a:rPr>
              <a:t>；</a:t>
            </a:r>
            <a:endParaRPr lang="en-US" altLang="zh-CN" sz="1600" b="0" smtClean="0">
              <a:latin typeface="微软雅黑" pitchFamily="34" charset="-122"/>
              <a:ea typeface="微软雅黑" pitchFamily="34" charset="-122"/>
            </a:endParaRPr>
          </a:p>
          <a:p>
            <a:pPr>
              <a:spcBef>
                <a:spcPts val="600"/>
              </a:spcBef>
            </a:pPr>
            <a:r>
              <a:rPr lang="zh-CN" altLang="en-US" sz="1600" b="0" smtClean="0">
                <a:latin typeface="微软雅黑" pitchFamily="34" charset="-122"/>
                <a:ea typeface="微软雅黑" pitchFamily="34" charset="-122"/>
              </a:rPr>
              <a:t>第九</a:t>
            </a:r>
            <a:r>
              <a:rPr lang="zh-CN" altLang="en-US" sz="1600" b="0">
                <a:latin typeface="微软雅黑" pitchFamily="34" charset="-122"/>
                <a:ea typeface="微软雅黑" pitchFamily="34" charset="-122"/>
              </a:rPr>
              <a:t>字段：文件名或目录名</a:t>
            </a:r>
          </a:p>
        </p:txBody>
      </p:sp>
    </p:spTree>
    <p:extLst>
      <p:ext uri="{BB962C8B-B14F-4D97-AF65-F5344CB8AC3E}">
        <p14:creationId xmlns:p14="http://schemas.microsoft.com/office/powerpoint/2010/main" val="1599042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3"/>
          </p:nvPr>
        </p:nvSpPr>
        <p:spPr/>
        <p:txBody>
          <a:bodyPr/>
          <a:lstStyle/>
          <a:p>
            <a:r>
              <a:rPr lang="en-US" altLang="zh-CN"/>
              <a:t>1.1 Linux</a:t>
            </a:r>
            <a:r>
              <a:rPr lang="zh-CN" altLang="en-US"/>
              <a:t>操作系统起源</a:t>
            </a:r>
          </a:p>
        </p:txBody>
      </p:sp>
      <p:sp>
        <p:nvSpPr>
          <p:cNvPr id="5123" name="Rectangle 2"/>
          <p:cNvSpPr>
            <a:spLocks noChangeArrowheads="1"/>
          </p:cNvSpPr>
          <p:nvPr/>
        </p:nvSpPr>
        <p:spPr bwMode="auto">
          <a:xfrm>
            <a:off x="3200400" y="1628800"/>
            <a:ext cx="5715000" cy="4647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p>
            <a:pPr>
              <a:spcBef>
                <a:spcPts val="600"/>
              </a:spcBef>
              <a:spcAft>
                <a:spcPts val="600"/>
              </a:spcAft>
            </a:pPr>
            <a:r>
              <a:rPr kumimoji="1" lang="en-US" altLang="zh-CN" sz="1600" b="0" dirty="0">
                <a:latin typeface="微软雅黑" pitchFamily="34" charset="-122"/>
                <a:ea typeface="微软雅黑" pitchFamily="34" charset="-122"/>
              </a:rPr>
              <a:t>        </a:t>
            </a:r>
            <a:r>
              <a:rPr kumimoji="1" lang="en-US" altLang="zh-CN" sz="1600" dirty="0">
                <a:latin typeface="微软雅黑" pitchFamily="34" charset="-122"/>
                <a:ea typeface="微软雅黑" pitchFamily="34" charset="-122"/>
              </a:rPr>
              <a:t>Linux</a:t>
            </a:r>
            <a:r>
              <a:rPr kumimoji="1" lang="zh-CN" altLang="en-US" sz="1600" dirty="0">
                <a:latin typeface="微软雅黑" pitchFamily="34" charset="-122"/>
                <a:ea typeface="微软雅黑" pitchFamily="34" charset="-122"/>
              </a:rPr>
              <a:t>是一个诞生于网络、成长于网络且成熟于网络的操作系统。</a:t>
            </a:r>
          </a:p>
          <a:p>
            <a:pPr>
              <a:spcBef>
                <a:spcPts val="600"/>
              </a:spcBef>
              <a:spcAft>
                <a:spcPts val="600"/>
              </a:spcAft>
            </a:pPr>
            <a:r>
              <a:rPr kumimoji="1" lang="zh-CN" altLang="en-US" sz="1600" dirty="0">
                <a:latin typeface="微软雅黑" pitchFamily="34" charset="-122"/>
                <a:ea typeface="微软雅黑" pitchFamily="34" charset="-122"/>
              </a:rPr>
              <a:t>        </a:t>
            </a:r>
            <a:r>
              <a:rPr kumimoji="1" lang="en-US" altLang="zh-CN" sz="1600" dirty="0">
                <a:latin typeface="微软雅黑" pitchFamily="34" charset="-122"/>
                <a:ea typeface="微软雅黑" pitchFamily="34" charset="-122"/>
              </a:rPr>
              <a:t>1991</a:t>
            </a:r>
            <a:r>
              <a:rPr kumimoji="1" lang="zh-CN" altLang="en-US" sz="1600" dirty="0">
                <a:latin typeface="微软雅黑" pitchFamily="34" charset="-122"/>
                <a:ea typeface="微软雅黑" pitchFamily="34" charset="-122"/>
              </a:rPr>
              <a:t>年，芬兰大学生</a:t>
            </a:r>
            <a:r>
              <a:rPr kumimoji="1" lang="en-US" altLang="zh-CN" sz="1600" dirty="0">
                <a:latin typeface="微软雅黑" pitchFamily="34" charset="-122"/>
                <a:ea typeface="微软雅黑" pitchFamily="34" charset="-122"/>
              </a:rPr>
              <a:t>Linus Torvalds</a:t>
            </a:r>
            <a:r>
              <a:rPr kumimoji="1" lang="zh-CN" altLang="en-US" sz="1600" dirty="0">
                <a:latin typeface="微软雅黑" pitchFamily="34" charset="-122"/>
                <a:ea typeface="微软雅黑" pitchFamily="34" charset="-122"/>
              </a:rPr>
              <a:t>萌发了开发一个自由的</a:t>
            </a:r>
            <a:r>
              <a:rPr kumimoji="1" lang="en-US" altLang="zh-CN" sz="1600" dirty="0">
                <a:latin typeface="微软雅黑" pitchFamily="34" charset="-122"/>
                <a:ea typeface="微软雅黑" pitchFamily="34" charset="-122"/>
              </a:rPr>
              <a:t>UNIX</a:t>
            </a:r>
            <a:r>
              <a:rPr kumimoji="1" lang="zh-CN" altLang="en-US" sz="1600" dirty="0">
                <a:latin typeface="微软雅黑" pitchFamily="34" charset="-122"/>
                <a:ea typeface="微软雅黑" pitchFamily="34" charset="-122"/>
              </a:rPr>
              <a:t>操作系统的想法，当年</a:t>
            </a:r>
            <a:r>
              <a:rPr kumimoji="1" lang="en-US" altLang="zh-CN" sz="1600" dirty="0">
                <a:latin typeface="微软雅黑" pitchFamily="34" charset="-122"/>
                <a:ea typeface="微软雅黑" pitchFamily="34" charset="-122"/>
              </a:rPr>
              <a:t>Linux</a:t>
            </a:r>
            <a:r>
              <a:rPr kumimoji="1" lang="zh-CN" altLang="en-US" sz="1600" dirty="0">
                <a:latin typeface="微软雅黑" pitchFamily="34" charset="-122"/>
                <a:ea typeface="微软雅黑" pitchFamily="34" charset="-122"/>
              </a:rPr>
              <a:t>诞生，为了不让这个羽毛未丰的操作系统夭折，</a:t>
            </a:r>
            <a:r>
              <a:rPr kumimoji="1" lang="en-US" altLang="zh-CN" sz="1600" dirty="0">
                <a:latin typeface="微软雅黑" pitchFamily="34" charset="-122"/>
                <a:ea typeface="微软雅黑" pitchFamily="34" charset="-122"/>
              </a:rPr>
              <a:t>Linus</a:t>
            </a:r>
            <a:r>
              <a:rPr kumimoji="1" lang="zh-CN" altLang="en-US" sz="1600" dirty="0">
                <a:latin typeface="微软雅黑" pitchFamily="34" charset="-122"/>
                <a:ea typeface="微软雅黑" pitchFamily="34" charset="-122"/>
              </a:rPr>
              <a:t>将自已的作品</a:t>
            </a:r>
            <a:r>
              <a:rPr kumimoji="1" lang="en-US" altLang="zh-CN" sz="1600" dirty="0">
                <a:latin typeface="微软雅黑" pitchFamily="34" charset="-122"/>
                <a:ea typeface="微软雅黑" pitchFamily="34" charset="-122"/>
              </a:rPr>
              <a:t>Linux</a:t>
            </a:r>
            <a:r>
              <a:rPr kumimoji="1" lang="zh-CN" altLang="en-US" sz="1600" dirty="0">
                <a:latin typeface="微软雅黑" pitchFamily="34" charset="-122"/>
                <a:ea typeface="微软雅黑" pitchFamily="34" charset="-122"/>
              </a:rPr>
              <a:t>通过</a:t>
            </a:r>
            <a:r>
              <a:rPr kumimoji="1" lang="en-US" altLang="zh-CN" sz="1600" dirty="0">
                <a:latin typeface="微软雅黑" pitchFamily="34" charset="-122"/>
                <a:ea typeface="微软雅黑" pitchFamily="34" charset="-122"/>
              </a:rPr>
              <a:t>Internet</a:t>
            </a:r>
            <a:r>
              <a:rPr kumimoji="1" lang="zh-CN" altLang="en-US" sz="1600" dirty="0">
                <a:latin typeface="微软雅黑" pitchFamily="34" charset="-122"/>
                <a:ea typeface="微软雅黑" pitchFamily="34" charset="-122"/>
              </a:rPr>
              <a:t>发布。从此一大批知名的、不知名的电脑黑客、编程人员加入到开发过程中来，</a:t>
            </a:r>
            <a:r>
              <a:rPr kumimoji="1" lang="en-US" altLang="zh-CN" sz="1600" dirty="0">
                <a:latin typeface="微软雅黑" pitchFamily="34" charset="-122"/>
                <a:ea typeface="微软雅黑" pitchFamily="34" charset="-122"/>
              </a:rPr>
              <a:t>Linux</a:t>
            </a:r>
            <a:r>
              <a:rPr kumimoji="1" lang="zh-CN" altLang="en-US" sz="1600" dirty="0">
                <a:latin typeface="微软雅黑" pitchFamily="34" charset="-122"/>
                <a:ea typeface="微软雅黑" pitchFamily="34" charset="-122"/>
              </a:rPr>
              <a:t>逐渐成长起来</a:t>
            </a:r>
            <a:r>
              <a:rPr kumimoji="1" lang="zh-CN" altLang="en-US" sz="1600" dirty="0" smtClean="0">
                <a:latin typeface="微软雅黑" pitchFamily="34" charset="-122"/>
                <a:ea typeface="微软雅黑" pitchFamily="34" charset="-122"/>
              </a:rPr>
              <a:t>。</a:t>
            </a:r>
            <a:endParaRPr kumimoji="1" lang="en-US" altLang="zh-CN" sz="1600" dirty="0" smtClean="0">
              <a:latin typeface="微软雅黑" pitchFamily="34" charset="-122"/>
              <a:ea typeface="微软雅黑" pitchFamily="34" charset="-122"/>
            </a:endParaRPr>
          </a:p>
          <a:p>
            <a:pPr>
              <a:spcBef>
                <a:spcPts val="600"/>
              </a:spcBef>
              <a:spcAft>
                <a:spcPts val="600"/>
              </a:spcAft>
            </a:pPr>
            <a:r>
              <a:rPr kumimoji="1" lang="zh-CN" altLang="en-US" sz="1600" dirty="0">
                <a:latin typeface="微软雅黑" pitchFamily="34" charset="-122"/>
                <a:ea typeface="微软雅黑" pitchFamily="34" charset="-122"/>
              </a:rPr>
              <a:t>        </a:t>
            </a:r>
            <a:r>
              <a:rPr kumimoji="1" lang="en-US" altLang="zh-CN" sz="1600" dirty="0">
                <a:latin typeface="微软雅黑" pitchFamily="34" charset="-122"/>
                <a:ea typeface="微软雅黑" pitchFamily="34" charset="-122"/>
              </a:rPr>
              <a:t>Linux</a:t>
            </a:r>
            <a:r>
              <a:rPr kumimoji="1" lang="zh-CN" altLang="en-US" sz="1600" dirty="0">
                <a:latin typeface="微软雅黑" pitchFamily="34" charset="-122"/>
                <a:ea typeface="微软雅黑" pitchFamily="34" charset="-122"/>
              </a:rPr>
              <a:t>一开始是要求所有的源码必须公开，并且任何人均不得从</a:t>
            </a:r>
            <a:r>
              <a:rPr kumimoji="1" lang="en-US" altLang="zh-CN" sz="1600" dirty="0">
                <a:latin typeface="微软雅黑" pitchFamily="34" charset="-122"/>
                <a:ea typeface="微软雅黑" pitchFamily="34" charset="-122"/>
              </a:rPr>
              <a:t>Linux</a:t>
            </a:r>
            <a:r>
              <a:rPr kumimoji="1" lang="zh-CN" altLang="en-US" sz="1600" dirty="0">
                <a:latin typeface="微软雅黑" pitchFamily="34" charset="-122"/>
                <a:ea typeface="微软雅黑" pitchFamily="34" charset="-122"/>
              </a:rPr>
              <a:t>交易中获利。然而这种纯粹的自由软件的理想对于</a:t>
            </a:r>
            <a:r>
              <a:rPr kumimoji="1" lang="en-US" altLang="zh-CN" sz="1600" dirty="0">
                <a:latin typeface="微软雅黑" pitchFamily="34" charset="-122"/>
                <a:ea typeface="微软雅黑" pitchFamily="34" charset="-122"/>
              </a:rPr>
              <a:t>Linux</a:t>
            </a:r>
            <a:r>
              <a:rPr kumimoji="1" lang="zh-CN" altLang="en-US" sz="1600" dirty="0">
                <a:latin typeface="微软雅黑" pitchFamily="34" charset="-122"/>
                <a:ea typeface="微软雅黑" pitchFamily="34" charset="-122"/>
              </a:rPr>
              <a:t>的普及和发展是不利的，于是</a:t>
            </a:r>
            <a:r>
              <a:rPr kumimoji="1" lang="en-US" altLang="zh-CN" sz="1600" dirty="0">
                <a:latin typeface="微软雅黑" pitchFamily="34" charset="-122"/>
                <a:ea typeface="微软雅黑" pitchFamily="34" charset="-122"/>
              </a:rPr>
              <a:t>Linux</a:t>
            </a:r>
            <a:r>
              <a:rPr kumimoji="1" lang="zh-CN" altLang="en-US" sz="1600" dirty="0">
                <a:latin typeface="微软雅黑" pitchFamily="34" charset="-122"/>
                <a:ea typeface="微软雅黑" pitchFamily="34" charset="-122"/>
              </a:rPr>
              <a:t>开始转向</a:t>
            </a:r>
            <a:r>
              <a:rPr kumimoji="1" lang="en-US" altLang="zh-CN" sz="1600" dirty="0">
                <a:latin typeface="微软雅黑" pitchFamily="34" charset="-122"/>
                <a:ea typeface="微软雅黑" pitchFamily="34" charset="-122"/>
              </a:rPr>
              <a:t>GPL</a:t>
            </a:r>
            <a:r>
              <a:rPr kumimoji="1" lang="zh-CN" altLang="en-US" sz="1600" dirty="0">
                <a:latin typeface="微软雅黑" pitchFamily="34" charset="-122"/>
                <a:ea typeface="微软雅黑" pitchFamily="34" charset="-122"/>
              </a:rPr>
              <a:t>，成为</a:t>
            </a:r>
            <a:r>
              <a:rPr kumimoji="1" lang="en-US" altLang="zh-CN" sz="1600" dirty="0">
                <a:latin typeface="微软雅黑" pitchFamily="34" charset="-122"/>
                <a:ea typeface="微软雅黑" pitchFamily="34" charset="-122"/>
              </a:rPr>
              <a:t>GNU</a:t>
            </a:r>
            <a:r>
              <a:rPr kumimoji="1" lang="zh-CN" altLang="en-US" sz="1600" dirty="0">
                <a:latin typeface="微软雅黑" pitchFamily="34" charset="-122"/>
                <a:ea typeface="微软雅黑" pitchFamily="34" charset="-122"/>
              </a:rPr>
              <a:t>阵营中的主要一员</a:t>
            </a:r>
            <a:r>
              <a:rPr kumimoji="1" lang="zh-CN" altLang="en-US" sz="1600" dirty="0" smtClean="0">
                <a:latin typeface="微软雅黑" pitchFamily="34" charset="-122"/>
                <a:ea typeface="微软雅黑" pitchFamily="34" charset="-122"/>
              </a:rPr>
              <a:t>。</a:t>
            </a:r>
            <a:endParaRPr kumimoji="1" lang="en-US" altLang="zh-CN" sz="1600" dirty="0" smtClean="0">
              <a:latin typeface="微软雅黑" pitchFamily="34" charset="-122"/>
              <a:ea typeface="微软雅黑" pitchFamily="34" charset="-122"/>
            </a:endParaRPr>
          </a:p>
          <a:p>
            <a:pPr>
              <a:spcBef>
                <a:spcPts val="600"/>
              </a:spcBef>
              <a:spcAft>
                <a:spcPts val="600"/>
              </a:spcAft>
            </a:pPr>
            <a:r>
              <a:rPr kumimoji="1" lang="zh-CN" altLang="en-US" sz="1600" dirty="0">
                <a:latin typeface="微软雅黑" pitchFamily="34" charset="-122"/>
                <a:ea typeface="微软雅黑" pitchFamily="34" charset="-122"/>
              </a:rPr>
              <a:t>        现在，</a:t>
            </a:r>
            <a:r>
              <a:rPr kumimoji="1" lang="en-US" altLang="zh-CN" sz="1600" dirty="0">
                <a:latin typeface="微软雅黑" pitchFamily="34" charset="-122"/>
                <a:ea typeface="微软雅黑" pitchFamily="34" charset="-122"/>
              </a:rPr>
              <a:t>Linux</a:t>
            </a:r>
            <a:r>
              <a:rPr kumimoji="1" lang="zh-CN" altLang="en-US" sz="1600" dirty="0">
                <a:latin typeface="微软雅黑" pitchFamily="34" charset="-122"/>
                <a:ea typeface="微软雅黑" pitchFamily="34" charset="-122"/>
              </a:rPr>
              <a:t>凭借优秀的设计，不凡的性能，加上</a:t>
            </a:r>
            <a:r>
              <a:rPr kumimoji="1" lang="en-US" altLang="zh-CN" sz="1600" dirty="0">
                <a:latin typeface="微软雅黑" pitchFamily="34" charset="-122"/>
                <a:ea typeface="微软雅黑" pitchFamily="34" charset="-122"/>
              </a:rPr>
              <a:t>IBM</a:t>
            </a:r>
            <a:r>
              <a:rPr kumimoji="1" lang="zh-CN" altLang="en-US" sz="1600" dirty="0">
                <a:latin typeface="微软雅黑" pitchFamily="34" charset="-122"/>
                <a:ea typeface="微软雅黑" pitchFamily="34" charset="-122"/>
              </a:rPr>
              <a:t>、</a:t>
            </a:r>
            <a:r>
              <a:rPr kumimoji="1" lang="en-US" altLang="zh-CN" sz="1600" dirty="0">
                <a:latin typeface="微软雅黑" pitchFamily="34" charset="-122"/>
                <a:ea typeface="微软雅黑" pitchFamily="34" charset="-122"/>
              </a:rPr>
              <a:t>INTEL</a:t>
            </a:r>
            <a:r>
              <a:rPr kumimoji="1" lang="zh-CN" altLang="en-US" sz="1600" dirty="0">
                <a:latin typeface="微软雅黑" pitchFamily="34" charset="-122"/>
                <a:ea typeface="微软雅黑" pitchFamily="34" charset="-122"/>
              </a:rPr>
              <a:t>、</a:t>
            </a:r>
            <a:r>
              <a:rPr kumimoji="1" lang="en-US" altLang="zh-CN" sz="1600" dirty="0">
                <a:latin typeface="微软雅黑" pitchFamily="34" charset="-122"/>
                <a:ea typeface="微软雅黑" pitchFamily="34" charset="-122"/>
              </a:rPr>
              <a:t>CA</a:t>
            </a:r>
            <a:r>
              <a:rPr kumimoji="1" lang="zh-CN" altLang="en-US" sz="1600" dirty="0">
                <a:latin typeface="微软雅黑" pitchFamily="34" charset="-122"/>
                <a:ea typeface="微软雅黑" pitchFamily="34" charset="-122"/>
              </a:rPr>
              <a:t>、</a:t>
            </a:r>
            <a:r>
              <a:rPr kumimoji="1" lang="en-US" altLang="zh-CN" sz="1600" dirty="0">
                <a:latin typeface="微软雅黑" pitchFamily="34" charset="-122"/>
                <a:ea typeface="微软雅黑" pitchFamily="34" charset="-122"/>
              </a:rPr>
              <a:t>CORE</a:t>
            </a:r>
            <a:r>
              <a:rPr kumimoji="1" lang="zh-CN" altLang="en-US" sz="1600" dirty="0">
                <a:latin typeface="微软雅黑" pitchFamily="34" charset="-122"/>
                <a:ea typeface="微软雅黑" pitchFamily="34" charset="-122"/>
              </a:rPr>
              <a:t>、</a:t>
            </a:r>
            <a:r>
              <a:rPr kumimoji="1" lang="en-US" altLang="zh-CN" sz="1600" dirty="0">
                <a:latin typeface="微软雅黑" pitchFamily="34" charset="-122"/>
                <a:ea typeface="微软雅黑" pitchFamily="34" charset="-122"/>
              </a:rPr>
              <a:t>ORACLE</a:t>
            </a:r>
            <a:r>
              <a:rPr kumimoji="1" lang="zh-CN" altLang="en-US" sz="1600" dirty="0">
                <a:latin typeface="微软雅黑" pitchFamily="34" charset="-122"/>
                <a:ea typeface="微软雅黑" pitchFamily="34" charset="-122"/>
              </a:rPr>
              <a:t>等国际知名企业的大力支持，市场份额逐步扩大，逐渐成为主流操作系统之一。</a:t>
            </a:r>
          </a:p>
          <a:p>
            <a:pPr>
              <a:spcBef>
                <a:spcPts val="600"/>
              </a:spcBef>
              <a:spcAft>
                <a:spcPts val="600"/>
              </a:spcAft>
            </a:pPr>
            <a:r>
              <a:rPr kumimoji="1" lang="zh-CN" altLang="en-US" sz="1600" dirty="0">
                <a:latin typeface="微软雅黑" pitchFamily="34" charset="-122"/>
                <a:ea typeface="微软雅黑" pitchFamily="34" charset="-122"/>
              </a:rPr>
              <a:t>       </a:t>
            </a:r>
            <a:r>
              <a:rPr kumimoji="1" lang="en-US" altLang="zh-CN" sz="1600" dirty="0">
                <a:latin typeface="微软雅黑" pitchFamily="34" charset="-122"/>
                <a:ea typeface="微软雅黑" pitchFamily="34" charset="-122"/>
              </a:rPr>
              <a:t>Linux</a:t>
            </a:r>
            <a:r>
              <a:rPr kumimoji="1" lang="zh-CN" altLang="en-US" sz="1600" dirty="0">
                <a:latin typeface="微软雅黑" pitchFamily="34" charset="-122"/>
                <a:ea typeface="微软雅黑" pitchFamily="34" charset="-122"/>
              </a:rPr>
              <a:t>只是内核，即操作系统中允许用户的软件与硬件通信的那部分</a:t>
            </a:r>
            <a:endParaRPr kumimoji="1" lang="zh-CN" altLang="en-US" sz="2400" dirty="0">
              <a:latin typeface="微软雅黑" pitchFamily="34" charset="-122"/>
              <a:ea typeface="微软雅黑" pitchFamily="34" charset="-122"/>
            </a:endParaRPr>
          </a:p>
        </p:txBody>
      </p:sp>
      <p:pic>
        <p:nvPicPr>
          <p:cNvPr id="5124" name="Picture 4" descr="linus-971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282" y="1785926"/>
            <a:ext cx="2732088"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859667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algn="l" eaLnBrk="1" hangingPunct="1"/>
            <a:r>
              <a:rPr lang="en-US" altLang="zh-CN" smtClean="0"/>
              <a:t>3.6.3 Linux</a:t>
            </a:r>
            <a:r>
              <a:rPr lang="zh-CN" altLang="en-US" smtClean="0"/>
              <a:t>文件权限的定义</a:t>
            </a:r>
          </a:p>
        </p:txBody>
      </p:sp>
      <p:pic>
        <p:nvPicPr>
          <p:cNvPr id="44035" name="Picture 3" descr="chmodphoto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1500" y="3318654"/>
            <a:ext cx="3240088" cy="172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ChangeArrowheads="1"/>
          </p:cNvSpPr>
          <p:nvPr/>
        </p:nvSpPr>
        <p:spPr bwMode="auto">
          <a:xfrm>
            <a:off x="611188" y="1052736"/>
            <a:ext cx="7777162"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1800" b="0">
                <a:latin typeface="黑体" pitchFamily="2" charset="-122"/>
                <a:ea typeface="黑体" pitchFamily="2" charset="-122"/>
              </a:rPr>
              <a:t>[root@zhz home]# ls -l</a:t>
            </a:r>
          </a:p>
          <a:p>
            <a:r>
              <a:rPr lang="en-US" altLang="zh-CN" sz="1800" b="0">
                <a:latin typeface="黑体" pitchFamily="2" charset="-122"/>
                <a:ea typeface="黑体" pitchFamily="2" charset="-122"/>
              </a:rPr>
              <a:t>total 32</a:t>
            </a:r>
          </a:p>
          <a:p>
            <a:r>
              <a:rPr lang="en-US" altLang="zh-CN" sz="1800" b="0">
                <a:latin typeface="黑体" pitchFamily="2" charset="-122"/>
                <a:ea typeface="黑体" pitchFamily="2" charset="-122"/>
              </a:rPr>
              <a:t>drwxrwxrwx   38  down     root         4096 Jul  5 19:09 down</a:t>
            </a:r>
          </a:p>
          <a:p>
            <a:r>
              <a:rPr lang="en-US" altLang="zh-CN" sz="1800" b="0">
                <a:latin typeface="黑体" pitchFamily="2" charset="-122"/>
                <a:ea typeface="黑体" pitchFamily="2" charset="-122"/>
              </a:rPr>
              <a:t>drwx------   9   glh      glh          4096 Mar 26 19:08 glh</a:t>
            </a:r>
          </a:p>
          <a:p>
            <a:r>
              <a:rPr lang="en-US" altLang="zh-CN" sz="1800" b="0">
                <a:latin typeface="黑体" pitchFamily="2" charset="-122"/>
                <a:ea typeface="黑体" pitchFamily="2" charset="-122"/>
              </a:rPr>
              <a:t>drwx------   4   lei      lei          4096 Mar 21 08:40 lei</a:t>
            </a:r>
          </a:p>
          <a:p>
            <a:r>
              <a:rPr lang="en-US" altLang="zh-CN" sz="1800" b="0">
                <a:latin typeface="黑体" pitchFamily="2" charset="-122"/>
                <a:ea typeface="黑体" pitchFamily="2" charset="-122"/>
              </a:rPr>
              <a:t>drwxr-xr-x   5   root     root         4096 Apr 12  2006 software</a:t>
            </a:r>
          </a:p>
        </p:txBody>
      </p:sp>
      <p:sp>
        <p:nvSpPr>
          <p:cNvPr id="44037" name="Rectangle 5"/>
          <p:cNvSpPr>
            <a:spLocks noChangeArrowheads="1"/>
          </p:cNvSpPr>
          <p:nvPr/>
        </p:nvSpPr>
        <p:spPr bwMode="auto">
          <a:xfrm>
            <a:off x="250825" y="3284984"/>
            <a:ext cx="5400675" cy="2554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342900" indent="-342900">
              <a:spcBef>
                <a:spcPts val="600"/>
              </a:spcBef>
              <a:buFont typeface="Wingdings" pitchFamily="2" charset="2"/>
              <a:buChar char="n"/>
            </a:pPr>
            <a:r>
              <a:rPr lang="en-US" altLang="zh-CN" b="0">
                <a:latin typeface="微软雅黑" pitchFamily="34" charset="-122"/>
                <a:ea typeface="微软雅黑" pitchFamily="34" charset="-122"/>
              </a:rPr>
              <a:t>Linux</a:t>
            </a:r>
            <a:r>
              <a:rPr lang="zh-CN" altLang="en-US" b="0">
                <a:latin typeface="微软雅黑" pitchFamily="34" charset="-122"/>
                <a:ea typeface="微软雅黑" pitchFamily="34" charset="-122"/>
              </a:rPr>
              <a:t>文件或目录的权限</a:t>
            </a:r>
            <a:r>
              <a:rPr lang="zh-CN" altLang="en-US" b="0" smtClean="0">
                <a:latin typeface="微软雅黑" pitchFamily="34" charset="-122"/>
                <a:ea typeface="微软雅黑" pitchFamily="34" charset="-122"/>
              </a:rPr>
              <a:t>位由 </a:t>
            </a:r>
            <a:r>
              <a:rPr lang="en-US" altLang="zh-CN" b="0">
                <a:latin typeface="微软雅黑" pitchFamily="34" charset="-122"/>
                <a:ea typeface="微软雅黑" pitchFamily="34" charset="-122"/>
              </a:rPr>
              <a:t>9 </a:t>
            </a:r>
            <a:r>
              <a:rPr lang="zh-CN" altLang="en-US" b="0">
                <a:latin typeface="微软雅黑" pitchFamily="34" charset="-122"/>
                <a:ea typeface="微软雅黑" pitchFamily="34" charset="-122"/>
              </a:rPr>
              <a:t>个权限位来控制，每三位为一组，它们分别是：</a:t>
            </a:r>
          </a:p>
          <a:p>
            <a:pPr marL="800100" lvl="1" indent="-342900">
              <a:spcBef>
                <a:spcPts val="600"/>
              </a:spcBef>
              <a:buFont typeface="Wingdings" pitchFamily="2" charset="2"/>
              <a:buChar char="p"/>
            </a:pPr>
            <a:r>
              <a:rPr lang="zh-CN" altLang="en-US" b="0" smtClean="0">
                <a:latin typeface="微软雅黑" pitchFamily="34" charset="-122"/>
                <a:ea typeface="微软雅黑" pitchFamily="34" charset="-122"/>
              </a:rPr>
              <a:t>文件</a:t>
            </a:r>
            <a:r>
              <a:rPr lang="zh-CN" altLang="en-US" b="0">
                <a:latin typeface="微软雅黑" pitchFamily="34" charset="-122"/>
                <a:ea typeface="微软雅黑" pitchFamily="34" charset="-122"/>
              </a:rPr>
              <a:t>属主</a:t>
            </a:r>
            <a:r>
              <a:rPr lang="en-US" altLang="zh-CN" b="0">
                <a:latin typeface="微软雅黑" pitchFamily="34" charset="-122"/>
                <a:ea typeface="微软雅黑" pitchFamily="34" charset="-122"/>
              </a:rPr>
              <a:t>(Ower)</a:t>
            </a:r>
            <a:r>
              <a:rPr lang="zh-CN" altLang="en-US" b="0">
                <a:latin typeface="微软雅黑" pitchFamily="34" charset="-122"/>
                <a:ea typeface="微软雅黑" pitchFamily="34" charset="-122"/>
              </a:rPr>
              <a:t>的读</a:t>
            </a:r>
            <a:r>
              <a:rPr lang="en-US" altLang="zh-CN" b="0">
                <a:latin typeface="微软雅黑" pitchFamily="34" charset="-122"/>
                <a:ea typeface="微软雅黑" pitchFamily="34" charset="-122"/>
              </a:rPr>
              <a:t>r</a:t>
            </a:r>
            <a:r>
              <a:rPr lang="zh-CN" altLang="en-US" b="0">
                <a:latin typeface="微软雅黑" pitchFamily="34" charset="-122"/>
                <a:ea typeface="微软雅黑" pitchFamily="34" charset="-122"/>
              </a:rPr>
              <a:t>、写</a:t>
            </a:r>
            <a:r>
              <a:rPr lang="en-US" altLang="zh-CN" b="0">
                <a:latin typeface="微软雅黑" pitchFamily="34" charset="-122"/>
                <a:ea typeface="微软雅黑" pitchFamily="34" charset="-122"/>
              </a:rPr>
              <a:t>w</a:t>
            </a:r>
            <a:r>
              <a:rPr lang="zh-CN" altLang="en-US" b="0">
                <a:latin typeface="微软雅黑" pitchFamily="34" charset="-122"/>
                <a:ea typeface="微软雅黑" pitchFamily="34" charset="-122"/>
              </a:rPr>
              <a:t>、执行</a:t>
            </a:r>
            <a:r>
              <a:rPr lang="en-US" altLang="zh-CN" b="0">
                <a:latin typeface="微软雅黑" pitchFamily="34" charset="-122"/>
                <a:ea typeface="微软雅黑" pitchFamily="34" charset="-122"/>
              </a:rPr>
              <a:t>x</a:t>
            </a:r>
          </a:p>
          <a:p>
            <a:pPr marL="800100" lvl="1" indent="-342900">
              <a:spcBef>
                <a:spcPts val="600"/>
              </a:spcBef>
              <a:buFont typeface="Wingdings" pitchFamily="2" charset="2"/>
              <a:buChar char="p"/>
            </a:pPr>
            <a:r>
              <a:rPr lang="zh-CN" altLang="en-US" b="0" smtClean="0">
                <a:latin typeface="微软雅黑" pitchFamily="34" charset="-122"/>
                <a:ea typeface="微软雅黑" pitchFamily="34" charset="-122"/>
              </a:rPr>
              <a:t>用户</a:t>
            </a:r>
            <a:r>
              <a:rPr lang="zh-CN" altLang="en-US" b="0">
                <a:latin typeface="微软雅黑" pitchFamily="34" charset="-122"/>
                <a:ea typeface="微软雅黑" pitchFamily="34" charset="-122"/>
              </a:rPr>
              <a:t>组</a:t>
            </a:r>
            <a:r>
              <a:rPr lang="en-US" altLang="zh-CN" b="0">
                <a:latin typeface="微软雅黑" pitchFamily="34" charset="-122"/>
                <a:ea typeface="微软雅黑" pitchFamily="34" charset="-122"/>
              </a:rPr>
              <a:t>(Group)</a:t>
            </a:r>
            <a:r>
              <a:rPr lang="zh-CN" altLang="en-US" b="0">
                <a:latin typeface="微软雅黑" pitchFamily="34" charset="-122"/>
                <a:ea typeface="微软雅黑" pitchFamily="34" charset="-122"/>
              </a:rPr>
              <a:t>的读</a:t>
            </a:r>
            <a:r>
              <a:rPr lang="en-US" altLang="zh-CN" b="0">
                <a:latin typeface="微软雅黑" pitchFamily="34" charset="-122"/>
                <a:ea typeface="微软雅黑" pitchFamily="34" charset="-122"/>
              </a:rPr>
              <a:t>r</a:t>
            </a:r>
            <a:r>
              <a:rPr lang="zh-CN" altLang="en-US" b="0">
                <a:latin typeface="微软雅黑" pitchFamily="34" charset="-122"/>
                <a:ea typeface="微软雅黑" pitchFamily="34" charset="-122"/>
              </a:rPr>
              <a:t>、写</a:t>
            </a:r>
            <a:r>
              <a:rPr lang="en-US" altLang="zh-CN" b="0">
                <a:latin typeface="微软雅黑" pitchFamily="34" charset="-122"/>
                <a:ea typeface="微软雅黑" pitchFamily="34" charset="-122"/>
              </a:rPr>
              <a:t>w</a:t>
            </a:r>
            <a:r>
              <a:rPr lang="zh-CN" altLang="en-US" b="0">
                <a:latin typeface="微软雅黑" pitchFamily="34" charset="-122"/>
                <a:ea typeface="微软雅黑" pitchFamily="34" charset="-122"/>
              </a:rPr>
              <a:t>、执行</a:t>
            </a:r>
            <a:r>
              <a:rPr lang="en-US" altLang="zh-CN" b="0">
                <a:latin typeface="微软雅黑" pitchFamily="34" charset="-122"/>
                <a:ea typeface="微软雅黑" pitchFamily="34" charset="-122"/>
              </a:rPr>
              <a:t>x</a:t>
            </a:r>
          </a:p>
          <a:p>
            <a:pPr marL="800100" lvl="1" indent="-342900">
              <a:spcBef>
                <a:spcPts val="600"/>
              </a:spcBef>
              <a:buFont typeface="Wingdings" pitchFamily="2" charset="2"/>
              <a:buChar char="p"/>
            </a:pPr>
            <a:r>
              <a:rPr lang="zh-CN" altLang="en-US">
                <a:latin typeface="微软雅黑" pitchFamily="34" charset="-122"/>
                <a:ea typeface="微软雅黑" pitchFamily="34" charset="-122"/>
              </a:rPr>
              <a:t>其它用户</a:t>
            </a:r>
            <a:r>
              <a:rPr lang="en-US" altLang="zh-CN" b="0" smtClean="0">
                <a:latin typeface="微软雅黑" pitchFamily="34" charset="-122"/>
                <a:ea typeface="微软雅黑" pitchFamily="34" charset="-122"/>
              </a:rPr>
              <a:t>(</a:t>
            </a:r>
            <a:r>
              <a:rPr lang="en-US" altLang="zh-CN" b="0">
                <a:latin typeface="微软雅黑" pitchFamily="34" charset="-122"/>
                <a:ea typeface="微软雅黑" pitchFamily="34" charset="-122"/>
              </a:rPr>
              <a:t>Other</a:t>
            </a:r>
            <a:r>
              <a:rPr lang="en-US" altLang="zh-CN" b="0" smtClean="0">
                <a:latin typeface="微软雅黑" pitchFamily="34" charset="-122"/>
                <a:ea typeface="微软雅黑" pitchFamily="34" charset="-122"/>
              </a:rPr>
              <a:t>)</a:t>
            </a:r>
            <a:r>
              <a:rPr lang="zh-CN" altLang="en-US" b="0" smtClean="0">
                <a:latin typeface="微软雅黑" pitchFamily="34" charset="-122"/>
                <a:ea typeface="微软雅黑" pitchFamily="34" charset="-122"/>
              </a:rPr>
              <a:t> 的</a:t>
            </a:r>
            <a:r>
              <a:rPr lang="zh-CN" altLang="en-US" b="0">
                <a:latin typeface="微软雅黑" pitchFamily="34" charset="-122"/>
                <a:ea typeface="微软雅黑" pitchFamily="34" charset="-122"/>
              </a:rPr>
              <a:t>读</a:t>
            </a:r>
            <a:r>
              <a:rPr lang="en-US" altLang="zh-CN" b="0">
                <a:latin typeface="微软雅黑" pitchFamily="34" charset="-122"/>
                <a:ea typeface="微软雅黑" pitchFamily="34" charset="-122"/>
              </a:rPr>
              <a:t>r</a:t>
            </a:r>
            <a:r>
              <a:rPr lang="zh-CN" altLang="en-US" b="0">
                <a:latin typeface="微软雅黑" pitchFamily="34" charset="-122"/>
                <a:ea typeface="微软雅黑" pitchFamily="34" charset="-122"/>
              </a:rPr>
              <a:t>、写</a:t>
            </a:r>
            <a:r>
              <a:rPr lang="en-US" altLang="zh-CN" b="0">
                <a:latin typeface="微软雅黑" pitchFamily="34" charset="-122"/>
                <a:ea typeface="微软雅黑" pitchFamily="34" charset="-122"/>
              </a:rPr>
              <a:t>w</a:t>
            </a:r>
            <a:r>
              <a:rPr lang="zh-CN" altLang="en-US" b="0">
                <a:latin typeface="微软雅黑" pitchFamily="34" charset="-122"/>
                <a:ea typeface="微软雅黑" pitchFamily="34" charset="-122"/>
              </a:rPr>
              <a:t>、执行</a:t>
            </a:r>
            <a:r>
              <a:rPr lang="en-US" altLang="zh-CN" b="0">
                <a:latin typeface="微软雅黑" pitchFamily="34" charset="-122"/>
                <a:ea typeface="微软雅黑" pitchFamily="34" charset="-122"/>
              </a:rPr>
              <a:t>x</a:t>
            </a:r>
            <a:r>
              <a:rPr lang="zh-CN" altLang="en-US" b="0">
                <a:latin typeface="微软雅黑" pitchFamily="34" charset="-122"/>
                <a:ea typeface="微软雅黑" pitchFamily="34" charset="-122"/>
              </a:rPr>
              <a:t>；</a:t>
            </a:r>
          </a:p>
          <a:p>
            <a:pPr marL="800100" lvl="1" indent="-342900">
              <a:spcBef>
                <a:spcPts val="600"/>
              </a:spcBef>
              <a:buFont typeface="Wingdings" pitchFamily="2" charset="2"/>
              <a:buChar char="p"/>
            </a:pPr>
            <a:r>
              <a:rPr lang="zh-CN" altLang="en-US" b="0" smtClean="0">
                <a:latin typeface="微软雅黑" pitchFamily="34" charset="-122"/>
                <a:ea typeface="微软雅黑" pitchFamily="34" charset="-122"/>
              </a:rPr>
              <a:t>如果</a:t>
            </a:r>
            <a:r>
              <a:rPr lang="zh-CN" altLang="en-US" b="0">
                <a:latin typeface="微软雅黑" pitchFamily="34" charset="-122"/>
                <a:ea typeface="微软雅黑" pitchFamily="34" charset="-122"/>
              </a:rPr>
              <a:t>权限位不可读、不可写、不可执行，是用</a:t>
            </a:r>
            <a:r>
              <a:rPr lang="en-US" altLang="zh-CN" b="0">
                <a:latin typeface="微软雅黑" pitchFamily="34" charset="-122"/>
                <a:ea typeface="微软雅黑" pitchFamily="34" charset="-122"/>
              </a:rPr>
              <a:t>-</a:t>
            </a:r>
            <a:r>
              <a:rPr lang="zh-CN" altLang="en-US" b="0">
                <a:latin typeface="微软雅黑" pitchFamily="34" charset="-122"/>
                <a:ea typeface="微软雅黑" pitchFamily="34" charset="-122"/>
              </a:rPr>
              <a:t>来表示。 </a:t>
            </a:r>
          </a:p>
        </p:txBody>
      </p:sp>
    </p:spTree>
    <p:extLst>
      <p:ext uri="{BB962C8B-B14F-4D97-AF65-F5344CB8AC3E}">
        <p14:creationId xmlns:p14="http://schemas.microsoft.com/office/powerpoint/2010/main" val="386427524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algn="l" eaLnBrk="1" hangingPunct="1"/>
            <a:r>
              <a:rPr lang="en-US" altLang="zh-CN" smtClean="0"/>
              <a:t>3.6.3 </a:t>
            </a:r>
            <a:r>
              <a:rPr lang="zh-CN" altLang="en-US" smtClean="0"/>
              <a:t>系统目录内容介绍</a:t>
            </a:r>
          </a:p>
        </p:txBody>
      </p:sp>
      <p:sp>
        <p:nvSpPr>
          <p:cNvPr id="45059" name="Rectangle 3"/>
          <p:cNvSpPr>
            <a:spLocks noChangeArrowheads="1"/>
          </p:cNvSpPr>
          <p:nvPr/>
        </p:nvSpPr>
        <p:spPr bwMode="auto">
          <a:xfrm>
            <a:off x="0" y="1704975"/>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b="0">
              <a:ea typeface="宋体" pitchFamily="2" charset="-122"/>
            </a:endParaRPr>
          </a:p>
        </p:txBody>
      </p:sp>
      <p:graphicFrame>
        <p:nvGraphicFramePr>
          <p:cNvPr id="141316" name="Group 4"/>
          <p:cNvGraphicFramePr>
            <a:graphicFrameLocks noGrp="1"/>
          </p:cNvGraphicFramePr>
          <p:nvPr>
            <p:extLst>
              <p:ext uri="{D42A27DB-BD31-4B8C-83A1-F6EECF244321}">
                <p14:modId xmlns:p14="http://schemas.microsoft.com/office/powerpoint/2010/main" val="3974710558"/>
              </p:ext>
            </p:extLst>
          </p:nvPr>
        </p:nvGraphicFramePr>
        <p:xfrm>
          <a:off x="179388" y="1268760"/>
          <a:ext cx="8785225" cy="4724400"/>
        </p:xfrm>
        <a:graphic>
          <a:graphicData uri="http://schemas.openxmlformats.org/drawingml/2006/table">
            <a:tbl>
              <a:tblPr/>
              <a:tblGrid>
                <a:gridCol w="4394200"/>
                <a:gridCol w="4391025"/>
              </a:tblGrid>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Linux</a:t>
                      </a: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系统根目录，包含所有目录</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/bin</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Binary</a:t>
                      </a: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的缩写，存放用户的可执行程序，例如</a:t>
                      </a: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ls,cp,</a:t>
                      </a: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也包含其它的</a:t>
                      </a: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SHELL</a:t>
                      </a: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如：</a:t>
                      </a: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bash</a:t>
                      </a: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等</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/boot</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包含</a:t>
                      </a: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vmlinuz,initrd.img</a:t>
                      </a: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等启动文件，随便改动可能无法正常开机</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/dev</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接口设备文件目录，如你的硬盘：</a:t>
                      </a: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sda</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/etc</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Passwd</a:t>
                      </a: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等系统设置与管理的文件</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825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/etc/x11</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X Windows System</a:t>
                      </a: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的设置目录</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/home</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一般用户的主目录</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/lib</a:t>
                      </a: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a:t>
                      </a: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/lib64) </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包含执行</a:t>
                      </a: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/bin</a:t>
                      </a: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和</a:t>
                      </a: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/sbin</a:t>
                      </a: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目录的二进制文件时所需的共享函数库</a:t>
                      </a: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library</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/mnt</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各项装置的文件系统加载点，例如：</a:t>
                      </a: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/mnt/cdrom</a:t>
                      </a: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是光驱的加载点</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/opt</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提供空间，较大的且固定的应用程序存储文件之用</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/proc</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PS</a:t>
                      </a: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命令查询的信息与这里的相同，都是系统内核与程序执行的信息</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/root</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管理员的主目录</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46381439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algn="l" eaLnBrk="1" hangingPunct="1"/>
            <a:r>
              <a:rPr lang="en-US" altLang="zh-CN" smtClean="0"/>
              <a:t>3.6.3 </a:t>
            </a:r>
            <a:r>
              <a:rPr lang="zh-CN" altLang="en-US" smtClean="0"/>
              <a:t>系统目录内容介绍</a:t>
            </a:r>
          </a:p>
        </p:txBody>
      </p:sp>
      <p:graphicFrame>
        <p:nvGraphicFramePr>
          <p:cNvPr id="142392" name="Group 56"/>
          <p:cNvGraphicFramePr>
            <a:graphicFrameLocks noGrp="1"/>
          </p:cNvGraphicFramePr>
          <p:nvPr>
            <p:ph idx="1"/>
            <p:extLst>
              <p:ext uri="{D42A27DB-BD31-4B8C-83A1-F6EECF244321}">
                <p14:modId xmlns:p14="http://schemas.microsoft.com/office/powerpoint/2010/main" val="3947415644"/>
              </p:ext>
            </p:extLst>
          </p:nvPr>
        </p:nvGraphicFramePr>
        <p:xfrm>
          <a:off x="457200" y="1125538"/>
          <a:ext cx="8229600" cy="4876800"/>
        </p:xfrm>
        <a:graphic>
          <a:graphicData uri="http://schemas.openxmlformats.org/drawingml/2006/table">
            <a:tbl>
              <a:tblPr/>
              <a:tblGrid>
                <a:gridCol w="4114800"/>
                <a:gridCol w="4114800"/>
              </a:tblGrid>
              <a:tr h="3016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/sbin</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系统启动时所需的二进制程序</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016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/tmp</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Temporary,</a:t>
                      </a: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存放暂存盘的目录</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016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/usr</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存放用户使用系统命令和应用程序等信息</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016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/usr/bin</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存放用户可执行程序，如</a:t>
                      </a: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grep,mdir</a:t>
                      </a: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等</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000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/usr/doc</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存放各式程序文件的目录</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016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/usr/include</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保存提供</a:t>
                      </a: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C</a:t>
                      </a: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语言加载的</a:t>
                      </a: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header</a:t>
                      </a: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文件</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016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/usr/include/X11</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保存提供</a:t>
                      </a: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X Windows</a:t>
                      </a: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程序加载的</a:t>
                      </a: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header</a:t>
                      </a: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文件</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016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/usr/info</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GNU</a:t>
                      </a: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程序文件目录</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016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/usr/lib</a:t>
                      </a: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a:t>
                      </a: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/lib64) </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函数库</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016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/usr/lib(/lib64)/X11</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函数库</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016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/usr/local</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提供自行安装的应用程序位置</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016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/usr/man</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存放在线说明文件目录</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000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/usr/sbin</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存放经常使用的程序，如</a:t>
                      </a: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showmount</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016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/usr/src</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保存系统的源码文件</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016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/usr/X11R6/bin</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存放</a:t>
                      </a: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X Windows System</a:t>
                      </a: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的执行程序</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r h="3016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/var</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Variable,</a:t>
                      </a:r>
                      <a:r>
                        <a:rPr kumimoji="0" lang="zh-CN" altLang="en-US"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具有变动性质的相关程序目录，如</a:t>
                      </a:r>
                      <a:r>
                        <a:rPr kumimoji="0" lang="en-US" altLang="zh-CN" sz="14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rPr>
                        <a:t>log</a:t>
                      </a: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72359622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ctrTitle"/>
          </p:nvPr>
        </p:nvSpPr>
        <p:spPr/>
        <p:txBody>
          <a:bodyPr/>
          <a:lstStyle/>
          <a:p>
            <a:pPr eaLnBrk="1" hangingPunct="1"/>
            <a:r>
              <a:rPr lang="zh-CN" altLang="en-US" sz="3200" dirty="0" smtClean="0"/>
              <a:t>第四章：</a:t>
            </a:r>
            <a:r>
              <a:rPr lang="en-US" altLang="zh-CN" sz="3200" dirty="0" smtClean="0"/>
              <a:t>Linux</a:t>
            </a:r>
            <a:r>
              <a:rPr lang="zh-CN" altLang="en-US" sz="3200" dirty="0" smtClean="0"/>
              <a:t>操作系统常用命令详解</a:t>
            </a:r>
          </a:p>
        </p:txBody>
      </p:sp>
      <p:sp>
        <p:nvSpPr>
          <p:cNvPr id="47107" name="Rectangle 3"/>
          <p:cNvSpPr>
            <a:spLocks noGrp="1" noChangeArrowheads="1"/>
          </p:cNvSpPr>
          <p:nvPr>
            <p:ph type="subTitle" idx="1"/>
          </p:nvPr>
        </p:nvSpPr>
        <p:spPr>
          <a:noFill/>
        </p:spPr>
        <p:txBody>
          <a:bodyPr/>
          <a:lstStyle/>
          <a:p>
            <a:pPr eaLnBrk="1" hangingPunct="1"/>
            <a:r>
              <a:rPr lang="zh-CN" altLang="en-US" sz="2400" dirty="0" smtClean="0"/>
              <a:t>文件目录类命令 </a:t>
            </a:r>
          </a:p>
          <a:p>
            <a:pPr eaLnBrk="1" hangingPunct="1"/>
            <a:r>
              <a:rPr lang="zh-CN" altLang="en-US" sz="2400" dirty="0" smtClean="0"/>
              <a:t>系统信息类命令 </a:t>
            </a:r>
          </a:p>
          <a:p>
            <a:pPr eaLnBrk="1" hangingPunct="1"/>
            <a:r>
              <a:rPr lang="zh-CN" altLang="en-US" sz="2400" dirty="0" smtClean="0"/>
              <a:t>通信网络类命令 </a:t>
            </a:r>
          </a:p>
        </p:txBody>
      </p:sp>
    </p:spTree>
    <p:extLst>
      <p:ext uri="{BB962C8B-B14F-4D97-AF65-F5344CB8AC3E}">
        <p14:creationId xmlns:p14="http://schemas.microsoft.com/office/powerpoint/2010/main" val="41871675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algn="l" eaLnBrk="1" hangingPunct="1"/>
            <a:r>
              <a:rPr lang="en-US" altLang="zh-CN" smtClean="0"/>
              <a:t>4.1 </a:t>
            </a:r>
            <a:r>
              <a:rPr lang="zh-CN" altLang="en-US" smtClean="0"/>
              <a:t>文件目录类命令</a:t>
            </a:r>
          </a:p>
        </p:txBody>
      </p:sp>
      <p:sp>
        <p:nvSpPr>
          <p:cNvPr id="48131" name="Rectangle 3"/>
          <p:cNvSpPr>
            <a:spLocks noGrp="1" noChangeArrowheads="1"/>
          </p:cNvSpPr>
          <p:nvPr>
            <p:ph idx="1"/>
          </p:nvPr>
        </p:nvSpPr>
        <p:spPr/>
        <p:txBody>
          <a:bodyPr/>
          <a:lstStyle/>
          <a:p>
            <a:pPr eaLnBrk="1" hangingPunct="1">
              <a:lnSpc>
                <a:spcPct val="150000"/>
              </a:lnSpc>
              <a:spcBef>
                <a:spcPts val="1200"/>
              </a:spcBef>
              <a:buClr>
                <a:schemeClr val="tx1"/>
              </a:buClr>
            </a:pPr>
            <a:r>
              <a:rPr lang="zh-CN" altLang="en-US" sz="2400" smtClean="0">
                <a:latin typeface="宋体" pitchFamily="2" charset="-122"/>
              </a:rPr>
              <a:t>浏览目录命令</a:t>
            </a:r>
            <a:r>
              <a:rPr lang="en-US" altLang="zh-CN" sz="2400" smtClean="0">
                <a:latin typeface="宋体" pitchFamily="2" charset="-122"/>
              </a:rPr>
              <a:t>:</a:t>
            </a:r>
            <a:r>
              <a:rPr lang="en-US" altLang="zh-CN" sz="2400" smtClean="0">
                <a:latin typeface="宋体" pitchFamily="2" charset="-122"/>
                <a:cs typeface="Times New Roman" pitchFamily="18" charset="0"/>
              </a:rPr>
              <a:t>cd </a:t>
            </a:r>
            <a:r>
              <a:rPr lang="en-US" altLang="zh-CN" sz="2400" smtClean="0">
                <a:latin typeface="宋体" pitchFamily="2" charset="-122"/>
              </a:rPr>
              <a:t>  dir   ls    </a:t>
            </a:r>
          </a:p>
          <a:p>
            <a:pPr eaLnBrk="1" hangingPunct="1">
              <a:lnSpc>
                <a:spcPct val="150000"/>
              </a:lnSpc>
              <a:spcBef>
                <a:spcPts val="1200"/>
              </a:spcBef>
              <a:buClr>
                <a:schemeClr val="tx1"/>
              </a:buClr>
            </a:pPr>
            <a:r>
              <a:rPr lang="zh-CN" altLang="en-US" sz="2400" smtClean="0">
                <a:latin typeface="宋体" pitchFamily="2" charset="-122"/>
              </a:rPr>
              <a:t>浏览文件命令</a:t>
            </a:r>
            <a:r>
              <a:rPr lang="en-US" altLang="zh-CN" sz="2400" smtClean="0">
                <a:latin typeface="宋体" pitchFamily="2" charset="-122"/>
              </a:rPr>
              <a:t>:cat   more   less  </a:t>
            </a:r>
          </a:p>
          <a:p>
            <a:pPr eaLnBrk="1" hangingPunct="1">
              <a:lnSpc>
                <a:spcPct val="150000"/>
              </a:lnSpc>
              <a:spcBef>
                <a:spcPts val="1200"/>
              </a:spcBef>
              <a:buClr>
                <a:schemeClr val="tx1"/>
              </a:buClr>
            </a:pPr>
            <a:r>
              <a:rPr lang="zh-CN" altLang="en-US" sz="2400" smtClean="0">
                <a:latin typeface="宋体" pitchFamily="2" charset="-122"/>
              </a:rPr>
              <a:t>目录操作命令</a:t>
            </a:r>
            <a:r>
              <a:rPr lang="en-US" altLang="zh-CN" sz="2400" smtClean="0">
                <a:latin typeface="宋体" pitchFamily="2" charset="-122"/>
              </a:rPr>
              <a:t>:mkdir   rmdir  </a:t>
            </a:r>
          </a:p>
          <a:p>
            <a:pPr eaLnBrk="1" hangingPunct="1">
              <a:lnSpc>
                <a:spcPct val="150000"/>
              </a:lnSpc>
              <a:spcBef>
                <a:spcPts val="1200"/>
              </a:spcBef>
              <a:buClr>
                <a:schemeClr val="tx1"/>
              </a:buClr>
            </a:pPr>
            <a:r>
              <a:rPr lang="zh-CN" altLang="en-US" sz="2400" smtClean="0">
                <a:latin typeface="宋体" pitchFamily="2" charset="-122"/>
              </a:rPr>
              <a:t>文件操作命令</a:t>
            </a:r>
            <a:r>
              <a:rPr lang="en-US" altLang="zh-CN" sz="2400" smtClean="0">
                <a:latin typeface="宋体" pitchFamily="2" charset="-122"/>
              </a:rPr>
              <a:t>:touch  vi rm  cp  mv  ln  tar gzip gunzip  whereis  whatis file</a:t>
            </a:r>
          </a:p>
          <a:p>
            <a:pPr eaLnBrk="1" hangingPunct="1">
              <a:lnSpc>
                <a:spcPct val="150000"/>
              </a:lnSpc>
              <a:spcBef>
                <a:spcPts val="1200"/>
              </a:spcBef>
              <a:buClr>
                <a:schemeClr val="tx1"/>
              </a:buClr>
            </a:pPr>
            <a:r>
              <a:rPr lang="zh-CN" altLang="en-US" sz="2400" smtClean="0">
                <a:latin typeface="宋体" pitchFamily="2" charset="-122"/>
              </a:rPr>
              <a:t>查找用法帮助</a:t>
            </a:r>
            <a:r>
              <a:rPr lang="en-US" altLang="zh-CN" sz="2400" smtClean="0">
                <a:latin typeface="宋体" pitchFamily="2" charset="-122"/>
              </a:rPr>
              <a:t>: command –h/--help </a:t>
            </a:r>
            <a:br>
              <a:rPr lang="en-US" altLang="zh-CN" sz="2400" smtClean="0">
                <a:latin typeface="宋体" pitchFamily="2" charset="-122"/>
              </a:rPr>
            </a:br>
            <a:r>
              <a:rPr lang="en-US" altLang="zh-CN" sz="2400" smtClean="0">
                <a:latin typeface="宋体" pitchFamily="2" charset="-122"/>
              </a:rPr>
              <a:t>man conmand</a:t>
            </a:r>
            <a:r>
              <a:rPr lang="en-US" altLang="zh-CN" smtClean="0">
                <a:latin typeface="宋体" pitchFamily="2" charset="-122"/>
              </a:rPr>
              <a:t>     </a:t>
            </a:r>
          </a:p>
        </p:txBody>
      </p:sp>
    </p:spTree>
    <p:extLst>
      <p:ext uri="{BB962C8B-B14F-4D97-AF65-F5344CB8AC3E}">
        <p14:creationId xmlns:p14="http://schemas.microsoft.com/office/powerpoint/2010/main" val="3834541238"/>
      </p:ext>
    </p:extLst>
  </p:cSld>
  <p:clrMapOvr>
    <a:masterClrMapping/>
  </p:clrMapOvr>
  <p:transition spd="med"/>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Rectangle 4"/>
          <p:cNvSpPr>
            <a:spLocks noGrp="1" noChangeArrowheads="1"/>
          </p:cNvSpPr>
          <p:nvPr>
            <p:ph idx="1"/>
          </p:nvPr>
        </p:nvSpPr>
        <p:spPr/>
        <p:txBody>
          <a:bodyPr/>
          <a:lstStyle/>
          <a:p>
            <a:pPr eaLnBrk="1" hangingPunct="1">
              <a:spcBef>
                <a:spcPts val="1200"/>
              </a:spcBef>
            </a:pPr>
            <a:r>
              <a:rPr lang="en-US" altLang="zh-CN" sz="2800" smtClean="0"/>
              <a:t>ls(list)</a:t>
            </a:r>
            <a:r>
              <a:rPr lang="zh-CN" altLang="en-US" sz="2800" smtClean="0"/>
              <a:t>是一个非常有用的命令，用来显示当前目录下的内容。配合参数的使用，能以不同的方式显示目录内容。下面是一些常用的范例。</a:t>
            </a:r>
          </a:p>
          <a:p>
            <a:pPr eaLnBrk="1" hangingPunct="1">
              <a:spcBef>
                <a:spcPts val="1200"/>
              </a:spcBef>
            </a:pPr>
            <a:r>
              <a:rPr lang="zh-CN" altLang="en-US" sz="2800" smtClean="0"/>
              <a:t> 格式：</a:t>
            </a:r>
            <a:r>
              <a:rPr lang="en-US" altLang="zh-CN" sz="2800" smtClean="0"/>
              <a:t>ls[</a:t>
            </a:r>
            <a:r>
              <a:rPr lang="zh-CN" altLang="en-US" sz="2800" smtClean="0"/>
              <a:t>参数</a:t>
            </a:r>
            <a:r>
              <a:rPr lang="en-US" altLang="zh-CN" sz="2800" smtClean="0"/>
              <a:t>] [</a:t>
            </a:r>
            <a:r>
              <a:rPr lang="zh-CN" altLang="en-US" sz="2800" smtClean="0"/>
              <a:t>路径或文件名</a:t>
            </a:r>
            <a:r>
              <a:rPr lang="en-US" altLang="zh-CN" sz="2800" smtClean="0"/>
              <a:t>]</a:t>
            </a:r>
          </a:p>
        </p:txBody>
      </p:sp>
      <p:pic>
        <p:nvPicPr>
          <p:cNvPr id="49154" name="Picture 2" descr="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3" y="3429000"/>
            <a:ext cx="7345362" cy="232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5" name="Rectangle 3"/>
          <p:cNvSpPr>
            <a:spLocks noGrp="1" noChangeArrowheads="1"/>
          </p:cNvSpPr>
          <p:nvPr>
            <p:ph type="title"/>
          </p:nvPr>
        </p:nvSpPr>
        <p:spPr/>
        <p:txBody>
          <a:bodyPr/>
          <a:lstStyle/>
          <a:p>
            <a:pPr algn="l" eaLnBrk="1" hangingPunct="1"/>
            <a:r>
              <a:rPr lang="en-US" altLang="zh-CN" smtClean="0"/>
              <a:t>4.1.1 </a:t>
            </a:r>
            <a:r>
              <a:rPr lang="zh-CN" altLang="en-US" smtClean="0"/>
              <a:t>列出文件列表的</a:t>
            </a:r>
            <a:r>
              <a:rPr lang="en-US" altLang="zh-CN" smtClean="0"/>
              <a:t>ls</a:t>
            </a:r>
            <a:r>
              <a:rPr lang="zh-CN" altLang="en-US" smtClean="0"/>
              <a:t>命令</a:t>
            </a:r>
          </a:p>
        </p:txBody>
      </p:sp>
    </p:spTree>
    <p:extLst>
      <p:ext uri="{BB962C8B-B14F-4D97-AF65-F5344CB8AC3E}">
        <p14:creationId xmlns:p14="http://schemas.microsoft.com/office/powerpoint/2010/main" val="3914433021"/>
      </p:ext>
    </p:extLst>
  </p:cSld>
  <p:clrMapOvr>
    <a:masterClrMapping/>
  </p:clrMapOvr>
  <p:transition spd="med"/>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algn="l" eaLnBrk="1" hangingPunct="1"/>
            <a:r>
              <a:rPr lang="en-US" altLang="zh-CN" smtClean="0"/>
              <a:t>4.1.2 </a:t>
            </a:r>
            <a:r>
              <a:rPr lang="zh-CN" altLang="en-US" smtClean="0"/>
              <a:t>切换目录的</a:t>
            </a:r>
            <a:r>
              <a:rPr lang="en-US" altLang="zh-CN" smtClean="0"/>
              <a:t>cd</a:t>
            </a:r>
            <a:r>
              <a:rPr lang="zh-CN" altLang="en-US" smtClean="0"/>
              <a:t>命令</a:t>
            </a:r>
          </a:p>
        </p:txBody>
      </p:sp>
      <p:sp>
        <p:nvSpPr>
          <p:cNvPr id="50179" name="Rectangle 3"/>
          <p:cNvSpPr>
            <a:spLocks noGrp="1" noChangeArrowheads="1"/>
          </p:cNvSpPr>
          <p:nvPr>
            <p:ph idx="1"/>
          </p:nvPr>
        </p:nvSpPr>
        <p:spPr/>
        <p:txBody>
          <a:bodyPr/>
          <a:lstStyle/>
          <a:p>
            <a:pPr eaLnBrk="1" hangingPunct="1">
              <a:lnSpc>
                <a:spcPct val="150000"/>
              </a:lnSpc>
              <a:spcBef>
                <a:spcPts val="600"/>
              </a:spcBef>
            </a:pPr>
            <a:r>
              <a:rPr lang="en-US" altLang="zh-CN" sz="2400" smtClean="0"/>
              <a:t>cd (change directory)</a:t>
            </a:r>
            <a:r>
              <a:rPr lang="zh-CN" altLang="en-US" sz="2400" smtClean="0"/>
              <a:t>命令让用户切换当前目录。例如：</a:t>
            </a:r>
          </a:p>
          <a:p>
            <a:pPr lvl="1">
              <a:lnSpc>
                <a:spcPct val="150000"/>
              </a:lnSpc>
              <a:spcBef>
                <a:spcPts val="600"/>
              </a:spcBef>
              <a:buFontTx/>
              <a:buNone/>
            </a:pPr>
            <a:r>
              <a:rPr lang="en-US" altLang="zh-CN" sz="1800" smtClean="0"/>
              <a:t>[test@linux home]$ cd test </a:t>
            </a:r>
            <a:r>
              <a:rPr lang="zh-CN" altLang="en-US" sz="1800" smtClean="0"/>
              <a:t>切换到当前目录下的</a:t>
            </a:r>
            <a:r>
              <a:rPr lang="en-US" altLang="zh-CN" sz="1800" smtClean="0"/>
              <a:t>test</a:t>
            </a:r>
            <a:r>
              <a:rPr lang="zh-CN" altLang="en-US" sz="1800" smtClean="0"/>
              <a:t>子目录</a:t>
            </a:r>
          </a:p>
          <a:p>
            <a:pPr lvl="1">
              <a:lnSpc>
                <a:spcPct val="150000"/>
              </a:lnSpc>
              <a:spcBef>
                <a:spcPts val="600"/>
              </a:spcBef>
              <a:buFontTx/>
              <a:buNone/>
            </a:pPr>
            <a:r>
              <a:rPr lang="en-US" altLang="zh-CN" sz="1800" smtClean="0"/>
              <a:t>[test@linux test]$ cd ..</a:t>
            </a:r>
            <a:r>
              <a:rPr lang="zh-CN" altLang="en-US" sz="1800" smtClean="0"/>
              <a:t>　 切换到上一层目录</a:t>
            </a:r>
          </a:p>
          <a:p>
            <a:pPr lvl="1">
              <a:lnSpc>
                <a:spcPct val="150000"/>
              </a:lnSpc>
              <a:spcBef>
                <a:spcPts val="600"/>
              </a:spcBef>
              <a:buFontTx/>
              <a:buNone/>
            </a:pPr>
            <a:r>
              <a:rPr lang="en-US" altLang="zh-CN" sz="1800" smtClean="0"/>
              <a:t>[test@linux home]$ cd /</a:t>
            </a:r>
            <a:r>
              <a:rPr lang="zh-CN" altLang="en-US" sz="1800" smtClean="0"/>
              <a:t>　　切换到系统根目录</a:t>
            </a:r>
          </a:p>
          <a:p>
            <a:pPr lvl="1">
              <a:lnSpc>
                <a:spcPct val="150000"/>
              </a:lnSpc>
              <a:spcBef>
                <a:spcPts val="600"/>
              </a:spcBef>
              <a:buFontTx/>
              <a:buNone/>
            </a:pPr>
            <a:r>
              <a:rPr lang="en-US" altLang="zh-CN" sz="1800" smtClean="0"/>
              <a:t>[test@linux /]$ cd</a:t>
            </a:r>
            <a:r>
              <a:rPr lang="zh-CN" altLang="en-US" sz="1800" smtClean="0"/>
              <a:t>　　　   切换到用户自家目录（或执行</a:t>
            </a:r>
            <a:r>
              <a:rPr lang="en-US" altLang="zh-CN" sz="1800" smtClean="0"/>
              <a:t>cd~)</a:t>
            </a:r>
          </a:p>
          <a:p>
            <a:pPr lvl="1">
              <a:lnSpc>
                <a:spcPct val="150000"/>
              </a:lnSpc>
              <a:spcBef>
                <a:spcPts val="600"/>
              </a:spcBef>
              <a:buFontTx/>
              <a:buNone/>
            </a:pPr>
            <a:r>
              <a:rPr lang="en-US" altLang="zh-CN" sz="1800" smtClean="0"/>
              <a:t>[test@linux test]$ cd /usr/bin</a:t>
            </a:r>
            <a:r>
              <a:rPr lang="zh-CN" altLang="en-US" sz="1800" smtClean="0"/>
              <a:t>　切换到</a:t>
            </a:r>
            <a:r>
              <a:rPr lang="en-US" altLang="zh-CN" sz="1800" smtClean="0"/>
              <a:t>/usr/bin</a:t>
            </a:r>
            <a:r>
              <a:rPr lang="zh-CN" altLang="en-US" sz="1800" smtClean="0"/>
              <a:t>目录</a:t>
            </a:r>
          </a:p>
        </p:txBody>
      </p:sp>
    </p:spTree>
    <p:extLst>
      <p:ext uri="{BB962C8B-B14F-4D97-AF65-F5344CB8AC3E}">
        <p14:creationId xmlns:p14="http://schemas.microsoft.com/office/powerpoint/2010/main" val="2384924217"/>
      </p:ext>
    </p:extLst>
  </p:cSld>
  <p:clrMapOvr>
    <a:masterClrMapping/>
  </p:clrMapOvr>
  <p:transition spd="med"/>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algn="l" eaLnBrk="1" hangingPunct="1"/>
            <a:r>
              <a:rPr lang="en-US" altLang="zh-CN" smtClean="0"/>
              <a:t>4.1.3 mkdir</a:t>
            </a:r>
            <a:r>
              <a:rPr lang="zh-CN" altLang="en-US" smtClean="0"/>
              <a:t>、</a:t>
            </a:r>
            <a:r>
              <a:rPr lang="en-US" altLang="zh-CN" smtClean="0"/>
              <a:t>rmdir</a:t>
            </a:r>
            <a:r>
              <a:rPr lang="zh-CN" altLang="en-US" smtClean="0"/>
              <a:t>命令</a:t>
            </a:r>
          </a:p>
        </p:txBody>
      </p:sp>
      <p:sp>
        <p:nvSpPr>
          <p:cNvPr id="51203" name="Rectangle 3"/>
          <p:cNvSpPr>
            <a:spLocks noGrp="1" noChangeArrowheads="1"/>
          </p:cNvSpPr>
          <p:nvPr>
            <p:ph idx="1"/>
          </p:nvPr>
        </p:nvSpPr>
        <p:spPr/>
        <p:txBody>
          <a:bodyPr/>
          <a:lstStyle/>
          <a:p>
            <a:pPr eaLnBrk="1" hangingPunct="1">
              <a:spcBef>
                <a:spcPts val="1200"/>
              </a:spcBef>
            </a:pPr>
            <a:r>
              <a:rPr lang="en-US" altLang="zh-CN" sz="2000" smtClean="0"/>
              <a:t>mkdir(make directory)</a:t>
            </a:r>
            <a:r>
              <a:rPr lang="zh-CN" altLang="en-US" sz="2000" smtClean="0"/>
              <a:t>命令可用来创建子目录。</a:t>
            </a:r>
          </a:p>
          <a:p>
            <a:pPr lvl="1">
              <a:spcBef>
                <a:spcPts val="1200"/>
              </a:spcBef>
            </a:pPr>
            <a:r>
              <a:rPr lang="zh-CN" altLang="en-US" sz="1600" smtClean="0"/>
              <a:t>格式：</a:t>
            </a:r>
            <a:r>
              <a:rPr lang="en-US" altLang="zh-CN" sz="1600" smtClean="0"/>
              <a:t>mkdir [</a:t>
            </a:r>
            <a:r>
              <a:rPr lang="zh-CN" altLang="en-US" sz="1600" smtClean="0"/>
              <a:t>参数</a:t>
            </a:r>
            <a:r>
              <a:rPr lang="en-US" altLang="zh-CN" sz="1600" smtClean="0"/>
              <a:t>] &lt;</a:t>
            </a:r>
            <a:r>
              <a:rPr lang="zh-CN" altLang="en-US" sz="1600" smtClean="0"/>
              <a:t>目录名</a:t>
            </a:r>
            <a:r>
              <a:rPr lang="en-US" altLang="zh-CN" sz="1600" smtClean="0"/>
              <a:t>&gt;</a:t>
            </a:r>
          </a:p>
          <a:p>
            <a:pPr lvl="1">
              <a:spcBef>
                <a:spcPts val="1200"/>
              </a:spcBef>
            </a:pPr>
            <a:r>
              <a:rPr lang="en-US" altLang="zh-CN" sz="1600" smtClean="0"/>
              <a:t>[test@linux test]$ mkdir  dir   </a:t>
            </a:r>
            <a:br>
              <a:rPr lang="en-US" altLang="zh-CN" sz="1600" smtClean="0"/>
            </a:br>
            <a:r>
              <a:rPr lang="zh-CN" altLang="en-US" sz="1600" smtClean="0"/>
              <a:t>在当前目录下建立</a:t>
            </a:r>
            <a:r>
              <a:rPr lang="en-US" altLang="zh-CN" sz="1600" smtClean="0"/>
              <a:t>dir</a:t>
            </a:r>
            <a:r>
              <a:rPr lang="zh-CN" altLang="en-US" sz="1600" smtClean="0"/>
              <a:t>目录</a:t>
            </a:r>
          </a:p>
          <a:p>
            <a:pPr lvl="1">
              <a:spcBef>
                <a:spcPts val="1200"/>
              </a:spcBef>
            </a:pPr>
            <a:r>
              <a:rPr lang="en-US" altLang="zh-CN" sz="1600" smtClean="0"/>
              <a:t>[test@linux test]$ mkdir  -p dir1/dir2</a:t>
            </a:r>
            <a:r>
              <a:rPr lang="zh-CN" altLang="en-US" sz="1600" smtClean="0"/>
              <a:t>　  </a:t>
            </a:r>
            <a:r>
              <a:rPr lang="en-US" altLang="zh-CN" sz="1600" smtClean="0"/>
              <a:t/>
            </a:r>
            <a:br>
              <a:rPr lang="en-US" altLang="zh-CN" sz="1600" smtClean="0"/>
            </a:br>
            <a:r>
              <a:rPr lang="zh-CN" altLang="en-US" sz="1600" smtClean="0"/>
              <a:t>在当前目录下创建</a:t>
            </a:r>
            <a:r>
              <a:rPr lang="en-US" altLang="zh-CN" sz="1600" smtClean="0"/>
              <a:t>dir1</a:t>
            </a:r>
            <a:r>
              <a:rPr lang="zh-CN" altLang="en-US" sz="1600" smtClean="0"/>
              <a:t>目录，并在</a:t>
            </a:r>
            <a:r>
              <a:rPr lang="en-US" altLang="zh-CN" sz="1600" smtClean="0"/>
              <a:t>dir1</a:t>
            </a:r>
            <a:r>
              <a:rPr lang="zh-CN" altLang="en-US" sz="1600" smtClean="0"/>
              <a:t>目录下创建</a:t>
            </a:r>
            <a:r>
              <a:rPr lang="en-US" altLang="zh-CN" sz="1600" smtClean="0"/>
              <a:t>dir2</a:t>
            </a:r>
            <a:r>
              <a:rPr lang="zh-CN" altLang="en-US" sz="1600" smtClean="0"/>
              <a:t>目录，也就是连续创建两个目录（</a:t>
            </a:r>
            <a:r>
              <a:rPr lang="en-US" altLang="zh-CN" sz="1600" smtClean="0"/>
              <a:t>dir1/</a:t>
            </a:r>
            <a:r>
              <a:rPr lang="zh-CN" altLang="en-US" sz="1600" smtClean="0"/>
              <a:t>和</a:t>
            </a:r>
            <a:r>
              <a:rPr lang="en-US" altLang="zh-CN" sz="1600" smtClean="0"/>
              <a:t>dir1/dir2</a:t>
            </a:r>
            <a:r>
              <a:rPr lang="zh-CN" altLang="en-US" sz="1600" smtClean="0"/>
              <a:t>）</a:t>
            </a:r>
          </a:p>
          <a:p>
            <a:pPr eaLnBrk="1" hangingPunct="1">
              <a:spcBef>
                <a:spcPts val="1200"/>
              </a:spcBef>
            </a:pPr>
            <a:r>
              <a:rPr lang="zh-CN" altLang="en-US" sz="2000" smtClean="0"/>
              <a:t>格式：</a:t>
            </a:r>
            <a:r>
              <a:rPr lang="en-US" altLang="zh-CN" sz="2000" smtClean="0"/>
              <a:t>rmdir [</a:t>
            </a:r>
            <a:r>
              <a:rPr lang="zh-CN" altLang="en-US" sz="2000" smtClean="0"/>
              <a:t>参数</a:t>
            </a:r>
            <a:r>
              <a:rPr lang="en-US" altLang="zh-CN" sz="2000" smtClean="0"/>
              <a:t>]&lt;</a:t>
            </a:r>
            <a:r>
              <a:rPr lang="zh-CN" altLang="en-US" sz="2000" smtClean="0"/>
              <a:t>目录名</a:t>
            </a:r>
            <a:r>
              <a:rPr lang="en-US" altLang="zh-CN" sz="2000" smtClean="0"/>
              <a:t>&gt;</a:t>
            </a:r>
          </a:p>
          <a:p>
            <a:pPr lvl="1">
              <a:spcBef>
                <a:spcPts val="1200"/>
              </a:spcBef>
            </a:pPr>
            <a:r>
              <a:rPr lang="en-US" altLang="zh-CN" sz="1600" smtClean="0"/>
              <a:t>rmdir(remove directory)</a:t>
            </a:r>
            <a:r>
              <a:rPr lang="zh-CN" altLang="en-US" sz="1600" smtClean="0"/>
              <a:t>命令可用来删除“空”的子目录：</a:t>
            </a:r>
          </a:p>
          <a:p>
            <a:pPr lvl="1">
              <a:spcBef>
                <a:spcPts val="1200"/>
              </a:spcBef>
            </a:pPr>
            <a:r>
              <a:rPr lang="en-US" altLang="zh-CN" sz="1600" smtClean="0"/>
              <a:t>[test@linux test]$ rmdir dir     </a:t>
            </a:r>
            <a:br>
              <a:rPr lang="en-US" altLang="zh-CN" sz="1600" smtClean="0"/>
            </a:br>
            <a:r>
              <a:rPr lang="zh-CN" altLang="en-US" sz="1600" smtClean="0"/>
              <a:t>删除“空”的子目录</a:t>
            </a:r>
            <a:r>
              <a:rPr lang="en-US" altLang="zh-CN" sz="1600" smtClean="0"/>
              <a:t>dir</a:t>
            </a:r>
          </a:p>
          <a:p>
            <a:pPr lvl="1">
              <a:spcBef>
                <a:spcPts val="1200"/>
              </a:spcBef>
            </a:pPr>
            <a:r>
              <a:rPr lang="en-US" altLang="zh-CN" sz="1600" smtClean="0"/>
              <a:t>[test@linux test]$ rmdir –p dir1/dir2   </a:t>
            </a:r>
            <a:br>
              <a:rPr lang="en-US" altLang="zh-CN" sz="1600" smtClean="0"/>
            </a:br>
            <a:r>
              <a:rPr lang="zh-CN" altLang="en-US" sz="1600" smtClean="0"/>
              <a:t>删除</a:t>
            </a:r>
            <a:r>
              <a:rPr lang="en-US" altLang="zh-CN" sz="1600" smtClean="0"/>
              <a:t>dir1</a:t>
            </a:r>
            <a:r>
              <a:rPr lang="zh-CN" altLang="en-US" sz="1600" smtClean="0"/>
              <a:t>下的</a:t>
            </a:r>
            <a:r>
              <a:rPr lang="en-US" altLang="zh-CN" sz="1600" smtClean="0"/>
              <a:t>dir2</a:t>
            </a:r>
            <a:r>
              <a:rPr lang="zh-CN" altLang="en-US" sz="1600" smtClean="0"/>
              <a:t>目录，若</a:t>
            </a:r>
            <a:r>
              <a:rPr lang="en-US" altLang="zh-CN" sz="1600" smtClean="0"/>
              <a:t>dir1</a:t>
            </a:r>
            <a:r>
              <a:rPr lang="zh-CN" altLang="en-US" sz="1600" smtClean="0"/>
              <a:t>目录为空也删除它</a:t>
            </a:r>
          </a:p>
        </p:txBody>
      </p:sp>
    </p:spTree>
    <p:extLst>
      <p:ext uri="{BB962C8B-B14F-4D97-AF65-F5344CB8AC3E}">
        <p14:creationId xmlns:p14="http://schemas.microsoft.com/office/powerpoint/2010/main" val="4068660392"/>
      </p:ext>
    </p:extLst>
  </p:cSld>
  <p:clrMapOvr>
    <a:masterClrMapping/>
  </p:clrMapOvr>
  <p:transition spd="med"/>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algn="l" eaLnBrk="1" hangingPunct="1"/>
            <a:r>
              <a:rPr lang="en-US" altLang="zh-CN" smtClean="0"/>
              <a:t>4.1.4 </a:t>
            </a:r>
            <a:r>
              <a:rPr lang="zh-CN" altLang="en-US" smtClean="0"/>
              <a:t>复制文件的</a:t>
            </a:r>
            <a:r>
              <a:rPr lang="en-US" altLang="zh-CN" smtClean="0"/>
              <a:t>cp</a:t>
            </a:r>
            <a:r>
              <a:rPr lang="zh-CN" altLang="en-US" smtClean="0"/>
              <a:t>命令</a:t>
            </a:r>
          </a:p>
        </p:txBody>
      </p:sp>
      <p:sp>
        <p:nvSpPr>
          <p:cNvPr id="52227" name="Rectangle 3"/>
          <p:cNvSpPr>
            <a:spLocks noGrp="1" noChangeArrowheads="1"/>
          </p:cNvSpPr>
          <p:nvPr>
            <p:ph idx="1"/>
          </p:nvPr>
        </p:nvSpPr>
        <p:spPr/>
        <p:txBody>
          <a:bodyPr/>
          <a:lstStyle/>
          <a:p>
            <a:pPr eaLnBrk="1" hangingPunct="1">
              <a:lnSpc>
                <a:spcPct val="150000"/>
              </a:lnSpc>
              <a:spcBef>
                <a:spcPts val="1200"/>
              </a:spcBef>
            </a:pPr>
            <a:r>
              <a:rPr lang="en-US" altLang="zh-CN" sz="2000" smtClean="0"/>
              <a:t>cp(copy)</a:t>
            </a:r>
            <a:r>
              <a:rPr lang="zh-CN" altLang="en-US" sz="2000" smtClean="0"/>
              <a:t>命令可以将文件从一处复制到另一处。一般在使用</a:t>
            </a:r>
            <a:r>
              <a:rPr lang="en-US" altLang="zh-CN" sz="2000" smtClean="0"/>
              <a:t>cp</a:t>
            </a:r>
            <a:r>
              <a:rPr lang="zh-CN" altLang="en-US" sz="2000" smtClean="0"/>
              <a:t>命令时将一个文件复制成另一个文件或复制到某目录时，需要指定源文件名与目标文件名或目录。</a:t>
            </a:r>
          </a:p>
          <a:p>
            <a:pPr lvl="1">
              <a:lnSpc>
                <a:spcPct val="150000"/>
              </a:lnSpc>
              <a:spcBef>
                <a:spcPts val="1200"/>
              </a:spcBef>
            </a:pPr>
            <a:r>
              <a:rPr lang="zh-CN" altLang="en-US" sz="1800" smtClean="0"/>
              <a:t>格式：</a:t>
            </a:r>
            <a:r>
              <a:rPr lang="en-US" altLang="zh-CN" sz="1800" smtClean="0"/>
              <a:t>cp[</a:t>
            </a:r>
            <a:r>
              <a:rPr lang="zh-CN" altLang="en-US" sz="1800" smtClean="0"/>
              <a:t>参数</a:t>
            </a:r>
            <a:r>
              <a:rPr lang="en-US" altLang="zh-CN" sz="1800" smtClean="0"/>
              <a:t>]&lt;</a:t>
            </a:r>
            <a:r>
              <a:rPr lang="zh-CN" altLang="en-US" sz="1800" smtClean="0"/>
              <a:t>源文件路径</a:t>
            </a:r>
            <a:r>
              <a:rPr lang="en-US" altLang="zh-CN" sz="1800" smtClean="0"/>
              <a:t>&gt;&lt;</a:t>
            </a:r>
            <a:r>
              <a:rPr lang="zh-CN" altLang="en-US" sz="1800" smtClean="0"/>
              <a:t>目标文件路径</a:t>
            </a:r>
            <a:r>
              <a:rPr lang="en-US" altLang="zh-CN" sz="1800" smtClean="0"/>
              <a:t>&gt;</a:t>
            </a:r>
          </a:p>
          <a:p>
            <a:pPr lvl="1">
              <a:lnSpc>
                <a:spcPct val="150000"/>
              </a:lnSpc>
              <a:spcBef>
                <a:spcPts val="1200"/>
              </a:spcBef>
            </a:pPr>
            <a:r>
              <a:rPr lang="en-US" altLang="zh-CN" sz="1800" smtClean="0"/>
              <a:t>[test@linux test]$ cp test1.txt</a:t>
            </a:r>
            <a:r>
              <a:rPr lang="zh-CN" altLang="en-US" sz="1800" smtClean="0"/>
              <a:t>　 </a:t>
            </a:r>
            <a:r>
              <a:rPr lang="en-US" altLang="zh-CN" sz="1800" smtClean="0"/>
              <a:t>test2.txt </a:t>
            </a:r>
            <a:br>
              <a:rPr lang="en-US" altLang="zh-CN" sz="1800" smtClean="0"/>
            </a:br>
            <a:r>
              <a:rPr lang="zh-CN" altLang="en-US" sz="1800" smtClean="0"/>
              <a:t>将</a:t>
            </a:r>
            <a:r>
              <a:rPr lang="en-US" altLang="zh-CN" sz="1800" smtClean="0"/>
              <a:t>test1.text</a:t>
            </a:r>
            <a:r>
              <a:rPr lang="zh-CN" altLang="en-US" sz="1800" smtClean="0"/>
              <a:t>复制成</a:t>
            </a:r>
            <a:r>
              <a:rPr lang="en-US" altLang="zh-CN" sz="1800" smtClean="0"/>
              <a:t>test2.txt</a:t>
            </a:r>
          </a:p>
          <a:p>
            <a:pPr lvl="1">
              <a:lnSpc>
                <a:spcPct val="150000"/>
              </a:lnSpc>
              <a:spcBef>
                <a:spcPts val="1200"/>
              </a:spcBef>
            </a:pPr>
            <a:r>
              <a:rPr lang="en-US" altLang="zh-CN" sz="1800" smtClean="0"/>
              <a:t>[test@linux test]$ cp test3.txt</a:t>
            </a:r>
            <a:r>
              <a:rPr lang="zh-CN" altLang="en-US" sz="1800" smtClean="0"/>
              <a:t>　 </a:t>
            </a:r>
            <a:r>
              <a:rPr lang="en-US" altLang="zh-CN" sz="1800" smtClean="0"/>
              <a:t>/tmp </a:t>
            </a:r>
            <a:br>
              <a:rPr lang="en-US" altLang="zh-CN" sz="1800" smtClean="0"/>
            </a:br>
            <a:r>
              <a:rPr lang="zh-CN" altLang="en-US" sz="1800" smtClean="0"/>
              <a:t>将</a:t>
            </a:r>
            <a:r>
              <a:rPr lang="en-US" altLang="zh-CN" sz="1800" smtClean="0"/>
              <a:t>test3.txt</a:t>
            </a:r>
            <a:r>
              <a:rPr lang="zh-CN" altLang="en-US" sz="1800" smtClean="0"/>
              <a:t>复制到</a:t>
            </a:r>
            <a:r>
              <a:rPr lang="en-US" altLang="zh-CN" sz="1800" smtClean="0"/>
              <a:t>/tmp</a:t>
            </a:r>
            <a:r>
              <a:rPr lang="zh-CN" altLang="en-US" sz="1800" smtClean="0"/>
              <a:t>目录中</a:t>
            </a:r>
          </a:p>
          <a:p>
            <a:pPr lvl="1">
              <a:lnSpc>
                <a:spcPct val="150000"/>
              </a:lnSpc>
              <a:spcBef>
                <a:spcPts val="1200"/>
              </a:spcBef>
            </a:pPr>
            <a:r>
              <a:rPr lang="en-US" altLang="zh-CN" sz="1800" smtClean="0"/>
              <a:t>[test@linux test]$ cp –r test1(</a:t>
            </a:r>
            <a:r>
              <a:rPr lang="zh-CN" altLang="en-US" sz="1800" smtClean="0"/>
              <a:t>目录） </a:t>
            </a:r>
            <a:r>
              <a:rPr lang="en-US" altLang="zh-CN" sz="1800" smtClean="0"/>
              <a:t>test2(</a:t>
            </a:r>
            <a:r>
              <a:rPr lang="zh-CN" altLang="en-US" sz="1800" smtClean="0"/>
              <a:t>目录） </a:t>
            </a:r>
            <a:r>
              <a:rPr lang="en-US" altLang="zh-CN" sz="1800" smtClean="0"/>
              <a:t/>
            </a:r>
            <a:br>
              <a:rPr lang="en-US" altLang="zh-CN" sz="1800" smtClean="0"/>
            </a:br>
            <a:r>
              <a:rPr lang="zh-CN" altLang="en-US" sz="1800" smtClean="0"/>
              <a:t>加</a:t>
            </a:r>
            <a:r>
              <a:rPr lang="en-US" altLang="zh-CN" sz="1800" smtClean="0"/>
              <a:t>-r</a:t>
            </a:r>
            <a:r>
              <a:rPr lang="zh-CN" altLang="en-US" sz="1800" smtClean="0"/>
              <a:t>参数，拷贝目录</a:t>
            </a:r>
          </a:p>
        </p:txBody>
      </p:sp>
    </p:spTree>
    <p:extLst>
      <p:ext uri="{BB962C8B-B14F-4D97-AF65-F5344CB8AC3E}">
        <p14:creationId xmlns:p14="http://schemas.microsoft.com/office/powerpoint/2010/main" val="2262197707"/>
      </p:ext>
    </p:extLst>
  </p:cSld>
  <p:clrMapOvr>
    <a:masterClrMapping/>
  </p:clrMapOvr>
  <p:transition spd="med"/>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Grp="1" noChangeArrowheads="1"/>
          </p:cNvSpPr>
          <p:nvPr>
            <p:ph type="title"/>
          </p:nvPr>
        </p:nvSpPr>
        <p:spPr/>
        <p:txBody>
          <a:bodyPr/>
          <a:lstStyle/>
          <a:p>
            <a:pPr algn="l" eaLnBrk="1" hangingPunct="1"/>
            <a:r>
              <a:rPr lang="en-US" altLang="zh-CN" smtClean="0"/>
              <a:t>4.1.5 </a:t>
            </a:r>
            <a:r>
              <a:rPr lang="zh-CN" altLang="en-US" smtClean="0"/>
              <a:t>删除文件或目录</a:t>
            </a:r>
            <a:r>
              <a:rPr lang="en-US" altLang="zh-CN" smtClean="0"/>
              <a:t>rm</a:t>
            </a:r>
            <a:r>
              <a:rPr lang="zh-CN" altLang="en-US" smtClean="0"/>
              <a:t>命令</a:t>
            </a:r>
          </a:p>
        </p:txBody>
      </p:sp>
      <p:sp>
        <p:nvSpPr>
          <p:cNvPr id="53250" name="Rectangle 2"/>
          <p:cNvSpPr>
            <a:spLocks noGrp="1" noChangeArrowheads="1"/>
          </p:cNvSpPr>
          <p:nvPr>
            <p:ph idx="1"/>
          </p:nvPr>
        </p:nvSpPr>
        <p:spPr/>
        <p:txBody>
          <a:bodyPr/>
          <a:lstStyle/>
          <a:p>
            <a:pPr eaLnBrk="1" hangingPunct="1">
              <a:spcBef>
                <a:spcPts val="1200"/>
              </a:spcBef>
            </a:pPr>
            <a:r>
              <a:rPr lang="zh-CN" altLang="en-US" sz="2400" smtClean="0"/>
              <a:t>功能：删除文件或目录</a:t>
            </a:r>
          </a:p>
          <a:p>
            <a:pPr lvl="1">
              <a:spcBef>
                <a:spcPts val="1200"/>
              </a:spcBef>
            </a:pPr>
            <a:r>
              <a:rPr lang="zh-CN" altLang="en-US" sz="2000" smtClean="0"/>
              <a:t>格式：</a:t>
            </a:r>
            <a:r>
              <a:rPr lang="en-US" altLang="zh-CN" sz="2000" smtClean="0"/>
              <a:t>rm[</a:t>
            </a:r>
            <a:r>
              <a:rPr lang="zh-CN" altLang="en-US" sz="2000" smtClean="0"/>
              <a:t>参数</a:t>
            </a:r>
            <a:r>
              <a:rPr lang="en-US" altLang="zh-CN" sz="2000" smtClean="0"/>
              <a:t>] &lt;</a:t>
            </a:r>
            <a:r>
              <a:rPr lang="zh-CN" altLang="en-US" sz="2000" smtClean="0"/>
              <a:t>目标文件路径</a:t>
            </a:r>
            <a:r>
              <a:rPr lang="en-US" altLang="zh-CN" sz="2000" smtClean="0"/>
              <a:t>&gt;</a:t>
            </a:r>
          </a:p>
          <a:p>
            <a:pPr lvl="1">
              <a:spcBef>
                <a:spcPts val="1200"/>
              </a:spcBef>
            </a:pPr>
            <a:r>
              <a:rPr lang="en-US" altLang="zh-CN" sz="2000" smtClean="0"/>
              <a:t>[test@linux test]$ rm  myfiles </a:t>
            </a:r>
            <a:br>
              <a:rPr lang="en-US" altLang="zh-CN" sz="2000" smtClean="0"/>
            </a:br>
            <a:r>
              <a:rPr lang="zh-CN" altLang="en-US" sz="2000" smtClean="0"/>
              <a:t>删除一个文件</a:t>
            </a:r>
          </a:p>
          <a:p>
            <a:pPr lvl="1">
              <a:spcBef>
                <a:spcPts val="1200"/>
              </a:spcBef>
            </a:pPr>
            <a:r>
              <a:rPr lang="en-US" altLang="zh-CN" sz="2000" smtClean="0"/>
              <a:t>[test@linux test]$ rm  *</a:t>
            </a:r>
            <a:br>
              <a:rPr lang="en-US" altLang="zh-CN" sz="2000" smtClean="0"/>
            </a:br>
            <a:r>
              <a:rPr lang="zh-CN" altLang="en-US" sz="2000" smtClean="0"/>
              <a:t>删除当前目录下的所有文件</a:t>
            </a:r>
          </a:p>
          <a:p>
            <a:pPr lvl="1">
              <a:spcBef>
                <a:spcPts val="1200"/>
              </a:spcBef>
            </a:pPr>
            <a:r>
              <a:rPr lang="en-US" altLang="zh-CN" sz="2000" smtClean="0"/>
              <a:t>-f</a:t>
            </a:r>
            <a:r>
              <a:rPr lang="zh-CN" altLang="en-US" sz="2000" smtClean="0"/>
              <a:t>参数：强迫删除文件</a:t>
            </a:r>
            <a:r>
              <a:rPr lang="en-US" altLang="zh-CN" sz="2000" smtClean="0"/>
              <a:t/>
            </a:r>
            <a:br>
              <a:rPr lang="en-US" altLang="zh-CN" sz="2000" smtClean="0"/>
            </a:br>
            <a:r>
              <a:rPr lang="en-US" altLang="zh-CN" sz="2000" smtClean="0"/>
              <a:t>[test@linux test]$ rm –f  *.txt</a:t>
            </a:r>
            <a:br>
              <a:rPr lang="en-US" altLang="zh-CN" sz="2000" smtClean="0"/>
            </a:br>
            <a:r>
              <a:rPr lang="zh-CN" altLang="en-US" sz="2000" smtClean="0"/>
              <a:t>强迫删除所有以后缀名为</a:t>
            </a:r>
            <a:r>
              <a:rPr lang="en-US" altLang="zh-CN" sz="2000" smtClean="0"/>
              <a:t>txt</a:t>
            </a:r>
            <a:r>
              <a:rPr lang="zh-CN" altLang="en-US" sz="2000" smtClean="0"/>
              <a:t>文件</a:t>
            </a:r>
          </a:p>
          <a:p>
            <a:pPr lvl="1">
              <a:spcBef>
                <a:spcPts val="1200"/>
              </a:spcBef>
            </a:pPr>
            <a:r>
              <a:rPr lang="en-US" altLang="zh-CN" sz="2000" smtClean="0"/>
              <a:t>-r</a:t>
            </a:r>
            <a:r>
              <a:rPr lang="zh-CN" altLang="en-US" sz="2000" smtClean="0"/>
              <a:t>参数：删除目录，等同于</a:t>
            </a:r>
            <a:r>
              <a:rPr lang="en-US" altLang="zh-CN" sz="2000" smtClean="0"/>
              <a:t>rmdir</a:t>
            </a:r>
            <a:r>
              <a:rPr lang="zh-CN" altLang="en-US" sz="2000" smtClean="0"/>
              <a:t>命令</a:t>
            </a:r>
          </a:p>
        </p:txBody>
      </p:sp>
    </p:spTree>
    <p:extLst>
      <p:ext uri="{BB962C8B-B14F-4D97-AF65-F5344CB8AC3E}">
        <p14:creationId xmlns:p14="http://schemas.microsoft.com/office/powerpoint/2010/main" val="2325954526"/>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3"/>
          </p:nvPr>
        </p:nvSpPr>
        <p:spPr/>
        <p:txBody>
          <a:bodyPr/>
          <a:lstStyle/>
          <a:p>
            <a:r>
              <a:rPr lang="en-US" altLang="zh-CN"/>
              <a:t>1.2 Linux</a:t>
            </a:r>
            <a:r>
              <a:rPr lang="zh-CN" altLang="en-US"/>
              <a:t>操作系统特点</a:t>
            </a:r>
          </a:p>
        </p:txBody>
      </p:sp>
      <p:sp>
        <p:nvSpPr>
          <p:cNvPr id="6" name="Rectangle 3"/>
          <p:cNvSpPr txBox="1">
            <a:spLocks noChangeArrowheads="1"/>
          </p:cNvSpPr>
          <p:nvPr/>
        </p:nvSpPr>
        <p:spPr bwMode="auto">
          <a:xfrm>
            <a:off x="0" y="1124744"/>
            <a:ext cx="8748713" cy="52570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2800">
                <a:solidFill>
                  <a:schemeClr val="tx1"/>
                </a:solidFill>
                <a:latin typeface="+mn-lt"/>
                <a:ea typeface="+mn-ea"/>
                <a:cs typeface="+mn-cs"/>
              </a:defRPr>
            </a:lvl1pPr>
            <a:lvl2pPr marL="742950" indent="-285750" algn="l" rtl="0" fontAlgn="base">
              <a:spcBef>
                <a:spcPct val="20000"/>
              </a:spcBef>
              <a:spcAft>
                <a:spcPct val="0"/>
              </a:spcAft>
              <a:buChar char="–"/>
              <a:defRPr sz="2400">
                <a:solidFill>
                  <a:schemeClr val="tx1"/>
                </a:solidFill>
                <a:latin typeface="+mn-lt"/>
                <a:ea typeface="+mn-ea"/>
              </a:defRPr>
            </a:lvl2pPr>
            <a:lvl3pPr marL="1143000" indent="-228600" algn="l" rtl="0" fontAlgn="base">
              <a:spcBef>
                <a:spcPct val="20000"/>
              </a:spcBef>
              <a:spcAft>
                <a:spcPct val="0"/>
              </a:spcAft>
              <a:buChar char="•"/>
              <a:defRPr sz="2000">
                <a:solidFill>
                  <a:schemeClr val="tx1"/>
                </a:solidFill>
                <a:latin typeface="+mn-lt"/>
                <a:ea typeface="+mn-ea"/>
              </a:defRPr>
            </a:lvl3pPr>
            <a:lvl4pPr marL="1600200" indent="-228600" algn="l" rtl="0" fontAlgn="base">
              <a:spcBef>
                <a:spcPct val="20000"/>
              </a:spcBef>
              <a:spcAft>
                <a:spcPct val="0"/>
              </a:spcAft>
              <a:buChar char="–"/>
              <a:defRPr>
                <a:solidFill>
                  <a:schemeClr val="tx1"/>
                </a:solidFill>
                <a:latin typeface="+mn-lt"/>
                <a:ea typeface="+mn-ea"/>
              </a:defRPr>
            </a:lvl4pPr>
            <a:lvl5pPr marL="2057400" indent="-228600" algn="l" rtl="0" fontAlgn="base">
              <a:spcBef>
                <a:spcPct val="20000"/>
              </a:spcBef>
              <a:spcAft>
                <a:spcPct val="0"/>
              </a:spcAft>
              <a:buChar char="»"/>
              <a:defRPr>
                <a:solidFill>
                  <a:schemeClr val="tx1"/>
                </a:solidFill>
                <a:latin typeface="+mn-lt"/>
                <a:ea typeface="+mn-ea"/>
              </a:defRPr>
            </a:lvl5pPr>
            <a:lvl6pPr marL="2514600" indent="-228600" algn="l" rtl="0" fontAlgn="base">
              <a:spcBef>
                <a:spcPct val="20000"/>
              </a:spcBef>
              <a:spcAft>
                <a:spcPct val="0"/>
              </a:spcAft>
              <a:buChar char="»"/>
              <a:defRPr>
                <a:solidFill>
                  <a:schemeClr val="tx1"/>
                </a:solidFill>
                <a:latin typeface="+mn-lt"/>
                <a:ea typeface="+mn-ea"/>
              </a:defRPr>
            </a:lvl6pPr>
            <a:lvl7pPr marL="2971800" indent="-228600" algn="l" rtl="0" fontAlgn="base">
              <a:spcBef>
                <a:spcPct val="20000"/>
              </a:spcBef>
              <a:spcAft>
                <a:spcPct val="0"/>
              </a:spcAft>
              <a:buChar char="»"/>
              <a:defRPr>
                <a:solidFill>
                  <a:schemeClr val="tx1"/>
                </a:solidFill>
                <a:latin typeface="+mn-lt"/>
                <a:ea typeface="+mn-ea"/>
              </a:defRPr>
            </a:lvl7pPr>
            <a:lvl8pPr marL="3429000" indent="-228600" algn="l" rtl="0" fontAlgn="base">
              <a:spcBef>
                <a:spcPct val="20000"/>
              </a:spcBef>
              <a:spcAft>
                <a:spcPct val="0"/>
              </a:spcAft>
              <a:buChar char="»"/>
              <a:defRPr>
                <a:solidFill>
                  <a:schemeClr val="tx1"/>
                </a:solidFill>
                <a:latin typeface="+mn-lt"/>
                <a:ea typeface="+mn-ea"/>
              </a:defRPr>
            </a:lvl8pPr>
            <a:lvl9pPr marL="3886200" indent="-228600" algn="l" rtl="0" fontAlgn="base">
              <a:spcBef>
                <a:spcPct val="20000"/>
              </a:spcBef>
              <a:spcAft>
                <a:spcPct val="0"/>
              </a:spcAft>
              <a:buChar char="»"/>
              <a:defRPr>
                <a:solidFill>
                  <a:schemeClr val="tx1"/>
                </a:solidFill>
                <a:latin typeface="+mn-lt"/>
                <a:ea typeface="+mn-ea"/>
              </a:defRPr>
            </a:lvl9pPr>
          </a:lstStyle>
          <a:p>
            <a:pPr>
              <a:spcBef>
                <a:spcPts val="1200"/>
              </a:spcBef>
            </a:pPr>
            <a:r>
              <a:rPr kumimoji="1" lang="zh-CN" altLang="en-US" sz="1600" dirty="0" smtClean="0">
                <a:solidFill>
                  <a:srgbClr val="CC0000"/>
                </a:solidFill>
                <a:latin typeface="微软雅黑" pitchFamily="34" charset="-122"/>
                <a:ea typeface="微软雅黑" pitchFamily="34" charset="-122"/>
              </a:rPr>
              <a:t>开放性</a:t>
            </a:r>
            <a:r>
              <a:rPr kumimoji="1" lang="zh-CN" altLang="en-US" sz="1600" dirty="0" smtClean="0">
                <a:latin typeface="微软雅黑" pitchFamily="34" charset="-122"/>
                <a:ea typeface="微软雅黑" pitchFamily="34" charset="-122"/>
              </a:rPr>
              <a:t>：指系统遵循世界标准规范，特别是遵循开放系统互连（</a:t>
            </a:r>
            <a:r>
              <a:rPr kumimoji="1" lang="en-US" altLang="zh-CN" sz="1600" dirty="0" smtClean="0">
                <a:latin typeface="微软雅黑" pitchFamily="34" charset="-122"/>
                <a:ea typeface="微软雅黑" pitchFamily="34" charset="-122"/>
              </a:rPr>
              <a:t>OSI</a:t>
            </a:r>
            <a:r>
              <a:rPr kumimoji="1" lang="zh-CN" altLang="en-US" sz="1600" dirty="0" smtClean="0">
                <a:latin typeface="微软雅黑" pitchFamily="34" charset="-122"/>
                <a:ea typeface="微软雅黑" pitchFamily="34" charset="-122"/>
              </a:rPr>
              <a:t>）国际标准。 </a:t>
            </a:r>
          </a:p>
          <a:p>
            <a:pPr>
              <a:spcBef>
                <a:spcPts val="1200"/>
              </a:spcBef>
            </a:pPr>
            <a:r>
              <a:rPr kumimoji="1" lang="zh-CN" altLang="en-US" sz="1600" dirty="0" smtClean="0">
                <a:solidFill>
                  <a:srgbClr val="CC0000"/>
                </a:solidFill>
                <a:latin typeface="微软雅黑" pitchFamily="34" charset="-122"/>
                <a:ea typeface="微软雅黑" pitchFamily="34" charset="-122"/>
              </a:rPr>
              <a:t>多用户</a:t>
            </a:r>
            <a:r>
              <a:rPr kumimoji="1" lang="zh-CN" altLang="en-US" sz="1600" dirty="0" smtClean="0">
                <a:latin typeface="微软雅黑" pitchFamily="34" charset="-122"/>
                <a:ea typeface="微软雅黑" pitchFamily="34" charset="-122"/>
              </a:rPr>
              <a:t>：是指系统资源可以被不同用户使用，每个用户对自己的资源（例如：文件、设备）有特定的权限，互不影响。</a:t>
            </a:r>
          </a:p>
          <a:p>
            <a:pPr>
              <a:spcBef>
                <a:spcPts val="1200"/>
              </a:spcBef>
            </a:pPr>
            <a:r>
              <a:rPr kumimoji="1" lang="zh-CN" altLang="en-US" sz="1600" dirty="0" smtClean="0">
                <a:solidFill>
                  <a:srgbClr val="CC0000"/>
                </a:solidFill>
                <a:latin typeface="微软雅黑" pitchFamily="34" charset="-122"/>
                <a:ea typeface="微软雅黑" pitchFamily="34" charset="-122"/>
              </a:rPr>
              <a:t>多任务</a:t>
            </a:r>
            <a:r>
              <a:rPr kumimoji="1" lang="zh-CN" altLang="en-US" sz="1600" dirty="0" smtClean="0">
                <a:latin typeface="微软雅黑" pitchFamily="34" charset="-122"/>
                <a:ea typeface="微软雅黑" pitchFamily="34" charset="-122"/>
              </a:rPr>
              <a:t>：它是指计算机同时执行多个程序，而且各个程序的运行互相独立。</a:t>
            </a:r>
          </a:p>
          <a:p>
            <a:pPr>
              <a:spcBef>
                <a:spcPts val="1200"/>
              </a:spcBef>
            </a:pPr>
            <a:r>
              <a:rPr kumimoji="1" lang="zh-CN" altLang="en-US" sz="1600" dirty="0" smtClean="0">
                <a:solidFill>
                  <a:srgbClr val="CC0000"/>
                </a:solidFill>
                <a:latin typeface="微软雅黑" pitchFamily="34" charset="-122"/>
                <a:ea typeface="微软雅黑" pitchFamily="34" charset="-122"/>
              </a:rPr>
              <a:t>良好的用户界面</a:t>
            </a:r>
            <a:r>
              <a:rPr kumimoji="1" lang="zh-CN" altLang="en-US" sz="1600" dirty="0" smtClean="0">
                <a:latin typeface="微软雅黑" pitchFamily="34" charset="-122"/>
                <a:ea typeface="微软雅黑" pitchFamily="34" charset="-122"/>
              </a:rPr>
              <a:t> ：</a:t>
            </a:r>
            <a:r>
              <a:rPr kumimoji="1" lang="en-US" altLang="zh-CN" sz="1600" dirty="0" smtClean="0">
                <a:latin typeface="微软雅黑" pitchFamily="34" charset="-122"/>
                <a:ea typeface="微软雅黑" pitchFamily="34" charset="-122"/>
              </a:rPr>
              <a:t>Linux</a:t>
            </a:r>
            <a:r>
              <a:rPr kumimoji="1" lang="zh-CN" altLang="en-US" sz="1600" dirty="0" smtClean="0">
                <a:latin typeface="微软雅黑" pitchFamily="34" charset="-122"/>
                <a:ea typeface="微软雅黑" pitchFamily="34" charset="-122"/>
              </a:rPr>
              <a:t>向用户提供了两种界面：用户界面和系统调用。</a:t>
            </a:r>
            <a:r>
              <a:rPr kumimoji="1" lang="en-US" altLang="zh-CN" sz="1600" dirty="0" smtClean="0">
                <a:latin typeface="微软雅黑" pitchFamily="34" charset="-122"/>
                <a:ea typeface="微软雅黑" pitchFamily="34" charset="-122"/>
              </a:rPr>
              <a:t>Linux</a:t>
            </a:r>
            <a:r>
              <a:rPr kumimoji="1" lang="zh-CN" altLang="en-US" sz="1600" dirty="0" smtClean="0">
                <a:latin typeface="微软雅黑" pitchFamily="34" charset="-122"/>
                <a:ea typeface="微软雅黑" pitchFamily="34" charset="-122"/>
              </a:rPr>
              <a:t>还为用户提供了图形用户界面。它利用鼠标、菜单、窗口、滚动条等设施，给用户呈现一个直观、易操作、交互性强的友好的图形化界面</a:t>
            </a:r>
          </a:p>
          <a:p>
            <a:pPr>
              <a:spcBef>
                <a:spcPts val="1200"/>
              </a:spcBef>
            </a:pPr>
            <a:r>
              <a:rPr lang="zh-CN" altLang="en-US" sz="1600" dirty="0" smtClean="0">
                <a:solidFill>
                  <a:srgbClr val="CC0000"/>
                </a:solidFill>
                <a:latin typeface="微软雅黑" pitchFamily="34" charset="-122"/>
                <a:ea typeface="微软雅黑" pitchFamily="34" charset="-122"/>
              </a:rPr>
              <a:t>设备独立性</a:t>
            </a:r>
            <a:r>
              <a:rPr lang="zh-CN" altLang="en-US" sz="1600" dirty="0" smtClean="0">
                <a:latin typeface="微软雅黑" pitchFamily="34" charset="-122"/>
                <a:ea typeface="微软雅黑" pitchFamily="34" charset="-122"/>
              </a:rPr>
              <a:t>：是指操作系统把所有外部设备统一当作成文件来看待，只要安装它们的驱动程序，任何用户都可以象使用文件一样，操纵、使用这些设备，而不必知道它们的具体存在形式。	</a:t>
            </a:r>
            <a:r>
              <a:rPr lang="en-US" altLang="zh-CN" sz="1600" dirty="0" smtClean="0">
                <a:latin typeface="微软雅黑" pitchFamily="34" charset="-122"/>
                <a:ea typeface="微软雅黑" pitchFamily="34" charset="-122"/>
              </a:rPr>
              <a:t>Linux</a:t>
            </a:r>
            <a:r>
              <a:rPr lang="zh-CN" altLang="en-US" sz="1600" dirty="0" smtClean="0">
                <a:latin typeface="微软雅黑" pitchFamily="34" charset="-122"/>
                <a:ea typeface="微软雅黑" pitchFamily="34" charset="-122"/>
              </a:rPr>
              <a:t>是具有设备独立性的操作系统，它的内核具有高度适应能力 </a:t>
            </a:r>
          </a:p>
          <a:p>
            <a:pPr>
              <a:spcBef>
                <a:spcPts val="1200"/>
              </a:spcBef>
            </a:pPr>
            <a:r>
              <a:rPr lang="zh-CN" altLang="en-US" sz="1600" dirty="0" smtClean="0">
                <a:solidFill>
                  <a:srgbClr val="CC0000"/>
                </a:solidFill>
                <a:latin typeface="微软雅黑" pitchFamily="34" charset="-122"/>
                <a:ea typeface="微软雅黑" pitchFamily="34" charset="-122"/>
              </a:rPr>
              <a:t>提供了丰富的网络功能</a:t>
            </a:r>
            <a:r>
              <a:rPr lang="zh-CN" altLang="en-US" sz="1600" dirty="0" smtClean="0">
                <a:latin typeface="微软雅黑" pitchFamily="34" charset="-122"/>
                <a:ea typeface="微软雅黑" pitchFamily="34" charset="-122"/>
              </a:rPr>
              <a:t>：完善的内置网络是</a:t>
            </a:r>
            <a:r>
              <a:rPr lang="en-US" altLang="zh-CN" sz="1600" dirty="0" smtClean="0">
                <a:latin typeface="微软雅黑" pitchFamily="34" charset="-122"/>
                <a:ea typeface="微软雅黑" pitchFamily="34" charset="-122"/>
              </a:rPr>
              <a:t>Linux</a:t>
            </a:r>
            <a:r>
              <a:rPr lang="zh-CN" altLang="en-US" sz="1600" dirty="0" smtClean="0">
                <a:latin typeface="微软雅黑" pitchFamily="34" charset="-122"/>
                <a:ea typeface="微软雅黑" pitchFamily="34" charset="-122"/>
              </a:rPr>
              <a:t>一大特点。 </a:t>
            </a:r>
          </a:p>
          <a:p>
            <a:pPr>
              <a:spcBef>
                <a:spcPts val="1200"/>
              </a:spcBef>
            </a:pPr>
            <a:r>
              <a:rPr lang="zh-CN" altLang="en-US" sz="1600" dirty="0" smtClean="0">
                <a:solidFill>
                  <a:srgbClr val="CC0000"/>
                </a:solidFill>
                <a:latin typeface="微软雅黑" pitchFamily="34" charset="-122"/>
                <a:ea typeface="微软雅黑" pitchFamily="34" charset="-122"/>
              </a:rPr>
              <a:t>可靠的安全系统</a:t>
            </a:r>
            <a:r>
              <a:rPr lang="zh-CN" altLang="en-US" sz="1600" dirty="0" smtClean="0">
                <a:latin typeface="微软雅黑" pitchFamily="34" charset="-122"/>
                <a:ea typeface="微软雅黑" pitchFamily="34" charset="-122"/>
              </a:rPr>
              <a:t>：</a:t>
            </a:r>
            <a:r>
              <a:rPr lang="en-US" altLang="zh-CN" sz="1600" dirty="0" smtClean="0">
                <a:latin typeface="微软雅黑" pitchFamily="34" charset="-122"/>
                <a:ea typeface="微软雅黑" pitchFamily="34" charset="-122"/>
              </a:rPr>
              <a:t>Linux</a:t>
            </a:r>
            <a:r>
              <a:rPr lang="zh-CN" altLang="en-US" sz="1600" dirty="0" smtClean="0">
                <a:latin typeface="微软雅黑" pitchFamily="34" charset="-122"/>
                <a:ea typeface="微软雅黑" pitchFamily="34" charset="-122"/>
              </a:rPr>
              <a:t>采取了许多安全技术措施，包括对读、写控制、带保护的子系统、审计跟踪、核心授权等，这为网络多用户环境中的用户提供了必要的安全保障。</a:t>
            </a:r>
          </a:p>
          <a:p>
            <a:pPr>
              <a:spcBef>
                <a:spcPts val="1200"/>
              </a:spcBef>
            </a:pPr>
            <a:r>
              <a:rPr lang="zh-CN" altLang="en-US" sz="1600" dirty="0" smtClean="0">
                <a:solidFill>
                  <a:srgbClr val="CC0000"/>
                </a:solidFill>
                <a:latin typeface="微软雅黑" pitchFamily="34" charset="-122"/>
                <a:ea typeface="微软雅黑" pitchFamily="34" charset="-122"/>
              </a:rPr>
              <a:t>良好的可移植性</a:t>
            </a:r>
            <a:r>
              <a:rPr lang="zh-CN" altLang="en-US" sz="1600" dirty="0" smtClean="0">
                <a:latin typeface="微软雅黑" pitchFamily="34" charset="-122"/>
                <a:ea typeface="微软雅黑" pitchFamily="34" charset="-122"/>
              </a:rPr>
              <a:t>：是指将操作系统从一个平台转移到另一个平台使它仍然能按其自身的方式运行的能力。 </a:t>
            </a:r>
            <a:r>
              <a:rPr lang="en-US" altLang="zh-CN" sz="1600" dirty="0" smtClean="0">
                <a:latin typeface="微软雅黑" pitchFamily="34" charset="-122"/>
                <a:ea typeface="微软雅黑" pitchFamily="34" charset="-122"/>
              </a:rPr>
              <a:t>Linux</a:t>
            </a:r>
            <a:r>
              <a:rPr lang="zh-CN" altLang="en-US" sz="1600" dirty="0" smtClean="0">
                <a:latin typeface="微软雅黑" pitchFamily="34" charset="-122"/>
                <a:ea typeface="微软雅黑" pitchFamily="34" charset="-122"/>
              </a:rPr>
              <a:t>是一种可移植的操作系统，能够在从微型计算机到大型计算机的任何环境中和任何平台上运行。</a:t>
            </a:r>
          </a:p>
        </p:txBody>
      </p:sp>
    </p:spTree>
    <p:extLst>
      <p:ext uri="{BB962C8B-B14F-4D97-AF65-F5344CB8AC3E}">
        <p14:creationId xmlns:p14="http://schemas.microsoft.com/office/powerpoint/2010/main" val="381090496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algn="l" eaLnBrk="1" hangingPunct="1"/>
            <a:r>
              <a:rPr lang="en-US" altLang="zh-CN" smtClean="0"/>
              <a:t>4.1.5 rm</a:t>
            </a:r>
            <a:r>
              <a:rPr lang="zh-CN" altLang="en-US" smtClean="0"/>
              <a:t>命令参数</a:t>
            </a:r>
            <a:r>
              <a:rPr lang="en-US" altLang="zh-CN" smtClean="0"/>
              <a:t>-i</a:t>
            </a:r>
            <a:r>
              <a:rPr lang="zh-CN" altLang="en-US" smtClean="0"/>
              <a:t>使用</a:t>
            </a:r>
          </a:p>
        </p:txBody>
      </p:sp>
      <p:sp>
        <p:nvSpPr>
          <p:cNvPr id="54275" name="Rectangle 3"/>
          <p:cNvSpPr>
            <a:spLocks noGrp="1" noChangeArrowheads="1"/>
          </p:cNvSpPr>
          <p:nvPr>
            <p:ph idx="1"/>
          </p:nvPr>
        </p:nvSpPr>
        <p:spPr/>
        <p:txBody>
          <a:bodyPr/>
          <a:lstStyle/>
          <a:p>
            <a:pPr eaLnBrk="1" hangingPunct="1">
              <a:lnSpc>
                <a:spcPct val="150000"/>
              </a:lnSpc>
              <a:spcBef>
                <a:spcPts val="1200"/>
              </a:spcBef>
            </a:pPr>
            <a:r>
              <a:rPr lang="zh-CN" altLang="en-US" sz="2400" smtClean="0"/>
              <a:t>  </a:t>
            </a:r>
            <a:r>
              <a:rPr lang="en-US" altLang="zh-CN" sz="2400" smtClean="0"/>
              <a:t>-i</a:t>
            </a:r>
            <a:r>
              <a:rPr lang="zh-CN" altLang="en-US" sz="2400" smtClean="0"/>
              <a:t>参数：删除文件时询问</a:t>
            </a:r>
          </a:p>
          <a:p>
            <a:pPr lvl="1">
              <a:lnSpc>
                <a:spcPct val="150000"/>
              </a:lnSpc>
              <a:spcBef>
                <a:spcPts val="1200"/>
              </a:spcBef>
            </a:pPr>
            <a:r>
              <a:rPr lang="en-US" altLang="zh-CN" sz="2000" smtClean="0"/>
              <a:t>[test@linux test]$ rm</a:t>
            </a:r>
            <a:r>
              <a:rPr lang="zh-CN" altLang="en-US" sz="2000" smtClean="0"/>
              <a:t>　</a:t>
            </a:r>
            <a:r>
              <a:rPr lang="en-US" altLang="zh-CN" sz="2000" smtClean="0"/>
              <a:t>–i  * </a:t>
            </a:r>
          </a:p>
          <a:p>
            <a:pPr lvl="1">
              <a:lnSpc>
                <a:spcPct val="150000"/>
              </a:lnSpc>
              <a:spcBef>
                <a:spcPts val="1200"/>
              </a:spcBef>
            </a:pPr>
            <a:r>
              <a:rPr lang="zh-CN" altLang="en-US" sz="2000" smtClean="0"/>
              <a:t>删除当前目录下的所有文件</a:t>
            </a:r>
          </a:p>
          <a:p>
            <a:pPr lvl="1">
              <a:lnSpc>
                <a:spcPct val="150000"/>
              </a:lnSpc>
              <a:spcBef>
                <a:spcPts val="1200"/>
              </a:spcBef>
            </a:pPr>
            <a:r>
              <a:rPr lang="en-US" altLang="zh-CN" sz="2000" smtClean="0"/>
              <a:t>rm:backup: is a directory</a:t>
            </a:r>
            <a:r>
              <a:rPr lang="zh-CN" altLang="en-US" sz="2000" smtClean="0"/>
              <a:t>　　　  遇到目录会略过</a:t>
            </a:r>
          </a:p>
          <a:p>
            <a:pPr lvl="1">
              <a:lnSpc>
                <a:spcPct val="150000"/>
              </a:lnSpc>
              <a:spcBef>
                <a:spcPts val="1200"/>
              </a:spcBef>
            </a:pPr>
            <a:r>
              <a:rPr lang="en-US" altLang="zh-CN" sz="2000" smtClean="0"/>
              <a:t>rm : remove ‘myfiles.txt’ ? Y</a:t>
            </a:r>
          </a:p>
          <a:p>
            <a:pPr lvl="1">
              <a:lnSpc>
                <a:spcPct val="150000"/>
              </a:lnSpc>
              <a:spcBef>
                <a:spcPts val="1200"/>
              </a:spcBef>
            </a:pPr>
            <a:r>
              <a:rPr lang="zh-CN" altLang="en-US" sz="2000" smtClean="0"/>
              <a:t>删除文件时会询问</a:t>
            </a:r>
            <a:r>
              <a:rPr lang="en-US" altLang="zh-CN" sz="2000" smtClean="0"/>
              <a:t>,</a:t>
            </a:r>
            <a:r>
              <a:rPr lang="zh-CN" altLang="en-US" sz="2000" smtClean="0"/>
              <a:t>可按</a:t>
            </a:r>
            <a:r>
              <a:rPr lang="en-US" altLang="zh-CN" sz="2000" smtClean="0"/>
              <a:t>Y</a:t>
            </a:r>
            <a:r>
              <a:rPr lang="zh-CN" altLang="en-US" sz="2000" smtClean="0"/>
              <a:t>或</a:t>
            </a:r>
            <a:r>
              <a:rPr lang="en-US" altLang="zh-CN" sz="2000" smtClean="0"/>
              <a:t>N</a:t>
            </a:r>
            <a:r>
              <a:rPr lang="zh-CN" altLang="en-US" sz="2000" smtClean="0"/>
              <a:t>键表示允许或拒绝删除文件　</a:t>
            </a:r>
          </a:p>
          <a:p>
            <a:pPr lvl="1">
              <a:lnSpc>
                <a:spcPct val="150000"/>
              </a:lnSpc>
              <a:spcBef>
                <a:spcPts val="1200"/>
              </a:spcBef>
            </a:pPr>
            <a:r>
              <a:rPr lang="zh-CN" altLang="en-US" sz="2000" smtClean="0"/>
              <a:t>在系统的默认状态下，</a:t>
            </a:r>
            <a:r>
              <a:rPr lang="en-US" altLang="zh-CN" sz="2000" smtClean="0"/>
              <a:t>rm</a:t>
            </a:r>
            <a:r>
              <a:rPr lang="zh-CN" altLang="en-US" sz="2000" smtClean="0"/>
              <a:t>命令会对每个删除的文件一一询问。如果用户确定要删除这些文件，则可以使用参数</a:t>
            </a:r>
            <a:r>
              <a:rPr lang="en-US" altLang="zh-CN" sz="2000" smtClean="0"/>
              <a:t>-f</a:t>
            </a:r>
            <a:r>
              <a:rPr lang="zh-CN" altLang="en-US" sz="2000" smtClean="0"/>
              <a:t>来避免询问。</a:t>
            </a:r>
          </a:p>
        </p:txBody>
      </p:sp>
    </p:spTree>
    <p:extLst>
      <p:ext uri="{BB962C8B-B14F-4D97-AF65-F5344CB8AC3E}">
        <p14:creationId xmlns:p14="http://schemas.microsoft.com/office/powerpoint/2010/main" val="2855172031"/>
      </p:ext>
    </p:extLst>
  </p:cSld>
  <p:clrMapOvr>
    <a:masterClrMapping/>
  </p:clrMapOvr>
  <p:transition spd="med"/>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algn="l" eaLnBrk="1" hangingPunct="1"/>
            <a:r>
              <a:rPr lang="en-US" altLang="zh-CN" smtClean="0"/>
              <a:t>4.1.6 cat</a:t>
            </a:r>
            <a:r>
              <a:rPr lang="zh-CN" altLang="en-US" smtClean="0"/>
              <a:t>命令</a:t>
            </a:r>
          </a:p>
        </p:txBody>
      </p:sp>
      <p:sp>
        <p:nvSpPr>
          <p:cNvPr id="55299" name="Rectangle 3"/>
          <p:cNvSpPr>
            <a:spLocks noGrp="1" noChangeArrowheads="1"/>
          </p:cNvSpPr>
          <p:nvPr>
            <p:ph idx="1"/>
          </p:nvPr>
        </p:nvSpPr>
        <p:spPr/>
        <p:txBody>
          <a:bodyPr/>
          <a:lstStyle/>
          <a:p>
            <a:pPr eaLnBrk="1" hangingPunct="1">
              <a:spcBef>
                <a:spcPts val="1200"/>
              </a:spcBef>
            </a:pPr>
            <a:r>
              <a:rPr lang="zh-CN" altLang="en-US" sz="2400" smtClean="0"/>
              <a:t>用于显示文件的内容</a:t>
            </a:r>
            <a:r>
              <a:rPr lang="en-US" altLang="zh-CN" sz="2400" smtClean="0"/>
              <a:t>,</a:t>
            </a:r>
            <a:r>
              <a:rPr lang="zh-CN" altLang="en-US" sz="2400" smtClean="0"/>
              <a:t>也可以将数个文件合并成一个文件。</a:t>
            </a:r>
          </a:p>
          <a:p>
            <a:pPr lvl="1">
              <a:spcBef>
                <a:spcPts val="1200"/>
              </a:spcBef>
            </a:pPr>
            <a:r>
              <a:rPr lang="zh-CN" altLang="en-US" sz="2000" smtClean="0"/>
              <a:t>格式：</a:t>
            </a:r>
            <a:r>
              <a:rPr lang="en-US" altLang="zh-CN" sz="2000" smtClean="0"/>
              <a:t>cat[</a:t>
            </a:r>
            <a:r>
              <a:rPr lang="zh-CN" altLang="en-US" sz="2000" smtClean="0"/>
              <a:t>参数</a:t>
            </a:r>
            <a:r>
              <a:rPr lang="en-US" altLang="zh-CN" sz="2000" smtClean="0"/>
              <a:t>]&lt;</a:t>
            </a:r>
            <a:r>
              <a:rPr lang="zh-CN" altLang="en-US" sz="2000" smtClean="0"/>
              <a:t>文件名</a:t>
            </a:r>
            <a:r>
              <a:rPr lang="en-US" altLang="zh-CN" sz="2000" smtClean="0"/>
              <a:t>&gt;</a:t>
            </a:r>
          </a:p>
          <a:p>
            <a:pPr lvl="1">
              <a:spcBef>
                <a:spcPts val="1200"/>
              </a:spcBef>
            </a:pPr>
            <a:r>
              <a:rPr lang="en-US" altLang="zh-CN" sz="2000" smtClean="0"/>
              <a:t>[test@linux test]$cat test.txt  </a:t>
            </a:r>
            <a:br>
              <a:rPr lang="en-US" altLang="zh-CN" sz="2000" smtClean="0"/>
            </a:br>
            <a:r>
              <a:rPr lang="zh-CN" altLang="en-US" sz="2000" smtClean="0"/>
              <a:t>显示</a:t>
            </a:r>
            <a:r>
              <a:rPr lang="en-US" altLang="zh-CN" sz="2000" smtClean="0"/>
              <a:t>test.txt</a:t>
            </a:r>
            <a:r>
              <a:rPr lang="zh-CN" altLang="en-US" sz="2000" smtClean="0"/>
              <a:t>文件内容</a:t>
            </a:r>
          </a:p>
          <a:p>
            <a:pPr lvl="1">
              <a:spcBef>
                <a:spcPts val="1200"/>
              </a:spcBef>
            </a:pPr>
            <a:r>
              <a:rPr lang="en-US" altLang="zh-CN" sz="2000" smtClean="0"/>
              <a:t>[test@linux test]$cat test.txt | more</a:t>
            </a:r>
            <a:br>
              <a:rPr lang="en-US" altLang="zh-CN" sz="2000" smtClean="0"/>
            </a:br>
            <a:r>
              <a:rPr lang="zh-CN" altLang="en-US" sz="2000" smtClean="0"/>
              <a:t>逐页显示</a:t>
            </a:r>
            <a:r>
              <a:rPr lang="en-US" altLang="zh-CN" sz="2000" smtClean="0"/>
              <a:t>test.txt</a:t>
            </a:r>
            <a:r>
              <a:rPr lang="zh-CN" altLang="en-US" sz="2000" smtClean="0"/>
              <a:t>文件中的内容</a:t>
            </a:r>
          </a:p>
          <a:p>
            <a:pPr lvl="1">
              <a:spcBef>
                <a:spcPts val="1200"/>
              </a:spcBef>
            </a:pPr>
            <a:r>
              <a:rPr lang="en-US" altLang="zh-CN" sz="2000" smtClean="0"/>
              <a:t>[test@linux test]$cat test.txt &gt;&gt;test1.txt</a:t>
            </a:r>
            <a:br>
              <a:rPr lang="en-US" altLang="zh-CN" sz="2000" smtClean="0"/>
            </a:br>
            <a:r>
              <a:rPr lang="zh-CN" altLang="en-US" sz="2000" smtClean="0"/>
              <a:t>将</a:t>
            </a:r>
            <a:r>
              <a:rPr lang="en-US" altLang="zh-CN" sz="2000" smtClean="0"/>
              <a:t>test.txt</a:t>
            </a:r>
            <a:r>
              <a:rPr lang="zh-CN" altLang="en-US" sz="2000" smtClean="0"/>
              <a:t>的内容附加到</a:t>
            </a:r>
            <a:r>
              <a:rPr lang="en-US" altLang="zh-CN" sz="2000" smtClean="0"/>
              <a:t>test1.txt</a:t>
            </a:r>
            <a:r>
              <a:rPr lang="zh-CN" altLang="en-US" sz="2000" smtClean="0"/>
              <a:t>文件之后</a:t>
            </a:r>
          </a:p>
          <a:p>
            <a:pPr lvl="1">
              <a:spcBef>
                <a:spcPts val="1200"/>
              </a:spcBef>
            </a:pPr>
            <a:r>
              <a:rPr lang="en-US" altLang="zh-CN" sz="2000" smtClean="0"/>
              <a:t>[test@linux test]$cat test.txt  test2.txt &gt;readme.txt</a:t>
            </a:r>
            <a:r>
              <a:rPr lang="zh-CN" altLang="en-US" sz="2000" smtClean="0"/>
              <a:t>　　</a:t>
            </a:r>
            <a:r>
              <a:rPr lang="en-US" altLang="zh-CN" sz="2000" smtClean="0"/>
              <a:t/>
            </a:r>
            <a:br>
              <a:rPr lang="en-US" altLang="zh-CN" sz="2000" smtClean="0"/>
            </a:br>
            <a:r>
              <a:rPr lang="zh-CN" altLang="en-US" sz="2000" smtClean="0"/>
              <a:t>将</a:t>
            </a:r>
            <a:r>
              <a:rPr lang="en-US" altLang="zh-CN" sz="2000" smtClean="0"/>
              <a:t>test.txt</a:t>
            </a:r>
            <a:r>
              <a:rPr lang="zh-CN" altLang="en-US" sz="2000" smtClean="0"/>
              <a:t>和</a:t>
            </a:r>
            <a:r>
              <a:rPr lang="en-US" altLang="zh-CN" sz="2000" smtClean="0"/>
              <a:t>test2.txt</a:t>
            </a:r>
            <a:r>
              <a:rPr lang="zh-CN" altLang="en-US" sz="2000" smtClean="0"/>
              <a:t>文件合并成</a:t>
            </a:r>
            <a:r>
              <a:rPr lang="en-US" altLang="zh-CN" sz="2000" smtClean="0"/>
              <a:t>readme.txt</a:t>
            </a:r>
            <a:r>
              <a:rPr lang="zh-CN" altLang="en-US" sz="2000" smtClean="0"/>
              <a:t>文件</a:t>
            </a:r>
          </a:p>
        </p:txBody>
      </p:sp>
    </p:spTree>
    <p:extLst>
      <p:ext uri="{BB962C8B-B14F-4D97-AF65-F5344CB8AC3E}">
        <p14:creationId xmlns:p14="http://schemas.microsoft.com/office/powerpoint/2010/main" val="3423741269"/>
      </p:ext>
    </p:extLst>
  </p:cSld>
  <p:clrMapOvr>
    <a:masterClrMapping/>
  </p:clrMapOvr>
  <p:transition spd="med"/>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algn="l" eaLnBrk="1" hangingPunct="1"/>
            <a:r>
              <a:rPr lang="en-US" altLang="zh-CN" smtClean="0"/>
              <a:t>4.1.7 more</a:t>
            </a:r>
            <a:r>
              <a:rPr lang="zh-CN" altLang="en-US" smtClean="0"/>
              <a:t>命令</a:t>
            </a:r>
          </a:p>
        </p:txBody>
      </p:sp>
      <p:sp>
        <p:nvSpPr>
          <p:cNvPr id="56323" name="Rectangle 3"/>
          <p:cNvSpPr>
            <a:spLocks noGrp="1" noChangeArrowheads="1"/>
          </p:cNvSpPr>
          <p:nvPr>
            <p:ph idx="1"/>
          </p:nvPr>
        </p:nvSpPr>
        <p:spPr/>
        <p:txBody>
          <a:bodyPr/>
          <a:lstStyle/>
          <a:p>
            <a:pPr eaLnBrk="1" hangingPunct="1">
              <a:lnSpc>
                <a:spcPct val="150000"/>
              </a:lnSpc>
              <a:spcBef>
                <a:spcPts val="1200"/>
              </a:spcBef>
            </a:pPr>
            <a:r>
              <a:rPr lang="en-US" altLang="zh-CN" sz="2000" smtClean="0"/>
              <a:t>more</a:t>
            </a:r>
            <a:r>
              <a:rPr lang="zh-CN" altLang="en-US" sz="2000" smtClean="0"/>
              <a:t>命令是一般用于要显示的内容会超过一个画面长度的情况。为了避免画面显示时瞬间就闪过去，用户可以使用</a:t>
            </a:r>
            <a:r>
              <a:rPr lang="en-US" altLang="zh-CN" sz="2000" smtClean="0"/>
              <a:t>more</a:t>
            </a:r>
            <a:r>
              <a:rPr lang="zh-CN" altLang="en-US" sz="2000" smtClean="0"/>
              <a:t>命令，让画面在显示满一页时暂停，此时可按空格健继续显示下一个画面，或按</a:t>
            </a:r>
            <a:r>
              <a:rPr lang="en-US" altLang="zh-CN" sz="2000" smtClean="0"/>
              <a:t>Q</a:t>
            </a:r>
            <a:r>
              <a:rPr lang="zh-CN" altLang="en-US" sz="2000" smtClean="0"/>
              <a:t>键停止显示。</a:t>
            </a:r>
          </a:p>
          <a:p>
            <a:pPr lvl="1">
              <a:lnSpc>
                <a:spcPct val="150000"/>
              </a:lnSpc>
              <a:spcBef>
                <a:spcPts val="1200"/>
              </a:spcBef>
            </a:pPr>
            <a:r>
              <a:rPr lang="en-US" altLang="zh-CN" sz="1600" smtClean="0"/>
              <a:t>[test@linux test]$ more  /etc/named.conf </a:t>
            </a:r>
            <a:br>
              <a:rPr lang="en-US" altLang="zh-CN" sz="1600" smtClean="0"/>
            </a:br>
            <a:r>
              <a:rPr lang="zh-CN" altLang="en-US" sz="1600" smtClean="0"/>
              <a:t>显示 </a:t>
            </a:r>
            <a:r>
              <a:rPr lang="en-US" altLang="zh-CN" sz="1600" smtClean="0"/>
              <a:t>etc/named.conf</a:t>
            </a:r>
            <a:r>
              <a:rPr lang="zh-CN" altLang="en-US" sz="1600" smtClean="0"/>
              <a:t>文本文件的内容</a:t>
            </a:r>
          </a:p>
          <a:p>
            <a:pPr lvl="1">
              <a:lnSpc>
                <a:spcPct val="150000"/>
              </a:lnSpc>
              <a:spcBef>
                <a:spcPts val="1200"/>
              </a:spcBef>
            </a:pPr>
            <a:r>
              <a:rPr lang="zh-CN" altLang="en-US" sz="1600" smtClean="0"/>
              <a:t>当用</a:t>
            </a:r>
            <a:r>
              <a:rPr lang="en-US" altLang="zh-CN" sz="1600" smtClean="0"/>
              <a:t>ls</a:t>
            </a:r>
            <a:r>
              <a:rPr lang="zh-CN" altLang="en-US" sz="1600" smtClean="0"/>
              <a:t>命令查看文件列表时，如果文件太多，则可配合</a:t>
            </a:r>
            <a:r>
              <a:rPr lang="en-US" altLang="zh-CN" sz="1600" smtClean="0"/>
              <a:t>more</a:t>
            </a:r>
            <a:r>
              <a:rPr lang="zh-CN" altLang="en-US" sz="1600" smtClean="0"/>
              <a:t>命令使用：</a:t>
            </a:r>
            <a:r>
              <a:rPr lang="en-US" altLang="zh-CN" sz="1600" smtClean="0"/>
              <a:t/>
            </a:r>
            <a:br>
              <a:rPr lang="en-US" altLang="zh-CN" sz="1600" smtClean="0"/>
            </a:br>
            <a:r>
              <a:rPr lang="en-US" altLang="zh-CN" sz="1600" smtClean="0"/>
              <a:t>[test@linux etc]$ ls  -al  | more</a:t>
            </a:r>
            <a:br>
              <a:rPr lang="en-US" altLang="zh-CN" sz="1600" smtClean="0"/>
            </a:br>
            <a:r>
              <a:rPr lang="zh-CN" altLang="en-US" sz="1600" smtClean="0"/>
              <a:t>以长格形式显示</a:t>
            </a:r>
            <a:r>
              <a:rPr lang="en-US" altLang="zh-CN" sz="1600" smtClean="0"/>
              <a:t>etc</a:t>
            </a:r>
            <a:r>
              <a:rPr lang="zh-CN" altLang="en-US" sz="1600" smtClean="0"/>
              <a:t>目录下的文件列表，显示满一个画面便暂停，可按空格键继续显示下一画面，或按</a:t>
            </a:r>
            <a:r>
              <a:rPr lang="en-US" altLang="zh-CN" sz="1600" smtClean="0"/>
              <a:t>Q</a:t>
            </a:r>
            <a:r>
              <a:rPr lang="zh-CN" altLang="en-US" sz="1600" smtClean="0"/>
              <a:t>键跳离</a:t>
            </a:r>
          </a:p>
        </p:txBody>
      </p:sp>
      <p:sp>
        <p:nvSpPr>
          <p:cNvPr id="56324" name="Line 4"/>
          <p:cNvSpPr>
            <a:spLocks noChangeShapeType="1"/>
          </p:cNvSpPr>
          <p:nvPr/>
        </p:nvSpPr>
        <p:spPr bwMode="auto">
          <a:xfrm flipH="1">
            <a:off x="6011863" y="4292600"/>
            <a:ext cx="5762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2550" tIns="41275" rIns="82550" bIns="41275"/>
          <a:lstStyle/>
          <a:p>
            <a:endParaRPr lang="zh-CN" altLang="en-US"/>
          </a:p>
        </p:txBody>
      </p:sp>
    </p:spTree>
    <p:extLst>
      <p:ext uri="{BB962C8B-B14F-4D97-AF65-F5344CB8AC3E}">
        <p14:creationId xmlns:p14="http://schemas.microsoft.com/office/powerpoint/2010/main" val="2871950391"/>
      </p:ext>
    </p:extLst>
  </p:cSld>
  <p:clrMapOvr>
    <a:masterClrMapping/>
  </p:clrMapOvr>
  <p:transition spd="med"/>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algn="l" eaLnBrk="1" hangingPunct="1"/>
            <a:r>
              <a:rPr lang="en-US" altLang="zh-CN" smtClean="0"/>
              <a:t>4.1.8 less</a:t>
            </a:r>
            <a:r>
              <a:rPr lang="zh-CN" altLang="en-US" smtClean="0"/>
              <a:t>命令</a:t>
            </a:r>
          </a:p>
        </p:txBody>
      </p:sp>
      <p:sp>
        <p:nvSpPr>
          <p:cNvPr id="57347" name="Rectangle 3"/>
          <p:cNvSpPr>
            <a:spLocks noGrp="1" noChangeArrowheads="1"/>
          </p:cNvSpPr>
          <p:nvPr>
            <p:ph idx="1"/>
          </p:nvPr>
        </p:nvSpPr>
        <p:spPr/>
        <p:txBody>
          <a:bodyPr/>
          <a:lstStyle/>
          <a:p>
            <a:pPr eaLnBrk="1" hangingPunct="1">
              <a:lnSpc>
                <a:spcPct val="150000"/>
              </a:lnSpc>
              <a:spcBef>
                <a:spcPts val="1200"/>
              </a:spcBef>
            </a:pPr>
            <a:r>
              <a:rPr lang="en-US" altLang="zh-CN" sz="2000" smtClean="0"/>
              <a:t>less</a:t>
            </a:r>
            <a:r>
              <a:rPr lang="zh-CN" altLang="en-US" sz="2000" smtClean="0"/>
              <a:t>命令的用法与</a:t>
            </a:r>
            <a:r>
              <a:rPr lang="en-US" altLang="zh-CN" sz="2000" smtClean="0"/>
              <a:t>more</a:t>
            </a:r>
            <a:r>
              <a:rPr lang="zh-CN" altLang="en-US" sz="2000" smtClean="0"/>
              <a:t>命令类似，也可以用来浏览超过一页的文件。所不同的是</a:t>
            </a:r>
            <a:r>
              <a:rPr lang="en-US" altLang="zh-CN" sz="2000" smtClean="0"/>
              <a:t>less</a:t>
            </a:r>
            <a:r>
              <a:rPr lang="zh-CN" altLang="en-US" sz="2000" smtClean="0"/>
              <a:t>命令除了可以按空格键向下显示文件外，还可以利用上下键来卷动文件。当要结束浏览时，只要在</a:t>
            </a:r>
            <a:r>
              <a:rPr lang="en-US" altLang="zh-CN" sz="2000" smtClean="0"/>
              <a:t>less</a:t>
            </a:r>
            <a:r>
              <a:rPr lang="zh-CN" altLang="en-US" sz="2000" smtClean="0"/>
              <a:t>命令的提示符“：”下按</a:t>
            </a:r>
            <a:r>
              <a:rPr lang="en-US" altLang="zh-CN" sz="2000" smtClean="0"/>
              <a:t>Q</a:t>
            </a:r>
            <a:r>
              <a:rPr lang="zh-CN" altLang="en-US" sz="2000" smtClean="0"/>
              <a:t>键即可。</a:t>
            </a:r>
          </a:p>
          <a:p>
            <a:pPr lvl="1">
              <a:lnSpc>
                <a:spcPct val="150000"/>
              </a:lnSpc>
              <a:spcBef>
                <a:spcPts val="1200"/>
              </a:spcBef>
            </a:pPr>
            <a:r>
              <a:rPr lang="en-US" altLang="zh-CN" sz="1600" smtClean="0"/>
              <a:t>[test@linux etc]$less  named.conf</a:t>
            </a:r>
            <a:br>
              <a:rPr lang="en-US" altLang="zh-CN" sz="1600" smtClean="0"/>
            </a:br>
            <a:r>
              <a:rPr lang="zh-CN" altLang="en-US" sz="1600" smtClean="0"/>
              <a:t>显示</a:t>
            </a:r>
            <a:r>
              <a:rPr lang="en-US" altLang="zh-CN" sz="1600" smtClean="0"/>
              <a:t>/etc/named.conf</a:t>
            </a:r>
            <a:r>
              <a:rPr lang="zh-CN" altLang="en-US" sz="1600" smtClean="0"/>
              <a:t>的文本文件内容</a:t>
            </a:r>
          </a:p>
          <a:p>
            <a:pPr lvl="1">
              <a:lnSpc>
                <a:spcPct val="150000"/>
              </a:lnSpc>
              <a:spcBef>
                <a:spcPts val="1200"/>
              </a:spcBef>
            </a:pPr>
            <a:r>
              <a:rPr lang="en-US" altLang="zh-CN" sz="1600" smtClean="0"/>
              <a:t>[test@linux etc]$ls  -al | less</a:t>
            </a:r>
            <a:br>
              <a:rPr lang="en-US" altLang="zh-CN" sz="1600" smtClean="0"/>
            </a:br>
            <a:r>
              <a:rPr lang="zh-CN" altLang="en-US" sz="1600" smtClean="0"/>
              <a:t>以长格形式列出</a:t>
            </a:r>
            <a:r>
              <a:rPr lang="en-US" altLang="zh-CN" sz="1600" smtClean="0"/>
              <a:t>/etc</a:t>
            </a:r>
            <a:r>
              <a:rPr lang="zh-CN" altLang="en-US" sz="1600" smtClean="0"/>
              <a:t>目录中所有的内容。用户可按上下键浏览或按</a:t>
            </a:r>
            <a:r>
              <a:rPr lang="en-US" altLang="zh-CN" sz="1600" smtClean="0"/>
              <a:t>Q</a:t>
            </a:r>
            <a:r>
              <a:rPr lang="zh-CN" altLang="en-US" sz="1600" smtClean="0"/>
              <a:t>键跳离</a:t>
            </a:r>
          </a:p>
        </p:txBody>
      </p:sp>
    </p:spTree>
    <p:extLst>
      <p:ext uri="{BB962C8B-B14F-4D97-AF65-F5344CB8AC3E}">
        <p14:creationId xmlns:p14="http://schemas.microsoft.com/office/powerpoint/2010/main" val="3029225844"/>
      </p:ext>
    </p:extLst>
  </p:cSld>
  <p:clrMapOvr>
    <a:masterClrMapping/>
  </p:clrMapOvr>
  <p:transition spd="med"/>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algn="l" eaLnBrk="1" hangingPunct="1"/>
            <a:r>
              <a:rPr lang="en-US" altLang="zh-CN" smtClean="0"/>
              <a:t>4.1.9 </a:t>
            </a:r>
            <a:r>
              <a:rPr lang="zh-CN" altLang="en-US" smtClean="0"/>
              <a:t>显示命令</a:t>
            </a:r>
            <a:r>
              <a:rPr lang="en-US" altLang="zh-CN" smtClean="0"/>
              <a:t>head</a:t>
            </a:r>
            <a:r>
              <a:rPr lang="zh-CN" altLang="en-US" smtClean="0"/>
              <a:t>、</a:t>
            </a:r>
            <a:r>
              <a:rPr lang="en-US" altLang="zh-CN" smtClean="0"/>
              <a:t>tail</a:t>
            </a:r>
          </a:p>
        </p:txBody>
      </p:sp>
      <p:sp>
        <p:nvSpPr>
          <p:cNvPr id="58371" name="Rectangle 3"/>
          <p:cNvSpPr>
            <a:spLocks noGrp="1" noChangeArrowheads="1"/>
          </p:cNvSpPr>
          <p:nvPr>
            <p:ph idx="1"/>
          </p:nvPr>
        </p:nvSpPr>
        <p:spPr/>
        <p:txBody>
          <a:bodyPr/>
          <a:lstStyle/>
          <a:p>
            <a:pPr eaLnBrk="1" hangingPunct="1">
              <a:lnSpc>
                <a:spcPct val="150000"/>
              </a:lnSpc>
              <a:spcBef>
                <a:spcPts val="600"/>
              </a:spcBef>
            </a:pPr>
            <a:r>
              <a:rPr lang="en-US" altLang="zh-CN" sz="2400" smtClean="0"/>
              <a:t>head</a:t>
            </a:r>
            <a:r>
              <a:rPr lang="zh-CN" altLang="en-US" sz="2400" smtClean="0"/>
              <a:t>功能：用于显示文件前几行的内容</a:t>
            </a:r>
          </a:p>
          <a:p>
            <a:pPr lvl="1">
              <a:lnSpc>
                <a:spcPct val="150000"/>
              </a:lnSpc>
              <a:spcBef>
                <a:spcPts val="600"/>
              </a:spcBef>
            </a:pPr>
            <a:r>
              <a:rPr lang="zh-CN" altLang="en-US" sz="2000" smtClean="0"/>
              <a:t>格式：</a:t>
            </a:r>
            <a:r>
              <a:rPr lang="en-US" altLang="zh-CN" sz="2000" smtClean="0"/>
              <a:t>head[</a:t>
            </a:r>
            <a:r>
              <a:rPr lang="zh-CN" altLang="en-US" sz="2000" smtClean="0"/>
              <a:t>参数</a:t>
            </a:r>
            <a:r>
              <a:rPr lang="en-US" altLang="zh-CN" sz="2000" smtClean="0"/>
              <a:t>]&lt;</a:t>
            </a:r>
            <a:r>
              <a:rPr lang="zh-CN" altLang="en-US" sz="2000" smtClean="0"/>
              <a:t>文件名</a:t>
            </a:r>
            <a:r>
              <a:rPr lang="en-US" altLang="zh-CN" sz="2000" smtClean="0"/>
              <a:t>&gt;</a:t>
            </a:r>
          </a:p>
          <a:p>
            <a:pPr lvl="1">
              <a:lnSpc>
                <a:spcPct val="150000"/>
              </a:lnSpc>
              <a:spcBef>
                <a:spcPts val="600"/>
              </a:spcBef>
            </a:pPr>
            <a:r>
              <a:rPr lang="en-US" altLang="zh-CN" sz="2000" smtClean="0"/>
              <a:t>[root@linux root]# head -10 /etc/passwd</a:t>
            </a:r>
            <a:br>
              <a:rPr lang="en-US" altLang="zh-CN" sz="2000" smtClean="0"/>
            </a:br>
            <a:r>
              <a:rPr lang="zh-CN" altLang="en-US" sz="2000" smtClean="0"/>
              <a:t>显示</a:t>
            </a:r>
            <a:r>
              <a:rPr lang="en-US" altLang="zh-CN" sz="2000" smtClean="0"/>
              <a:t>/etc/passwd/</a:t>
            </a:r>
            <a:r>
              <a:rPr lang="zh-CN" altLang="en-US" sz="2000" smtClean="0"/>
              <a:t>文件的前</a:t>
            </a:r>
            <a:r>
              <a:rPr lang="en-US" altLang="zh-CN" sz="2000" smtClean="0"/>
              <a:t>10</a:t>
            </a:r>
            <a:r>
              <a:rPr lang="zh-CN" altLang="en-US" sz="2000" smtClean="0"/>
              <a:t>行内容</a:t>
            </a:r>
          </a:p>
          <a:p>
            <a:pPr eaLnBrk="1" hangingPunct="1">
              <a:lnSpc>
                <a:spcPct val="150000"/>
              </a:lnSpc>
              <a:spcBef>
                <a:spcPts val="600"/>
              </a:spcBef>
            </a:pPr>
            <a:r>
              <a:rPr lang="en-US" altLang="zh-CN" sz="2400" smtClean="0"/>
              <a:t>tail</a:t>
            </a:r>
            <a:r>
              <a:rPr lang="zh-CN" altLang="en-US" sz="2400" smtClean="0"/>
              <a:t>功能：用于显示文件后几行的内容</a:t>
            </a:r>
          </a:p>
          <a:p>
            <a:pPr lvl="1">
              <a:lnSpc>
                <a:spcPct val="150000"/>
              </a:lnSpc>
              <a:spcBef>
                <a:spcPts val="600"/>
              </a:spcBef>
            </a:pPr>
            <a:r>
              <a:rPr lang="zh-CN" altLang="en-US" sz="2000" smtClean="0"/>
              <a:t>格式：</a:t>
            </a:r>
            <a:r>
              <a:rPr lang="en-US" altLang="zh-CN" sz="2000" smtClean="0"/>
              <a:t>tail[</a:t>
            </a:r>
            <a:r>
              <a:rPr lang="zh-CN" altLang="en-US" sz="2000" smtClean="0"/>
              <a:t>参数</a:t>
            </a:r>
            <a:r>
              <a:rPr lang="en-US" altLang="zh-CN" sz="2000" smtClean="0"/>
              <a:t>]&lt;</a:t>
            </a:r>
            <a:r>
              <a:rPr lang="zh-CN" altLang="en-US" sz="2000" smtClean="0"/>
              <a:t>文件名</a:t>
            </a:r>
            <a:r>
              <a:rPr lang="en-US" altLang="zh-CN" sz="2000" smtClean="0"/>
              <a:t>&gt;</a:t>
            </a:r>
          </a:p>
          <a:p>
            <a:pPr lvl="1">
              <a:lnSpc>
                <a:spcPct val="150000"/>
              </a:lnSpc>
              <a:spcBef>
                <a:spcPts val="600"/>
              </a:spcBef>
            </a:pPr>
            <a:r>
              <a:rPr lang="en-US" altLang="zh-CN" sz="2000" smtClean="0"/>
              <a:t>[root@linux root]# tail -10 /etc/passwd</a:t>
            </a:r>
            <a:br>
              <a:rPr lang="en-US" altLang="zh-CN" sz="2000" smtClean="0"/>
            </a:br>
            <a:r>
              <a:rPr lang="zh-CN" altLang="en-US" sz="2000" smtClean="0"/>
              <a:t>显示</a:t>
            </a:r>
            <a:r>
              <a:rPr lang="en-US" altLang="zh-CN" sz="2000" smtClean="0"/>
              <a:t>/etc/passwd/</a:t>
            </a:r>
            <a:r>
              <a:rPr lang="zh-CN" altLang="en-US" sz="2000" smtClean="0"/>
              <a:t>文件的倒数</a:t>
            </a:r>
            <a:r>
              <a:rPr lang="en-US" altLang="zh-CN" sz="2000" smtClean="0"/>
              <a:t>10</a:t>
            </a:r>
            <a:r>
              <a:rPr lang="zh-CN" altLang="en-US" sz="2000" smtClean="0"/>
              <a:t>行内容</a:t>
            </a:r>
          </a:p>
          <a:p>
            <a:pPr lvl="1">
              <a:lnSpc>
                <a:spcPct val="150000"/>
              </a:lnSpc>
              <a:spcBef>
                <a:spcPts val="600"/>
              </a:spcBef>
            </a:pPr>
            <a:r>
              <a:rPr lang="en-US" altLang="zh-CN" sz="2000" smtClean="0"/>
              <a:t>[root@linux root]# tail +10 /etc/passwd</a:t>
            </a:r>
            <a:br>
              <a:rPr lang="en-US" altLang="zh-CN" sz="2000" smtClean="0"/>
            </a:br>
            <a:r>
              <a:rPr lang="zh-CN" altLang="en-US" sz="2000" smtClean="0"/>
              <a:t>显示</a:t>
            </a:r>
            <a:r>
              <a:rPr lang="en-US" altLang="zh-CN" sz="2000" smtClean="0"/>
              <a:t>/etc/passwd/</a:t>
            </a:r>
            <a:r>
              <a:rPr lang="zh-CN" altLang="en-US" sz="2000" smtClean="0"/>
              <a:t>文件的从第</a:t>
            </a:r>
            <a:r>
              <a:rPr lang="en-US" altLang="zh-CN" sz="2000" smtClean="0"/>
              <a:t>10</a:t>
            </a:r>
            <a:r>
              <a:rPr lang="zh-CN" altLang="en-US" sz="2000" smtClean="0"/>
              <a:t>行开始到末尾的内容</a:t>
            </a:r>
          </a:p>
        </p:txBody>
      </p:sp>
    </p:spTree>
    <p:extLst>
      <p:ext uri="{BB962C8B-B14F-4D97-AF65-F5344CB8AC3E}">
        <p14:creationId xmlns:p14="http://schemas.microsoft.com/office/powerpoint/2010/main" val="3478974950"/>
      </p:ext>
    </p:extLst>
  </p:cSld>
  <p:clrMapOvr>
    <a:masterClrMapping/>
  </p:clrMapOvr>
  <p:transition spd="med"/>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algn="l" eaLnBrk="1" hangingPunct="1"/>
            <a:r>
              <a:rPr lang="en-US" altLang="zh-CN" smtClean="0"/>
              <a:t>4.1.10 </a:t>
            </a:r>
            <a:r>
              <a:rPr lang="zh-CN" altLang="en-US" smtClean="0"/>
              <a:t>移动或更改文件名称的</a:t>
            </a:r>
            <a:r>
              <a:rPr lang="en-US" altLang="zh-CN" smtClean="0"/>
              <a:t>mv</a:t>
            </a:r>
            <a:r>
              <a:rPr lang="zh-CN" altLang="en-US" smtClean="0"/>
              <a:t>命令</a:t>
            </a:r>
          </a:p>
        </p:txBody>
      </p:sp>
      <p:sp>
        <p:nvSpPr>
          <p:cNvPr id="59395" name="Rectangle 3"/>
          <p:cNvSpPr>
            <a:spLocks noGrp="1" noChangeArrowheads="1"/>
          </p:cNvSpPr>
          <p:nvPr>
            <p:ph idx="1"/>
          </p:nvPr>
        </p:nvSpPr>
        <p:spPr/>
        <p:txBody>
          <a:bodyPr/>
          <a:lstStyle/>
          <a:p>
            <a:pPr eaLnBrk="1" hangingPunct="1">
              <a:lnSpc>
                <a:spcPct val="150000"/>
              </a:lnSpc>
              <a:spcBef>
                <a:spcPts val="1200"/>
              </a:spcBef>
            </a:pPr>
            <a:r>
              <a:rPr lang="zh-CN" altLang="en-US" sz="2400" smtClean="0"/>
              <a:t>功能：可以将文件及目录移到另一目录下，或更改文件及目录的名称</a:t>
            </a:r>
          </a:p>
          <a:p>
            <a:pPr lvl="1">
              <a:lnSpc>
                <a:spcPct val="150000"/>
              </a:lnSpc>
              <a:spcBef>
                <a:spcPts val="1200"/>
              </a:spcBef>
            </a:pPr>
            <a:r>
              <a:rPr lang="zh-CN" altLang="en-US" sz="2000" smtClean="0"/>
              <a:t>格式：</a:t>
            </a:r>
            <a:r>
              <a:rPr lang="en-US" altLang="zh-CN" sz="2000" smtClean="0"/>
              <a:t>[</a:t>
            </a:r>
            <a:r>
              <a:rPr lang="zh-CN" altLang="en-US" sz="2000" smtClean="0"/>
              <a:t>参数</a:t>
            </a:r>
            <a:r>
              <a:rPr lang="en-US" altLang="zh-CN" sz="2000" smtClean="0"/>
              <a:t>]&lt;</a:t>
            </a:r>
            <a:r>
              <a:rPr lang="zh-CN" altLang="en-US" sz="2000" smtClean="0"/>
              <a:t>源文件或目录</a:t>
            </a:r>
            <a:r>
              <a:rPr lang="en-US" altLang="zh-CN" sz="2000" smtClean="0"/>
              <a:t>&gt; &lt;</a:t>
            </a:r>
            <a:r>
              <a:rPr lang="zh-CN" altLang="en-US" sz="2000" smtClean="0"/>
              <a:t>目标文件或目录</a:t>
            </a:r>
            <a:r>
              <a:rPr lang="en-US" altLang="zh-CN" sz="2000" smtClean="0"/>
              <a:t>&gt;</a:t>
            </a:r>
          </a:p>
          <a:p>
            <a:pPr lvl="1">
              <a:lnSpc>
                <a:spcPct val="150000"/>
              </a:lnSpc>
              <a:spcBef>
                <a:spcPts val="1200"/>
              </a:spcBef>
            </a:pPr>
            <a:r>
              <a:rPr lang="en-US" altLang="zh-CN" sz="2000" smtClean="0"/>
              <a:t>[test@linux dir1]$ mv a.txt ../</a:t>
            </a:r>
            <a:br>
              <a:rPr lang="en-US" altLang="zh-CN" sz="2000" smtClean="0"/>
            </a:br>
            <a:r>
              <a:rPr lang="zh-CN" altLang="en-US" sz="2000" smtClean="0"/>
              <a:t>将</a:t>
            </a:r>
            <a:r>
              <a:rPr lang="en-US" altLang="zh-CN" sz="2000" smtClean="0"/>
              <a:t>a.txt</a:t>
            </a:r>
            <a:r>
              <a:rPr lang="zh-CN" altLang="en-US" sz="2000" smtClean="0"/>
              <a:t>文件移动上层目录</a:t>
            </a:r>
          </a:p>
          <a:p>
            <a:pPr lvl="1">
              <a:lnSpc>
                <a:spcPct val="150000"/>
              </a:lnSpc>
              <a:spcBef>
                <a:spcPts val="1200"/>
              </a:spcBef>
            </a:pPr>
            <a:r>
              <a:rPr lang="en-US" altLang="zh-CN" sz="2000" smtClean="0"/>
              <a:t>[test@linux dir1]$ mv a.txt  b.txt</a:t>
            </a:r>
            <a:br>
              <a:rPr lang="en-US" altLang="zh-CN" sz="2000" smtClean="0"/>
            </a:br>
            <a:r>
              <a:rPr lang="zh-CN" altLang="en-US" sz="2000" smtClean="0"/>
              <a:t>将</a:t>
            </a:r>
            <a:r>
              <a:rPr lang="en-US" altLang="zh-CN" sz="2000" smtClean="0"/>
              <a:t>a.txt</a:t>
            </a:r>
            <a:r>
              <a:rPr lang="zh-CN" altLang="en-US" sz="2000" smtClean="0"/>
              <a:t>改名为</a:t>
            </a:r>
            <a:r>
              <a:rPr lang="en-US" altLang="zh-CN" sz="2000" smtClean="0"/>
              <a:t>b.txt</a:t>
            </a:r>
          </a:p>
          <a:p>
            <a:pPr lvl="1">
              <a:lnSpc>
                <a:spcPct val="150000"/>
              </a:lnSpc>
              <a:spcBef>
                <a:spcPts val="1200"/>
              </a:spcBef>
            </a:pPr>
            <a:r>
              <a:rPr lang="en-US" altLang="zh-CN" sz="2000" smtClean="0"/>
              <a:t>[test@linux dir1]$ mv dir2 ../</a:t>
            </a:r>
            <a:br>
              <a:rPr lang="en-US" altLang="zh-CN" sz="2000" smtClean="0"/>
            </a:br>
            <a:r>
              <a:rPr lang="zh-CN" altLang="en-US" sz="2000" smtClean="0"/>
              <a:t>将</a:t>
            </a:r>
            <a:r>
              <a:rPr lang="en-US" altLang="zh-CN" sz="2000" smtClean="0"/>
              <a:t>dir2</a:t>
            </a:r>
            <a:r>
              <a:rPr lang="zh-CN" altLang="en-US" sz="2000" smtClean="0"/>
              <a:t>目录上移一层</a:t>
            </a:r>
          </a:p>
        </p:txBody>
      </p:sp>
    </p:spTree>
    <p:extLst>
      <p:ext uri="{BB962C8B-B14F-4D97-AF65-F5344CB8AC3E}">
        <p14:creationId xmlns:p14="http://schemas.microsoft.com/office/powerpoint/2010/main" val="4283678288"/>
      </p:ext>
    </p:extLst>
  </p:cSld>
  <p:clrMapOvr>
    <a:masterClrMapping/>
  </p:clrMapOvr>
  <p:transition spd="med"/>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algn="l" eaLnBrk="1" hangingPunct="1"/>
            <a:r>
              <a:rPr lang="en-US" altLang="zh-CN" smtClean="0"/>
              <a:t>4.1.11 </a:t>
            </a:r>
            <a:r>
              <a:rPr lang="zh-CN" altLang="en-US" smtClean="0"/>
              <a:t>显示当前目录的</a:t>
            </a:r>
            <a:r>
              <a:rPr lang="en-US" altLang="zh-CN" smtClean="0"/>
              <a:t>pwd</a:t>
            </a:r>
            <a:r>
              <a:rPr lang="zh-CN" altLang="en-US" smtClean="0"/>
              <a:t>命令</a:t>
            </a:r>
          </a:p>
        </p:txBody>
      </p:sp>
      <p:sp>
        <p:nvSpPr>
          <p:cNvPr id="60419" name="Rectangle 3"/>
          <p:cNvSpPr>
            <a:spLocks noGrp="1" noChangeArrowheads="1"/>
          </p:cNvSpPr>
          <p:nvPr>
            <p:ph idx="1"/>
          </p:nvPr>
        </p:nvSpPr>
        <p:spPr/>
        <p:txBody>
          <a:bodyPr/>
          <a:lstStyle/>
          <a:p>
            <a:pPr eaLnBrk="1" hangingPunct="1">
              <a:lnSpc>
                <a:spcPct val="150000"/>
              </a:lnSpc>
              <a:spcBef>
                <a:spcPts val="1200"/>
              </a:spcBef>
            </a:pPr>
            <a:r>
              <a:rPr lang="zh-CN" altLang="en-US" sz="2400" smtClean="0"/>
              <a:t>功能：显示用户正在工作或当前所在的目录</a:t>
            </a:r>
          </a:p>
          <a:p>
            <a:pPr lvl="1">
              <a:lnSpc>
                <a:spcPct val="150000"/>
              </a:lnSpc>
              <a:spcBef>
                <a:spcPts val="1200"/>
              </a:spcBef>
            </a:pPr>
            <a:r>
              <a:rPr lang="zh-CN" altLang="en-US" sz="2000" smtClean="0"/>
              <a:t>格式：</a:t>
            </a:r>
            <a:r>
              <a:rPr lang="en-US" altLang="zh-CN" sz="2000" smtClean="0"/>
              <a:t>pwd</a:t>
            </a:r>
          </a:p>
          <a:p>
            <a:pPr lvl="1">
              <a:lnSpc>
                <a:spcPct val="150000"/>
              </a:lnSpc>
              <a:spcBef>
                <a:spcPts val="1200"/>
              </a:spcBef>
            </a:pPr>
            <a:r>
              <a:rPr lang="en-US" altLang="zh-CN" sz="2000" smtClean="0"/>
              <a:t>[test@linux test]$ pwd</a:t>
            </a:r>
            <a:br>
              <a:rPr lang="en-US" altLang="zh-CN" sz="2000" smtClean="0"/>
            </a:br>
            <a:r>
              <a:rPr lang="en-US" altLang="zh-CN" sz="2000" smtClean="0"/>
              <a:t>/home/test</a:t>
            </a:r>
            <a:r>
              <a:rPr lang="en-US" altLang="zh-CN" sz="2000"/>
              <a:t/>
            </a:r>
            <a:br>
              <a:rPr lang="en-US" altLang="zh-CN" sz="2000"/>
            </a:br>
            <a:r>
              <a:rPr lang="zh-CN" altLang="en-US" sz="2000" smtClean="0"/>
              <a:t>显示用户</a:t>
            </a:r>
            <a:r>
              <a:rPr lang="en-US" altLang="zh-CN" sz="2000" smtClean="0"/>
              <a:t>test</a:t>
            </a:r>
            <a:r>
              <a:rPr lang="zh-CN" altLang="en-US" sz="2000" smtClean="0"/>
              <a:t>所在的当前目录是</a:t>
            </a:r>
            <a:r>
              <a:rPr lang="en-US" altLang="zh-CN" sz="2000" smtClean="0"/>
              <a:t>/home/test</a:t>
            </a:r>
            <a:r>
              <a:rPr lang="en-US" altLang="zh-CN" smtClean="0"/>
              <a:t>   </a:t>
            </a:r>
          </a:p>
        </p:txBody>
      </p:sp>
    </p:spTree>
    <p:extLst>
      <p:ext uri="{BB962C8B-B14F-4D97-AF65-F5344CB8AC3E}">
        <p14:creationId xmlns:p14="http://schemas.microsoft.com/office/powerpoint/2010/main" val="3541915288"/>
      </p:ext>
    </p:extLst>
  </p:cSld>
  <p:clrMapOvr>
    <a:masterClrMapping/>
  </p:clrMapOvr>
  <p:transition spd="med"/>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algn="l" eaLnBrk="1" hangingPunct="1"/>
            <a:r>
              <a:rPr lang="en-US" altLang="zh-CN" smtClean="0">
                <a:latin typeface="+mj-ea"/>
                <a:ea typeface="+mj-ea"/>
              </a:rPr>
              <a:t>4.1.12 find</a:t>
            </a:r>
            <a:r>
              <a:rPr lang="zh-CN" altLang="en-US" smtClean="0">
                <a:latin typeface="+mj-ea"/>
                <a:ea typeface="+mj-ea"/>
              </a:rPr>
              <a:t>命令</a:t>
            </a:r>
          </a:p>
        </p:txBody>
      </p:sp>
      <p:sp>
        <p:nvSpPr>
          <p:cNvPr id="61443" name="Rectangle 3"/>
          <p:cNvSpPr>
            <a:spLocks noGrp="1" noChangeArrowheads="1"/>
          </p:cNvSpPr>
          <p:nvPr>
            <p:ph idx="1"/>
          </p:nvPr>
        </p:nvSpPr>
        <p:spPr/>
        <p:txBody>
          <a:bodyPr/>
          <a:lstStyle/>
          <a:p>
            <a:pPr eaLnBrk="1" hangingPunct="1">
              <a:lnSpc>
                <a:spcPct val="90000"/>
              </a:lnSpc>
            </a:pPr>
            <a:r>
              <a:rPr lang="en-US" altLang="zh-CN" sz="2400" smtClean="0"/>
              <a:t>Find</a:t>
            </a:r>
            <a:r>
              <a:rPr lang="zh-CN" altLang="en-US" sz="2400" smtClean="0"/>
              <a:t>功能：用来寻找文件或目录</a:t>
            </a:r>
          </a:p>
          <a:p>
            <a:pPr lvl="1">
              <a:lnSpc>
                <a:spcPct val="150000"/>
              </a:lnSpc>
              <a:spcBef>
                <a:spcPts val="1200"/>
              </a:spcBef>
            </a:pPr>
            <a:r>
              <a:rPr lang="zh-CN" altLang="en-US" sz="2000" smtClean="0"/>
              <a:t>格式：</a:t>
            </a:r>
            <a:r>
              <a:rPr lang="en-US" altLang="zh-CN" sz="2000" smtClean="0"/>
              <a:t>find [&lt;</a:t>
            </a:r>
            <a:r>
              <a:rPr lang="zh-CN" altLang="en-US" sz="2000" smtClean="0"/>
              <a:t>路径</a:t>
            </a:r>
            <a:r>
              <a:rPr lang="en-US" altLang="zh-CN" sz="2000" smtClean="0"/>
              <a:t>&gt;] [</a:t>
            </a:r>
            <a:r>
              <a:rPr lang="zh-CN" altLang="en-US" sz="2000" smtClean="0"/>
              <a:t>匹配条件</a:t>
            </a:r>
            <a:r>
              <a:rPr lang="en-US" altLang="zh-CN" sz="2000" smtClean="0"/>
              <a:t>]</a:t>
            </a:r>
          </a:p>
          <a:p>
            <a:pPr lvl="1">
              <a:lnSpc>
                <a:spcPct val="150000"/>
              </a:lnSpc>
              <a:spcBef>
                <a:spcPts val="1200"/>
              </a:spcBef>
            </a:pPr>
            <a:r>
              <a:rPr lang="en-US" altLang="zh-CN" sz="2000" smtClean="0"/>
              <a:t>[root@linux root]# find / -name httpd.conf </a:t>
            </a:r>
            <a:br>
              <a:rPr lang="en-US" altLang="zh-CN" sz="2000" smtClean="0"/>
            </a:br>
            <a:r>
              <a:rPr lang="zh-CN" altLang="en-US" sz="2000" smtClean="0"/>
              <a:t>搜索系统根目录下名为</a:t>
            </a:r>
            <a:r>
              <a:rPr lang="en-US" altLang="zh-CN" sz="2000" smtClean="0"/>
              <a:t>httpd.conf</a:t>
            </a:r>
            <a:r>
              <a:rPr lang="zh-CN" altLang="en-US" sz="2000" smtClean="0"/>
              <a:t>的文件 </a:t>
            </a:r>
            <a:r>
              <a:rPr lang="en-US" altLang="zh-CN" sz="2000" smtClean="0"/>
              <a:t/>
            </a:r>
            <a:br>
              <a:rPr lang="en-US" altLang="zh-CN" sz="2000" smtClean="0"/>
            </a:br>
            <a:r>
              <a:rPr lang="en-US" altLang="zh-CN" sz="2000" smtClean="0"/>
              <a:t>/etc/httpd/httpd.conf          </a:t>
            </a:r>
            <a:r>
              <a:rPr lang="zh-CN" altLang="en-US" sz="2000" smtClean="0"/>
              <a:t>显示搜索结果</a:t>
            </a:r>
          </a:p>
          <a:p>
            <a:pPr lvl="1">
              <a:lnSpc>
                <a:spcPct val="150000"/>
              </a:lnSpc>
              <a:spcBef>
                <a:spcPts val="1200"/>
              </a:spcBef>
            </a:pPr>
            <a:r>
              <a:rPr lang="en-US" altLang="zh-CN" sz="2000" smtClean="0"/>
              <a:t>[root@linux root]# find /etc –name httpd.conf</a:t>
            </a:r>
            <a:r>
              <a:rPr lang="zh-CN" altLang="en-US" sz="2000" smtClean="0"/>
              <a:t>　</a:t>
            </a:r>
            <a:r>
              <a:rPr lang="en-US" altLang="zh-CN" sz="2000" smtClean="0"/>
              <a:t/>
            </a:r>
            <a:br>
              <a:rPr lang="en-US" altLang="zh-CN" sz="2000" smtClean="0"/>
            </a:br>
            <a:r>
              <a:rPr lang="zh-CN" altLang="en-US" sz="2000" smtClean="0"/>
              <a:t>搜索</a:t>
            </a:r>
            <a:r>
              <a:rPr lang="en-US" altLang="zh-CN" sz="2000" smtClean="0"/>
              <a:t>/etc</a:t>
            </a:r>
            <a:r>
              <a:rPr lang="zh-CN" altLang="en-US" sz="2000" smtClean="0"/>
              <a:t>目录下名为</a:t>
            </a:r>
            <a:r>
              <a:rPr lang="en-US" altLang="zh-CN" sz="2000" smtClean="0"/>
              <a:t>httpd.conf</a:t>
            </a:r>
            <a:r>
              <a:rPr lang="zh-CN" altLang="en-US" sz="2000" smtClean="0"/>
              <a:t>的文件，并显示结果</a:t>
            </a:r>
            <a:r>
              <a:rPr lang="en-US" altLang="zh-CN" sz="2000" smtClean="0"/>
              <a:t/>
            </a:r>
            <a:br>
              <a:rPr lang="en-US" altLang="zh-CN" sz="2000" smtClean="0"/>
            </a:br>
            <a:r>
              <a:rPr lang="en-US" altLang="zh-CN" sz="2000" smtClean="0"/>
              <a:t>/etc/httpd/httpd.conf           </a:t>
            </a:r>
            <a:r>
              <a:rPr lang="zh-CN" altLang="en-US" sz="2000" smtClean="0"/>
              <a:t>显示搜索结果</a:t>
            </a:r>
          </a:p>
          <a:p>
            <a:pPr eaLnBrk="1" hangingPunct="1">
              <a:lnSpc>
                <a:spcPct val="90000"/>
              </a:lnSpc>
              <a:buFontTx/>
              <a:buNone/>
            </a:pPr>
            <a:r>
              <a:rPr lang="zh-CN" altLang="en-US" sz="2400" smtClean="0"/>
              <a:t>　</a:t>
            </a:r>
          </a:p>
          <a:p>
            <a:pPr eaLnBrk="1" hangingPunct="1">
              <a:lnSpc>
                <a:spcPct val="90000"/>
              </a:lnSpc>
            </a:pPr>
            <a:endParaRPr lang="zh-CN" altLang="en-US" sz="2400" smtClean="0"/>
          </a:p>
        </p:txBody>
      </p:sp>
    </p:spTree>
    <p:extLst>
      <p:ext uri="{BB962C8B-B14F-4D97-AF65-F5344CB8AC3E}">
        <p14:creationId xmlns:p14="http://schemas.microsoft.com/office/powerpoint/2010/main" val="231849113"/>
      </p:ext>
    </p:extLst>
  </p:cSld>
  <p:clrMapOvr>
    <a:masterClrMapping/>
  </p:clrMapOvr>
  <p:transition spd="med"/>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algn="l" eaLnBrk="1" hangingPunct="1"/>
            <a:r>
              <a:rPr lang="en-US" altLang="zh-CN" smtClean="0"/>
              <a:t>4.1.13 grep</a:t>
            </a:r>
            <a:r>
              <a:rPr lang="zh-CN" altLang="en-US" smtClean="0"/>
              <a:t>命令</a:t>
            </a:r>
          </a:p>
        </p:txBody>
      </p:sp>
      <p:sp>
        <p:nvSpPr>
          <p:cNvPr id="62467" name="Rectangle 3"/>
          <p:cNvSpPr>
            <a:spLocks noGrp="1" noChangeArrowheads="1"/>
          </p:cNvSpPr>
          <p:nvPr>
            <p:ph idx="1"/>
          </p:nvPr>
        </p:nvSpPr>
        <p:spPr/>
        <p:txBody>
          <a:bodyPr/>
          <a:lstStyle/>
          <a:p>
            <a:pPr eaLnBrk="1" hangingPunct="1">
              <a:lnSpc>
                <a:spcPct val="150000"/>
              </a:lnSpc>
              <a:spcBef>
                <a:spcPts val="1200"/>
              </a:spcBef>
            </a:pPr>
            <a:r>
              <a:rPr lang="zh-CN" altLang="en-US" sz="2400" dirty="0" smtClean="0"/>
              <a:t>功能：在文件中搜索匹配的字符并进行输出</a:t>
            </a:r>
          </a:p>
          <a:p>
            <a:pPr lvl="1">
              <a:lnSpc>
                <a:spcPct val="150000"/>
              </a:lnSpc>
              <a:spcBef>
                <a:spcPts val="1200"/>
              </a:spcBef>
            </a:pPr>
            <a:r>
              <a:rPr lang="zh-CN" altLang="en-US" sz="2000" dirty="0" smtClean="0"/>
              <a:t>格式：</a:t>
            </a:r>
            <a:r>
              <a:rPr lang="en-US" altLang="zh-CN" sz="2000" dirty="0" err="1" smtClean="0"/>
              <a:t>grep</a:t>
            </a:r>
            <a:r>
              <a:rPr lang="en-US" altLang="zh-CN" sz="2000" dirty="0" smtClean="0"/>
              <a:t>[</a:t>
            </a:r>
            <a:r>
              <a:rPr lang="zh-CN" altLang="en-US" sz="2000" dirty="0" smtClean="0"/>
              <a:t>参数</a:t>
            </a:r>
            <a:r>
              <a:rPr lang="en-US" altLang="zh-CN" sz="2000" dirty="0" smtClean="0"/>
              <a:t>] &lt;</a:t>
            </a:r>
            <a:r>
              <a:rPr lang="zh-CN" altLang="en-US" sz="2000" dirty="0" smtClean="0"/>
              <a:t>要找的字串</a:t>
            </a:r>
            <a:r>
              <a:rPr lang="en-US" altLang="zh-CN" sz="2000" dirty="0" smtClean="0"/>
              <a:t>&gt; &lt;</a:t>
            </a:r>
            <a:r>
              <a:rPr lang="zh-CN" altLang="en-US" sz="2000" dirty="0" smtClean="0"/>
              <a:t>要寻找字 串的源文件</a:t>
            </a:r>
            <a:r>
              <a:rPr lang="en-US" altLang="zh-CN" sz="2000" dirty="0" smtClean="0"/>
              <a:t>&gt;</a:t>
            </a:r>
          </a:p>
          <a:p>
            <a:pPr lvl="1">
              <a:lnSpc>
                <a:spcPct val="150000"/>
              </a:lnSpc>
              <a:spcBef>
                <a:spcPts val="1200"/>
              </a:spcBef>
            </a:pPr>
            <a:r>
              <a:rPr lang="en-US" altLang="zh-CN" sz="2000" dirty="0" smtClean="0"/>
              <a:t>[</a:t>
            </a:r>
            <a:r>
              <a:rPr lang="en-US" altLang="zh-CN" sz="2000" dirty="0" err="1" smtClean="0"/>
              <a:t>root@linux</a:t>
            </a:r>
            <a:r>
              <a:rPr lang="en-US" altLang="zh-CN" sz="2000" dirty="0" smtClean="0"/>
              <a:t> root]# </a:t>
            </a:r>
            <a:r>
              <a:rPr lang="en-US" altLang="zh-CN" sz="2000" dirty="0" err="1" smtClean="0"/>
              <a:t>grep</a:t>
            </a:r>
            <a:r>
              <a:rPr lang="en-US" altLang="zh-CN" sz="2000" dirty="0" smtClean="0"/>
              <a:t> </a:t>
            </a:r>
            <a:r>
              <a:rPr lang="en-US" altLang="zh-CN" sz="2000" dirty="0" err="1" smtClean="0"/>
              <a:t>linux</a:t>
            </a:r>
            <a:r>
              <a:rPr lang="en-US" altLang="zh-CN" sz="2000" dirty="0" smtClean="0"/>
              <a:t> test.txt</a:t>
            </a:r>
            <a:br>
              <a:rPr lang="en-US" altLang="zh-CN" sz="2000" dirty="0" smtClean="0"/>
            </a:br>
            <a:r>
              <a:rPr lang="zh-CN" altLang="en-US" sz="2000" dirty="0" smtClean="0"/>
              <a:t>搜索</a:t>
            </a:r>
            <a:r>
              <a:rPr lang="en-US" altLang="zh-CN" sz="2000" dirty="0" smtClean="0"/>
              <a:t>test.txt</a:t>
            </a:r>
            <a:r>
              <a:rPr lang="zh-CN" altLang="en-US" sz="2000" dirty="0" smtClean="0"/>
              <a:t>文件中字符串</a:t>
            </a:r>
            <a:r>
              <a:rPr lang="en-US" altLang="zh-CN" sz="2000" dirty="0" err="1" smtClean="0"/>
              <a:t>linux</a:t>
            </a:r>
            <a:r>
              <a:rPr lang="zh-CN" altLang="en-US" sz="2000" dirty="0" smtClean="0"/>
              <a:t>并输出</a:t>
            </a:r>
          </a:p>
          <a:p>
            <a:pPr lvl="1">
              <a:lnSpc>
                <a:spcPct val="150000"/>
              </a:lnSpc>
              <a:spcBef>
                <a:spcPts val="1200"/>
              </a:spcBef>
            </a:pPr>
            <a:r>
              <a:rPr lang="en-US" altLang="zh-CN" sz="2000" dirty="0" smtClean="0"/>
              <a:t>[</a:t>
            </a:r>
            <a:r>
              <a:rPr lang="en-US" altLang="zh-CN" sz="2000" dirty="0" err="1" smtClean="0"/>
              <a:t>root@linux</a:t>
            </a:r>
            <a:r>
              <a:rPr lang="en-US" altLang="zh-CN" sz="2000" dirty="0" smtClean="0"/>
              <a:t> root]# rpm  -</a:t>
            </a:r>
            <a:r>
              <a:rPr lang="en-US" altLang="zh-CN" sz="2000" dirty="0" err="1" smtClean="0"/>
              <a:t>qa</a:t>
            </a:r>
            <a:r>
              <a:rPr lang="en-US" altLang="zh-CN" sz="2000" dirty="0" smtClean="0"/>
              <a:t> | </a:t>
            </a:r>
            <a:r>
              <a:rPr lang="en-US" altLang="zh-CN" sz="2000" dirty="0" err="1" smtClean="0"/>
              <a:t>grep</a:t>
            </a:r>
            <a:r>
              <a:rPr lang="en-US" altLang="zh-CN" sz="2000" dirty="0" smtClean="0"/>
              <a:t> </a:t>
            </a:r>
            <a:r>
              <a:rPr lang="en-US" altLang="zh-CN" sz="2000" dirty="0" err="1" smtClean="0"/>
              <a:t>httpd</a:t>
            </a:r>
            <a:r>
              <a:rPr lang="en-US" altLang="zh-CN" sz="2000" dirty="0" smtClean="0"/>
              <a:t/>
            </a:r>
            <a:br>
              <a:rPr lang="en-US" altLang="zh-CN" sz="2000" dirty="0" smtClean="0"/>
            </a:br>
            <a:r>
              <a:rPr lang="zh-CN" altLang="en-US" sz="2000" dirty="0" smtClean="0"/>
              <a:t>搜索</a:t>
            </a:r>
            <a:r>
              <a:rPr lang="en-US" altLang="zh-CN" sz="2000" dirty="0" smtClean="0"/>
              <a:t>rpm</a:t>
            </a:r>
            <a:r>
              <a:rPr lang="zh-CN" altLang="en-US" sz="2000" dirty="0" smtClean="0"/>
              <a:t>包中含有</a:t>
            </a:r>
            <a:r>
              <a:rPr lang="en-US" altLang="zh-CN" sz="2000" dirty="0" err="1" smtClean="0"/>
              <a:t>httpd</a:t>
            </a:r>
            <a:r>
              <a:rPr lang="zh-CN" altLang="en-US" sz="2000" dirty="0" smtClean="0"/>
              <a:t>包的文件名</a:t>
            </a:r>
          </a:p>
          <a:p>
            <a:pPr lvl="1">
              <a:lnSpc>
                <a:spcPct val="150000"/>
              </a:lnSpc>
              <a:spcBef>
                <a:spcPts val="1200"/>
              </a:spcBef>
            </a:pPr>
            <a:r>
              <a:rPr lang="zh-CN" altLang="en-US" sz="2000" dirty="0" smtClean="0"/>
              <a:t>例：</a:t>
            </a:r>
            <a:r>
              <a:rPr lang="en-US" altLang="zh-CN" sz="2000" dirty="0" smtClean="0"/>
              <a:t>who | </a:t>
            </a:r>
            <a:r>
              <a:rPr lang="en-US" altLang="zh-CN" sz="2000" dirty="0" err="1" smtClean="0"/>
              <a:t>grep</a:t>
            </a:r>
            <a:r>
              <a:rPr lang="en-US" altLang="zh-CN" sz="2000" dirty="0" smtClean="0"/>
              <a:t> tty1</a:t>
            </a:r>
          </a:p>
        </p:txBody>
      </p:sp>
    </p:spTree>
    <p:extLst>
      <p:ext uri="{BB962C8B-B14F-4D97-AF65-F5344CB8AC3E}">
        <p14:creationId xmlns:p14="http://schemas.microsoft.com/office/powerpoint/2010/main" val="678655208"/>
      </p:ext>
    </p:extLst>
  </p:cSld>
  <p:clrMapOvr>
    <a:masterClrMapping/>
  </p:clrMapOvr>
  <p:transition spd="med"/>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algn="l" eaLnBrk="1" hangingPunct="1"/>
            <a:r>
              <a:rPr lang="en-US" altLang="zh-CN" smtClean="0">
                <a:latin typeface="+mj-ea"/>
                <a:ea typeface="+mj-ea"/>
              </a:rPr>
              <a:t>4.1.14 vi</a:t>
            </a:r>
            <a:r>
              <a:rPr lang="zh-CN" altLang="en-US" smtClean="0">
                <a:latin typeface="+mj-ea"/>
                <a:ea typeface="+mj-ea"/>
              </a:rPr>
              <a:t>命令详解</a:t>
            </a:r>
          </a:p>
        </p:txBody>
      </p:sp>
      <p:sp>
        <p:nvSpPr>
          <p:cNvPr id="63491" name="Rectangle 3"/>
          <p:cNvSpPr>
            <a:spLocks noGrp="1" noChangeArrowheads="1"/>
          </p:cNvSpPr>
          <p:nvPr>
            <p:ph idx="1"/>
          </p:nvPr>
        </p:nvSpPr>
        <p:spPr>
          <a:xfrm>
            <a:off x="457200" y="980728"/>
            <a:ext cx="8229600" cy="5400898"/>
          </a:xfrm>
        </p:spPr>
        <p:txBody>
          <a:bodyPr/>
          <a:lstStyle/>
          <a:p>
            <a:pPr eaLnBrk="1" hangingPunct="1">
              <a:spcBef>
                <a:spcPts val="600"/>
              </a:spcBef>
            </a:pPr>
            <a:r>
              <a:rPr lang="zh-CN" altLang="en-US" sz="2400" dirty="0" smtClean="0"/>
              <a:t>进入</a:t>
            </a:r>
            <a:r>
              <a:rPr lang="en-US" altLang="zh-CN" sz="2400" dirty="0" smtClean="0"/>
              <a:t>vi</a:t>
            </a:r>
            <a:r>
              <a:rPr lang="zh-CN" altLang="en-US" sz="2400" dirty="0" smtClean="0"/>
              <a:t>的命令 </a:t>
            </a:r>
            <a:endParaRPr lang="en-US" altLang="zh-CN" sz="2400" dirty="0" smtClean="0"/>
          </a:p>
          <a:p>
            <a:pPr lvl="1">
              <a:spcBef>
                <a:spcPts val="600"/>
              </a:spcBef>
            </a:pPr>
            <a:r>
              <a:rPr lang="en-US" altLang="zh-CN" sz="2000" dirty="0" smtClean="0"/>
              <a:t>vi filename :</a:t>
            </a:r>
            <a:r>
              <a:rPr lang="zh-CN" altLang="en-US" sz="2000" dirty="0" smtClean="0"/>
              <a:t>打开或新建文件，并将光标置于第一行首 </a:t>
            </a:r>
            <a:endParaRPr lang="en-US" altLang="zh-CN" sz="2000" dirty="0" smtClean="0"/>
          </a:p>
          <a:p>
            <a:pPr lvl="1">
              <a:spcBef>
                <a:spcPts val="600"/>
              </a:spcBef>
            </a:pPr>
            <a:r>
              <a:rPr lang="en-US" altLang="zh-CN" sz="2000" dirty="0" smtClean="0"/>
              <a:t>vi +n filename </a:t>
            </a:r>
            <a:r>
              <a:rPr lang="zh-CN" altLang="en-US" sz="2000" dirty="0" smtClean="0"/>
              <a:t>：打开文件，并将光标置于第</a:t>
            </a:r>
            <a:r>
              <a:rPr lang="en-US" altLang="zh-CN" sz="2000" dirty="0" smtClean="0"/>
              <a:t>n</a:t>
            </a:r>
            <a:r>
              <a:rPr lang="zh-CN" altLang="en-US" sz="2000" dirty="0" smtClean="0"/>
              <a:t>行首 </a:t>
            </a:r>
            <a:endParaRPr lang="en-US" altLang="zh-CN" sz="2000" dirty="0" smtClean="0"/>
          </a:p>
          <a:p>
            <a:pPr lvl="1">
              <a:spcBef>
                <a:spcPts val="600"/>
              </a:spcBef>
            </a:pPr>
            <a:r>
              <a:rPr lang="en-US" altLang="zh-CN" sz="2000" dirty="0" smtClean="0"/>
              <a:t>vi + filename </a:t>
            </a:r>
            <a:r>
              <a:rPr lang="zh-CN" altLang="en-US" sz="2000" dirty="0" smtClean="0"/>
              <a:t>：打开文件，并将光标置于最后一行首 </a:t>
            </a:r>
            <a:endParaRPr lang="en-US" altLang="zh-CN" sz="2000" dirty="0" smtClean="0"/>
          </a:p>
          <a:p>
            <a:pPr lvl="1">
              <a:spcBef>
                <a:spcPts val="600"/>
              </a:spcBef>
            </a:pPr>
            <a:r>
              <a:rPr lang="en-US" altLang="zh-CN" sz="2000" dirty="0" smtClean="0"/>
              <a:t>vi +/pattern filename</a:t>
            </a:r>
            <a:r>
              <a:rPr lang="zh-CN" altLang="en-US" sz="2000" dirty="0" smtClean="0"/>
              <a:t>：打开文件，并将光标置于第一个与</a:t>
            </a:r>
            <a:r>
              <a:rPr lang="en-US" altLang="zh-CN" sz="2000" dirty="0" smtClean="0"/>
              <a:t>pattern</a:t>
            </a:r>
            <a:r>
              <a:rPr lang="zh-CN" altLang="en-US" sz="2000" dirty="0" smtClean="0"/>
              <a:t>匹配的串处 </a:t>
            </a:r>
            <a:endParaRPr lang="en-US" altLang="zh-CN" sz="2000" dirty="0" smtClean="0"/>
          </a:p>
          <a:p>
            <a:pPr lvl="1">
              <a:spcBef>
                <a:spcPts val="600"/>
              </a:spcBef>
            </a:pPr>
            <a:r>
              <a:rPr lang="en-US" altLang="zh-CN" sz="2000" dirty="0" smtClean="0"/>
              <a:t>vi -r filename </a:t>
            </a:r>
            <a:r>
              <a:rPr lang="zh-CN" altLang="en-US" sz="2000" dirty="0" smtClean="0"/>
              <a:t>：在上次正用</a:t>
            </a:r>
            <a:r>
              <a:rPr lang="en-US" altLang="zh-CN" sz="2000" dirty="0" smtClean="0"/>
              <a:t>vi</a:t>
            </a:r>
            <a:r>
              <a:rPr lang="zh-CN" altLang="en-US" sz="2000" dirty="0" smtClean="0"/>
              <a:t>编辑时发生系统崩溃，恢复</a:t>
            </a:r>
            <a:r>
              <a:rPr lang="en-US" altLang="zh-CN" sz="2000" dirty="0" smtClean="0"/>
              <a:t>filename </a:t>
            </a:r>
          </a:p>
          <a:p>
            <a:pPr lvl="1">
              <a:spcBef>
                <a:spcPts val="600"/>
              </a:spcBef>
            </a:pPr>
            <a:r>
              <a:rPr lang="en-US" altLang="zh-CN" sz="2000" dirty="0" smtClean="0"/>
              <a:t>vi filename....filename </a:t>
            </a:r>
            <a:r>
              <a:rPr lang="zh-CN" altLang="en-US" sz="2000" dirty="0" smtClean="0"/>
              <a:t>：打开多个文件，依次进行编辑 </a:t>
            </a:r>
          </a:p>
          <a:p>
            <a:pPr>
              <a:spcBef>
                <a:spcPts val="600"/>
              </a:spcBef>
            </a:pPr>
            <a:r>
              <a:rPr lang="zh-CN" altLang="en-US" sz="2400" dirty="0" smtClean="0"/>
              <a:t>移动光标类命令 </a:t>
            </a:r>
            <a:endParaRPr lang="en-US" altLang="zh-CN" sz="2400" dirty="0" smtClean="0"/>
          </a:p>
          <a:p>
            <a:pPr lvl="1">
              <a:spcBef>
                <a:spcPts val="600"/>
              </a:spcBef>
            </a:pPr>
            <a:r>
              <a:rPr lang="en-US" altLang="zh-CN" sz="2000" dirty="0" smtClean="0"/>
              <a:t>w</a:t>
            </a:r>
            <a:r>
              <a:rPr lang="zh-CN" altLang="en-US" sz="2000" dirty="0" smtClean="0"/>
              <a:t>或</a:t>
            </a:r>
            <a:r>
              <a:rPr lang="en-US" altLang="zh-CN" sz="2000" dirty="0" smtClean="0"/>
              <a:t>W </a:t>
            </a:r>
            <a:r>
              <a:rPr lang="zh-CN" altLang="en-US" sz="2000" dirty="0" smtClean="0"/>
              <a:t>：光标右移一个字至字首</a:t>
            </a:r>
            <a:endParaRPr lang="en-US" altLang="zh-CN" sz="2000" dirty="0" smtClean="0"/>
          </a:p>
          <a:p>
            <a:pPr lvl="1">
              <a:spcBef>
                <a:spcPts val="600"/>
              </a:spcBef>
            </a:pPr>
            <a:r>
              <a:rPr lang="en-US" altLang="zh-CN" sz="2000" dirty="0" smtClean="0"/>
              <a:t>b</a:t>
            </a:r>
            <a:r>
              <a:rPr lang="zh-CN" altLang="en-US" sz="2000" dirty="0" smtClean="0"/>
              <a:t>或</a:t>
            </a:r>
            <a:r>
              <a:rPr lang="en-US" altLang="zh-CN" sz="2000" dirty="0" smtClean="0"/>
              <a:t>B </a:t>
            </a:r>
            <a:r>
              <a:rPr lang="zh-CN" altLang="en-US" sz="2000" dirty="0" smtClean="0"/>
              <a:t>：光标左移一个字至字首 </a:t>
            </a:r>
            <a:endParaRPr lang="en-US" altLang="zh-CN" sz="2000" dirty="0" smtClean="0"/>
          </a:p>
          <a:p>
            <a:pPr lvl="1">
              <a:spcBef>
                <a:spcPts val="600"/>
              </a:spcBef>
            </a:pPr>
            <a:r>
              <a:rPr lang="en-US" altLang="zh-CN" sz="2000" dirty="0" smtClean="0"/>
              <a:t>e</a:t>
            </a:r>
            <a:r>
              <a:rPr lang="zh-CN" altLang="en-US" sz="2000" dirty="0" smtClean="0"/>
              <a:t>或</a:t>
            </a:r>
            <a:r>
              <a:rPr lang="en-US" altLang="zh-CN" sz="2000" dirty="0" smtClean="0"/>
              <a:t>E </a:t>
            </a:r>
            <a:r>
              <a:rPr lang="zh-CN" altLang="en-US" sz="2000" dirty="0" smtClean="0"/>
              <a:t>：光标右移一个字至字尾  </a:t>
            </a:r>
            <a:endParaRPr lang="en-US" altLang="zh-CN" sz="2000" dirty="0" smtClean="0"/>
          </a:p>
          <a:p>
            <a:pPr lvl="1">
              <a:spcBef>
                <a:spcPts val="600"/>
              </a:spcBef>
            </a:pPr>
            <a:r>
              <a:rPr lang="en-US" altLang="zh-CN" sz="2000" dirty="0" smtClean="0"/>
              <a:t>) </a:t>
            </a:r>
            <a:r>
              <a:rPr lang="zh-CN" altLang="en-US" sz="2000" dirty="0" smtClean="0"/>
              <a:t>：光标移至句尾</a:t>
            </a:r>
          </a:p>
        </p:txBody>
      </p:sp>
    </p:spTree>
    <p:extLst>
      <p:ext uri="{BB962C8B-B14F-4D97-AF65-F5344CB8AC3E}">
        <p14:creationId xmlns:p14="http://schemas.microsoft.com/office/powerpoint/2010/main" val="4476152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lgn="l" eaLnBrk="1" hangingPunct="1"/>
            <a:r>
              <a:rPr lang="en-US" altLang="zh-CN" smtClean="0">
                <a:latin typeface="+mj-ea"/>
                <a:ea typeface="+mj-ea"/>
              </a:rPr>
              <a:t>1.3 Linux</a:t>
            </a:r>
            <a:r>
              <a:rPr lang="zh-CN" altLang="en-US" smtClean="0">
                <a:latin typeface="+mj-ea"/>
                <a:ea typeface="+mj-ea"/>
              </a:rPr>
              <a:t>操作系统结构</a:t>
            </a:r>
          </a:p>
        </p:txBody>
      </p:sp>
      <p:sp>
        <p:nvSpPr>
          <p:cNvPr id="7171" name="Oval 5"/>
          <p:cNvSpPr>
            <a:spLocks noChangeArrowheads="1"/>
          </p:cNvSpPr>
          <p:nvPr/>
        </p:nvSpPr>
        <p:spPr bwMode="auto">
          <a:xfrm>
            <a:off x="1851025" y="1707480"/>
            <a:ext cx="4572000" cy="3962400"/>
          </a:xfrm>
          <a:prstGeom prst="ellipse">
            <a:avLst/>
          </a:prstGeom>
          <a:solidFill>
            <a:srgbClr val="00008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172" name="Oval 6"/>
          <p:cNvSpPr>
            <a:spLocks noChangeArrowheads="1"/>
          </p:cNvSpPr>
          <p:nvPr/>
        </p:nvSpPr>
        <p:spPr bwMode="auto">
          <a:xfrm>
            <a:off x="2232025" y="2088480"/>
            <a:ext cx="3886200" cy="3124200"/>
          </a:xfrm>
          <a:prstGeom prst="ellipse">
            <a:avLst/>
          </a:prstGeom>
          <a:solidFill>
            <a:srgbClr val="0000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173" name="Oval 7"/>
          <p:cNvSpPr>
            <a:spLocks noChangeArrowheads="1"/>
          </p:cNvSpPr>
          <p:nvPr/>
        </p:nvSpPr>
        <p:spPr bwMode="auto">
          <a:xfrm>
            <a:off x="2613025" y="2409155"/>
            <a:ext cx="3048000" cy="2498725"/>
          </a:xfrm>
          <a:prstGeom prst="ellipse">
            <a:avLst/>
          </a:prstGeom>
          <a:solidFill>
            <a:srgbClr val="3366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174" name="Oval 8"/>
          <p:cNvSpPr>
            <a:spLocks noChangeArrowheads="1"/>
          </p:cNvSpPr>
          <p:nvPr/>
        </p:nvSpPr>
        <p:spPr bwMode="auto">
          <a:xfrm>
            <a:off x="2917825" y="2621880"/>
            <a:ext cx="2362200" cy="1981200"/>
          </a:xfrm>
          <a:prstGeom prst="ellipse">
            <a:avLst/>
          </a:prstGeom>
          <a:solidFill>
            <a:srgbClr val="00CC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175" name="Text Box 9"/>
          <p:cNvSpPr txBox="1">
            <a:spLocks noChangeArrowheads="1"/>
          </p:cNvSpPr>
          <p:nvPr/>
        </p:nvSpPr>
        <p:spPr bwMode="auto">
          <a:xfrm>
            <a:off x="2308225" y="3321968"/>
            <a:ext cx="33528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b="1">
                <a:solidFill>
                  <a:schemeClr val="tx1"/>
                </a:solidFill>
                <a:latin typeface="Arial" charset="0"/>
                <a:ea typeface="华文中宋" pitchFamily="2" charset="-122"/>
              </a:defRPr>
            </a:lvl1pPr>
            <a:lvl2pPr marL="742950" indent="-285750" eaLnBrk="0" hangingPunct="0">
              <a:defRPr b="1">
                <a:solidFill>
                  <a:schemeClr val="tx1"/>
                </a:solidFill>
                <a:latin typeface="Arial" charset="0"/>
                <a:ea typeface="华文中宋" pitchFamily="2" charset="-122"/>
              </a:defRPr>
            </a:lvl2pPr>
            <a:lvl3pPr marL="1143000" indent="-228600" eaLnBrk="0" hangingPunct="0">
              <a:defRPr b="1">
                <a:solidFill>
                  <a:schemeClr val="tx1"/>
                </a:solidFill>
                <a:latin typeface="Arial" charset="0"/>
                <a:ea typeface="华文中宋" pitchFamily="2" charset="-122"/>
              </a:defRPr>
            </a:lvl3pPr>
            <a:lvl4pPr marL="1600200" indent="-228600" eaLnBrk="0" hangingPunct="0">
              <a:defRPr b="1">
                <a:solidFill>
                  <a:schemeClr val="tx1"/>
                </a:solidFill>
                <a:latin typeface="Arial" charset="0"/>
                <a:ea typeface="华文中宋" pitchFamily="2" charset="-122"/>
              </a:defRPr>
            </a:lvl4pPr>
            <a:lvl5pPr marL="2057400" indent="-228600" eaLnBrk="0" hangingPunct="0">
              <a:defRPr b="1">
                <a:solidFill>
                  <a:schemeClr val="tx1"/>
                </a:solidFill>
                <a:latin typeface="Arial" charset="0"/>
                <a:ea typeface="华文中宋" pitchFamily="2" charset="-122"/>
              </a:defRPr>
            </a:lvl5pPr>
            <a:lvl6pPr marL="2514600" indent="-228600" eaLnBrk="0" fontAlgn="base" hangingPunct="0">
              <a:spcBef>
                <a:spcPct val="0"/>
              </a:spcBef>
              <a:spcAft>
                <a:spcPct val="0"/>
              </a:spcAft>
              <a:defRPr b="1">
                <a:solidFill>
                  <a:schemeClr val="tx1"/>
                </a:solidFill>
                <a:latin typeface="Arial" charset="0"/>
                <a:ea typeface="华文中宋" pitchFamily="2" charset="-122"/>
              </a:defRPr>
            </a:lvl6pPr>
            <a:lvl7pPr marL="2971800" indent="-228600" eaLnBrk="0" fontAlgn="base" hangingPunct="0">
              <a:spcBef>
                <a:spcPct val="0"/>
              </a:spcBef>
              <a:spcAft>
                <a:spcPct val="0"/>
              </a:spcAft>
              <a:defRPr b="1">
                <a:solidFill>
                  <a:schemeClr val="tx1"/>
                </a:solidFill>
                <a:latin typeface="Arial" charset="0"/>
                <a:ea typeface="华文中宋" pitchFamily="2" charset="-122"/>
              </a:defRPr>
            </a:lvl7pPr>
            <a:lvl8pPr marL="3429000" indent="-228600" eaLnBrk="0" fontAlgn="base" hangingPunct="0">
              <a:spcBef>
                <a:spcPct val="0"/>
              </a:spcBef>
              <a:spcAft>
                <a:spcPct val="0"/>
              </a:spcAft>
              <a:defRPr b="1">
                <a:solidFill>
                  <a:schemeClr val="tx1"/>
                </a:solidFill>
                <a:latin typeface="Arial" charset="0"/>
                <a:ea typeface="华文中宋" pitchFamily="2" charset="-122"/>
              </a:defRPr>
            </a:lvl8pPr>
            <a:lvl9pPr marL="3886200" indent="-228600" eaLnBrk="0" fontAlgn="base" hangingPunct="0">
              <a:spcBef>
                <a:spcPct val="0"/>
              </a:spcBef>
              <a:spcAft>
                <a:spcPct val="0"/>
              </a:spcAft>
              <a:defRPr b="1">
                <a:solidFill>
                  <a:schemeClr val="tx1"/>
                </a:solidFill>
                <a:latin typeface="Arial" charset="0"/>
                <a:ea typeface="华文中宋" pitchFamily="2" charset="-122"/>
              </a:defRPr>
            </a:lvl9pPr>
          </a:lstStyle>
          <a:p>
            <a:pPr algn="ctr">
              <a:spcBef>
                <a:spcPct val="50000"/>
              </a:spcBef>
            </a:pPr>
            <a:r>
              <a:rPr lang="en-US" altLang="zh-CN" sz="2800">
                <a:latin typeface="Tahoma" pitchFamily="34" charset="0"/>
                <a:ea typeface="宋体" pitchFamily="2" charset="-122"/>
              </a:rPr>
              <a:t>hardware</a:t>
            </a:r>
            <a:endParaRPr lang="en-US" altLang="zh-CN" sz="2800">
              <a:latin typeface="Times New Roman" pitchFamily="18" charset="0"/>
              <a:ea typeface="宋体" pitchFamily="2" charset="-122"/>
            </a:endParaRPr>
          </a:p>
        </p:txBody>
      </p:sp>
      <p:sp>
        <p:nvSpPr>
          <p:cNvPr id="7176" name="Line 10"/>
          <p:cNvSpPr>
            <a:spLocks noChangeShapeType="1"/>
          </p:cNvSpPr>
          <p:nvPr/>
        </p:nvSpPr>
        <p:spPr bwMode="auto">
          <a:xfrm flipV="1">
            <a:off x="5508625" y="2545680"/>
            <a:ext cx="1752600" cy="9906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77" name="Text Box 11"/>
          <p:cNvSpPr txBox="1">
            <a:spLocks noChangeArrowheads="1"/>
          </p:cNvSpPr>
          <p:nvPr/>
        </p:nvSpPr>
        <p:spPr bwMode="auto">
          <a:xfrm>
            <a:off x="6727825" y="2240880"/>
            <a:ext cx="2286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b="1">
                <a:solidFill>
                  <a:schemeClr val="tx1"/>
                </a:solidFill>
                <a:latin typeface="Arial" charset="0"/>
                <a:ea typeface="华文中宋" pitchFamily="2" charset="-122"/>
              </a:defRPr>
            </a:lvl1pPr>
            <a:lvl2pPr marL="742950" indent="-285750" eaLnBrk="0" hangingPunct="0">
              <a:defRPr b="1">
                <a:solidFill>
                  <a:schemeClr val="tx1"/>
                </a:solidFill>
                <a:latin typeface="Arial" charset="0"/>
                <a:ea typeface="华文中宋" pitchFamily="2" charset="-122"/>
              </a:defRPr>
            </a:lvl2pPr>
            <a:lvl3pPr marL="1143000" indent="-228600" eaLnBrk="0" hangingPunct="0">
              <a:defRPr b="1">
                <a:solidFill>
                  <a:schemeClr val="tx1"/>
                </a:solidFill>
                <a:latin typeface="Arial" charset="0"/>
                <a:ea typeface="华文中宋" pitchFamily="2" charset="-122"/>
              </a:defRPr>
            </a:lvl3pPr>
            <a:lvl4pPr marL="1600200" indent="-228600" eaLnBrk="0" hangingPunct="0">
              <a:defRPr b="1">
                <a:solidFill>
                  <a:schemeClr val="tx1"/>
                </a:solidFill>
                <a:latin typeface="Arial" charset="0"/>
                <a:ea typeface="华文中宋" pitchFamily="2" charset="-122"/>
              </a:defRPr>
            </a:lvl4pPr>
            <a:lvl5pPr marL="2057400" indent="-228600" eaLnBrk="0" hangingPunct="0">
              <a:defRPr b="1">
                <a:solidFill>
                  <a:schemeClr val="tx1"/>
                </a:solidFill>
                <a:latin typeface="Arial" charset="0"/>
                <a:ea typeface="华文中宋" pitchFamily="2" charset="-122"/>
              </a:defRPr>
            </a:lvl5pPr>
            <a:lvl6pPr marL="2514600" indent="-228600" eaLnBrk="0" fontAlgn="base" hangingPunct="0">
              <a:spcBef>
                <a:spcPct val="0"/>
              </a:spcBef>
              <a:spcAft>
                <a:spcPct val="0"/>
              </a:spcAft>
              <a:defRPr b="1">
                <a:solidFill>
                  <a:schemeClr val="tx1"/>
                </a:solidFill>
                <a:latin typeface="Arial" charset="0"/>
                <a:ea typeface="华文中宋" pitchFamily="2" charset="-122"/>
              </a:defRPr>
            </a:lvl6pPr>
            <a:lvl7pPr marL="2971800" indent="-228600" eaLnBrk="0" fontAlgn="base" hangingPunct="0">
              <a:spcBef>
                <a:spcPct val="0"/>
              </a:spcBef>
              <a:spcAft>
                <a:spcPct val="0"/>
              </a:spcAft>
              <a:defRPr b="1">
                <a:solidFill>
                  <a:schemeClr val="tx1"/>
                </a:solidFill>
                <a:latin typeface="Arial" charset="0"/>
                <a:ea typeface="华文中宋" pitchFamily="2" charset="-122"/>
              </a:defRPr>
            </a:lvl7pPr>
            <a:lvl8pPr marL="3429000" indent="-228600" eaLnBrk="0" fontAlgn="base" hangingPunct="0">
              <a:spcBef>
                <a:spcPct val="0"/>
              </a:spcBef>
              <a:spcAft>
                <a:spcPct val="0"/>
              </a:spcAft>
              <a:defRPr b="1">
                <a:solidFill>
                  <a:schemeClr val="tx1"/>
                </a:solidFill>
                <a:latin typeface="Arial" charset="0"/>
                <a:ea typeface="华文中宋" pitchFamily="2" charset="-122"/>
              </a:defRPr>
            </a:lvl8pPr>
            <a:lvl9pPr marL="3886200" indent="-228600" eaLnBrk="0" fontAlgn="base" hangingPunct="0">
              <a:spcBef>
                <a:spcPct val="0"/>
              </a:spcBef>
              <a:spcAft>
                <a:spcPct val="0"/>
              </a:spcAft>
              <a:defRPr b="1">
                <a:solidFill>
                  <a:schemeClr val="tx1"/>
                </a:solidFill>
                <a:latin typeface="Arial" charset="0"/>
                <a:ea typeface="华文中宋" pitchFamily="2" charset="-122"/>
              </a:defRPr>
            </a:lvl9pPr>
          </a:lstStyle>
          <a:p>
            <a:pPr algn="ctr">
              <a:spcBef>
                <a:spcPct val="50000"/>
              </a:spcBef>
            </a:pPr>
            <a:r>
              <a:rPr lang="en-US" altLang="zh-CN">
                <a:latin typeface="Times New Roman" pitchFamily="18" charset="0"/>
                <a:ea typeface="宋体" pitchFamily="2" charset="-122"/>
              </a:rPr>
              <a:t>Kernel </a:t>
            </a:r>
          </a:p>
        </p:txBody>
      </p:sp>
      <p:sp>
        <p:nvSpPr>
          <p:cNvPr id="7178" name="Line 12"/>
          <p:cNvSpPr>
            <a:spLocks noChangeShapeType="1"/>
          </p:cNvSpPr>
          <p:nvPr/>
        </p:nvSpPr>
        <p:spPr bwMode="auto">
          <a:xfrm flipH="1" flipV="1">
            <a:off x="1851025" y="1631280"/>
            <a:ext cx="762000" cy="12192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79" name="Text Box 13"/>
          <p:cNvSpPr txBox="1">
            <a:spLocks noChangeArrowheads="1"/>
          </p:cNvSpPr>
          <p:nvPr/>
        </p:nvSpPr>
        <p:spPr bwMode="auto">
          <a:xfrm>
            <a:off x="631825" y="1340768"/>
            <a:ext cx="22860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b="1">
                <a:solidFill>
                  <a:schemeClr val="tx1"/>
                </a:solidFill>
                <a:latin typeface="Arial" charset="0"/>
                <a:ea typeface="华文中宋" pitchFamily="2" charset="-122"/>
              </a:defRPr>
            </a:lvl1pPr>
            <a:lvl2pPr marL="742950" indent="-285750" eaLnBrk="0" hangingPunct="0">
              <a:defRPr b="1">
                <a:solidFill>
                  <a:schemeClr val="tx1"/>
                </a:solidFill>
                <a:latin typeface="Arial" charset="0"/>
                <a:ea typeface="华文中宋" pitchFamily="2" charset="-122"/>
              </a:defRPr>
            </a:lvl2pPr>
            <a:lvl3pPr marL="1143000" indent="-228600" eaLnBrk="0" hangingPunct="0">
              <a:defRPr b="1">
                <a:solidFill>
                  <a:schemeClr val="tx1"/>
                </a:solidFill>
                <a:latin typeface="Arial" charset="0"/>
                <a:ea typeface="华文中宋" pitchFamily="2" charset="-122"/>
              </a:defRPr>
            </a:lvl3pPr>
            <a:lvl4pPr marL="1600200" indent="-228600" eaLnBrk="0" hangingPunct="0">
              <a:defRPr b="1">
                <a:solidFill>
                  <a:schemeClr val="tx1"/>
                </a:solidFill>
                <a:latin typeface="Arial" charset="0"/>
                <a:ea typeface="华文中宋" pitchFamily="2" charset="-122"/>
              </a:defRPr>
            </a:lvl4pPr>
            <a:lvl5pPr marL="2057400" indent="-228600" eaLnBrk="0" hangingPunct="0">
              <a:defRPr b="1">
                <a:solidFill>
                  <a:schemeClr val="tx1"/>
                </a:solidFill>
                <a:latin typeface="Arial" charset="0"/>
                <a:ea typeface="华文中宋" pitchFamily="2" charset="-122"/>
              </a:defRPr>
            </a:lvl5pPr>
            <a:lvl6pPr marL="2514600" indent="-228600" eaLnBrk="0" fontAlgn="base" hangingPunct="0">
              <a:spcBef>
                <a:spcPct val="0"/>
              </a:spcBef>
              <a:spcAft>
                <a:spcPct val="0"/>
              </a:spcAft>
              <a:defRPr b="1">
                <a:solidFill>
                  <a:schemeClr val="tx1"/>
                </a:solidFill>
                <a:latin typeface="Arial" charset="0"/>
                <a:ea typeface="华文中宋" pitchFamily="2" charset="-122"/>
              </a:defRPr>
            </a:lvl6pPr>
            <a:lvl7pPr marL="2971800" indent="-228600" eaLnBrk="0" fontAlgn="base" hangingPunct="0">
              <a:spcBef>
                <a:spcPct val="0"/>
              </a:spcBef>
              <a:spcAft>
                <a:spcPct val="0"/>
              </a:spcAft>
              <a:defRPr b="1">
                <a:solidFill>
                  <a:schemeClr val="tx1"/>
                </a:solidFill>
                <a:latin typeface="Arial" charset="0"/>
                <a:ea typeface="华文中宋" pitchFamily="2" charset="-122"/>
              </a:defRPr>
            </a:lvl7pPr>
            <a:lvl8pPr marL="3429000" indent="-228600" eaLnBrk="0" fontAlgn="base" hangingPunct="0">
              <a:spcBef>
                <a:spcPct val="0"/>
              </a:spcBef>
              <a:spcAft>
                <a:spcPct val="0"/>
              </a:spcAft>
              <a:defRPr b="1">
                <a:solidFill>
                  <a:schemeClr val="tx1"/>
                </a:solidFill>
                <a:latin typeface="Arial" charset="0"/>
                <a:ea typeface="华文中宋" pitchFamily="2" charset="-122"/>
              </a:defRPr>
            </a:lvl8pPr>
            <a:lvl9pPr marL="3886200" indent="-228600" eaLnBrk="0" fontAlgn="base" hangingPunct="0">
              <a:spcBef>
                <a:spcPct val="0"/>
              </a:spcBef>
              <a:spcAft>
                <a:spcPct val="0"/>
              </a:spcAft>
              <a:defRPr b="1">
                <a:solidFill>
                  <a:schemeClr val="tx1"/>
                </a:solidFill>
                <a:latin typeface="Arial" charset="0"/>
                <a:ea typeface="华文中宋" pitchFamily="2" charset="-122"/>
              </a:defRPr>
            </a:lvl9pPr>
          </a:lstStyle>
          <a:p>
            <a:pPr algn="ctr">
              <a:spcBef>
                <a:spcPct val="50000"/>
              </a:spcBef>
            </a:pPr>
            <a:r>
              <a:rPr lang="en-US" altLang="zh-CN">
                <a:latin typeface="Tahoma" pitchFamily="34" charset="0"/>
                <a:ea typeface="宋体" pitchFamily="2" charset="-122"/>
              </a:rPr>
              <a:t>Shell</a:t>
            </a:r>
            <a:endParaRPr lang="en-US" altLang="zh-CN">
              <a:latin typeface="Times New Roman" pitchFamily="18" charset="0"/>
              <a:ea typeface="宋体" pitchFamily="2" charset="-122"/>
            </a:endParaRPr>
          </a:p>
        </p:txBody>
      </p:sp>
      <p:sp>
        <p:nvSpPr>
          <p:cNvPr id="7180" name="Line 14"/>
          <p:cNvSpPr>
            <a:spLocks noChangeShapeType="1"/>
          </p:cNvSpPr>
          <p:nvPr/>
        </p:nvSpPr>
        <p:spPr bwMode="auto">
          <a:xfrm flipH="1" flipV="1">
            <a:off x="1393825" y="2698080"/>
            <a:ext cx="685800" cy="4572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81" name="Text Box 15"/>
          <p:cNvSpPr txBox="1">
            <a:spLocks noChangeArrowheads="1"/>
          </p:cNvSpPr>
          <p:nvPr/>
        </p:nvSpPr>
        <p:spPr bwMode="auto">
          <a:xfrm>
            <a:off x="250825" y="2331368"/>
            <a:ext cx="22860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b="1">
                <a:solidFill>
                  <a:schemeClr val="tx1"/>
                </a:solidFill>
                <a:latin typeface="Arial" charset="0"/>
                <a:ea typeface="华文中宋" pitchFamily="2" charset="-122"/>
              </a:defRPr>
            </a:lvl1pPr>
            <a:lvl2pPr marL="742950" indent="-285750" eaLnBrk="0" hangingPunct="0">
              <a:defRPr b="1">
                <a:solidFill>
                  <a:schemeClr val="tx1"/>
                </a:solidFill>
                <a:latin typeface="Arial" charset="0"/>
                <a:ea typeface="华文中宋" pitchFamily="2" charset="-122"/>
              </a:defRPr>
            </a:lvl2pPr>
            <a:lvl3pPr marL="1143000" indent="-228600" eaLnBrk="0" hangingPunct="0">
              <a:defRPr b="1">
                <a:solidFill>
                  <a:schemeClr val="tx1"/>
                </a:solidFill>
                <a:latin typeface="Arial" charset="0"/>
                <a:ea typeface="华文中宋" pitchFamily="2" charset="-122"/>
              </a:defRPr>
            </a:lvl3pPr>
            <a:lvl4pPr marL="1600200" indent="-228600" eaLnBrk="0" hangingPunct="0">
              <a:defRPr b="1">
                <a:solidFill>
                  <a:schemeClr val="tx1"/>
                </a:solidFill>
                <a:latin typeface="Arial" charset="0"/>
                <a:ea typeface="华文中宋" pitchFamily="2" charset="-122"/>
              </a:defRPr>
            </a:lvl4pPr>
            <a:lvl5pPr marL="2057400" indent="-228600" eaLnBrk="0" hangingPunct="0">
              <a:defRPr b="1">
                <a:solidFill>
                  <a:schemeClr val="tx1"/>
                </a:solidFill>
                <a:latin typeface="Arial" charset="0"/>
                <a:ea typeface="华文中宋" pitchFamily="2" charset="-122"/>
              </a:defRPr>
            </a:lvl5pPr>
            <a:lvl6pPr marL="2514600" indent="-228600" eaLnBrk="0" fontAlgn="base" hangingPunct="0">
              <a:spcBef>
                <a:spcPct val="0"/>
              </a:spcBef>
              <a:spcAft>
                <a:spcPct val="0"/>
              </a:spcAft>
              <a:defRPr b="1">
                <a:solidFill>
                  <a:schemeClr val="tx1"/>
                </a:solidFill>
                <a:latin typeface="Arial" charset="0"/>
                <a:ea typeface="华文中宋" pitchFamily="2" charset="-122"/>
              </a:defRPr>
            </a:lvl6pPr>
            <a:lvl7pPr marL="2971800" indent="-228600" eaLnBrk="0" fontAlgn="base" hangingPunct="0">
              <a:spcBef>
                <a:spcPct val="0"/>
              </a:spcBef>
              <a:spcAft>
                <a:spcPct val="0"/>
              </a:spcAft>
              <a:defRPr b="1">
                <a:solidFill>
                  <a:schemeClr val="tx1"/>
                </a:solidFill>
                <a:latin typeface="Arial" charset="0"/>
                <a:ea typeface="华文中宋" pitchFamily="2" charset="-122"/>
              </a:defRPr>
            </a:lvl7pPr>
            <a:lvl8pPr marL="3429000" indent="-228600" eaLnBrk="0" fontAlgn="base" hangingPunct="0">
              <a:spcBef>
                <a:spcPct val="0"/>
              </a:spcBef>
              <a:spcAft>
                <a:spcPct val="0"/>
              </a:spcAft>
              <a:defRPr b="1">
                <a:solidFill>
                  <a:schemeClr val="tx1"/>
                </a:solidFill>
                <a:latin typeface="Arial" charset="0"/>
                <a:ea typeface="华文中宋" pitchFamily="2" charset="-122"/>
              </a:defRPr>
            </a:lvl8pPr>
            <a:lvl9pPr marL="3886200" indent="-228600" eaLnBrk="0" fontAlgn="base" hangingPunct="0">
              <a:spcBef>
                <a:spcPct val="0"/>
              </a:spcBef>
              <a:spcAft>
                <a:spcPct val="0"/>
              </a:spcAft>
              <a:defRPr b="1">
                <a:solidFill>
                  <a:schemeClr val="tx1"/>
                </a:solidFill>
                <a:latin typeface="Arial" charset="0"/>
                <a:ea typeface="华文中宋" pitchFamily="2" charset="-122"/>
              </a:defRPr>
            </a:lvl9pPr>
          </a:lstStyle>
          <a:p>
            <a:pPr algn="ctr">
              <a:spcBef>
                <a:spcPct val="50000"/>
              </a:spcBef>
            </a:pPr>
            <a:r>
              <a:rPr lang="en-US" altLang="zh-CN">
                <a:latin typeface="Tahoma" pitchFamily="34" charset="0"/>
                <a:ea typeface="宋体" pitchFamily="2" charset="-122"/>
              </a:rPr>
              <a:t>Applications</a:t>
            </a:r>
            <a:endParaRPr lang="en-US" altLang="zh-CN">
              <a:latin typeface="Times New Roman" pitchFamily="18" charset="0"/>
              <a:ea typeface="宋体" pitchFamily="2" charset="-122"/>
            </a:endParaRPr>
          </a:p>
        </p:txBody>
      </p:sp>
    </p:spTree>
    <p:extLst>
      <p:ext uri="{BB962C8B-B14F-4D97-AF65-F5344CB8AC3E}">
        <p14:creationId xmlns:p14="http://schemas.microsoft.com/office/powerpoint/2010/main" val="381100439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algn="l" eaLnBrk="1" hangingPunct="1"/>
            <a:r>
              <a:rPr lang="en-US" altLang="zh-CN" smtClean="0">
                <a:latin typeface="+mj-ea"/>
                <a:ea typeface="+mj-ea"/>
              </a:rPr>
              <a:t>4.1.14 vi</a:t>
            </a:r>
            <a:r>
              <a:rPr lang="zh-CN" altLang="en-US" smtClean="0">
                <a:latin typeface="+mj-ea"/>
                <a:ea typeface="+mj-ea"/>
              </a:rPr>
              <a:t>命令详解</a:t>
            </a:r>
          </a:p>
        </p:txBody>
      </p:sp>
      <p:sp>
        <p:nvSpPr>
          <p:cNvPr id="64515" name="Rectangle 3"/>
          <p:cNvSpPr>
            <a:spLocks noGrp="1" noChangeArrowheads="1"/>
          </p:cNvSpPr>
          <p:nvPr>
            <p:ph idx="1"/>
          </p:nvPr>
        </p:nvSpPr>
        <p:spPr>
          <a:xfrm>
            <a:off x="457200" y="980728"/>
            <a:ext cx="8229600" cy="5400898"/>
          </a:xfrm>
        </p:spPr>
        <p:txBody>
          <a:bodyPr/>
          <a:lstStyle/>
          <a:p>
            <a:pPr eaLnBrk="1" hangingPunct="1">
              <a:spcBef>
                <a:spcPts val="600"/>
              </a:spcBef>
            </a:pPr>
            <a:r>
              <a:rPr lang="zh-CN" altLang="en-US" sz="2000" dirty="0" smtClean="0"/>
              <a:t>屏幕翻滚类命令 </a:t>
            </a:r>
            <a:br>
              <a:rPr lang="zh-CN" altLang="en-US" sz="2000" dirty="0" smtClean="0"/>
            </a:br>
            <a:r>
              <a:rPr lang="en-US" altLang="zh-CN" sz="1800" dirty="0" err="1" smtClean="0"/>
              <a:t>Ctrl+u</a:t>
            </a:r>
            <a:r>
              <a:rPr lang="zh-CN" altLang="en-US" sz="1800" dirty="0" smtClean="0"/>
              <a:t>：向文件首翻半屏 </a:t>
            </a:r>
            <a:br>
              <a:rPr lang="zh-CN" altLang="en-US" sz="1800" dirty="0" smtClean="0"/>
            </a:br>
            <a:r>
              <a:rPr lang="en-US" altLang="zh-CN" sz="1800" dirty="0" err="1" smtClean="0"/>
              <a:t>Ctrl+d</a:t>
            </a:r>
            <a:r>
              <a:rPr lang="zh-CN" altLang="en-US" sz="1800" dirty="0" smtClean="0"/>
              <a:t>：向文件尾翻半屏 </a:t>
            </a:r>
            <a:br>
              <a:rPr lang="zh-CN" altLang="en-US" sz="1800" dirty="0" smtClean="0"/>
            </a:br>
            <a:r>
              <a:rPr lang="en-US" altLang="zh-CN" sz="1800" dirty="0" err="1" smtClean="0"/>
              <a:t>Ctrl+f</a:t>
            </a:r>
            <a:r>
              <a:rPr lang="zh-CN" altLang="en-US" sz="1800" dirty="0" smtClean="0"/>
              <a:t>：向文件尾翻一屏 </a:t>
            </a:r>
            <a:br>
              <a:rPr lang="zh-CN" altLang="en-US" sz="1800" dirty="0" smtClean="0"/>
            </a:br>
            <a:r>
              <a:rPr lang="en-US" altLang="zh-CN" sz="1800" dirty="0" smtClean="0"/>
              <a:t>Ctrl</a:t>
            </a:r>
            <a:r>
              <a:rPr lang="zh-CN" altLang="en-US" sz="1800" dirty="0" smtClean="0"/>
              <a:t>＋</a:t>
            </a:r>
            <a:r>
              <a:rPr lang="en-US" altLang="zh-CN" sz="1800" dirty="0" smtClean="0"/>
              <a:t>b</a:t>
            </a:r>
            <a:r>
              <a:rPr lang="zh-CN" altLang="en-US" sz="1800" dirty="0" smtClean="0"/>
              <a:t>；向文件首翻一屏 </a:t>
            </a:r>
            <a:br>
              <a:rPr lang="zh-CN" altLang="en-US" sz="1800" dirty="0" smtClean="0"/>
            </a:br>
            <a:r>
              <a:rPr lang="en-US" altLang="zh-CN" sz="1800" dirty="0" err="1" smtClean="0"/>
              <a:t>nz</a:t>
            </a:r>
            <a:r>
              <a:rPr lang="zh-CN" altLang="en-US" sz="1800" dirty="0" smtClean="0"/>
              <a:t>：将第</a:t>
            </a:r>
            <a:r>
              <a:rPr lang="en-US" altLang="zh-CN" sz="1800" dirty="0" smtClean="0"/>
              <a:t>n</a:t>
            </a:r>
            <a:r>
              <a:rPr lang="zh-CN" altLang="en-US" sz="1800" dirty="0" smtClean="0"/>
              <a:t>行滚至屏幕顶部，不指定</a:t>
            </a:r>
            <a:r>
              <a:rPr lang="en-US" altLang="zh-CN" sz="1800" dirty="0" smtClean="0"/>
              <a:t>n</a:t>
            </a:r>
            <a:r>
              <a:rPr lang="zh-CN" altLang="en-US" sz="1800" dirty="0" smtClean="0"/>
              <a:t>时将当前行滚至屏幕顶部。 </a:t>
            </a:r>
            <a:endParaRPr lang="zh-CN" altLang="en-US" sz="2000" dirty="0" smtClean="0"/>
          </a:p>
          <a:p>
            <a:pPr eaLnBrk="1" hangingPunct="1">
              <a:spcBef>
                <a:spcPts val="600"/>
              </a:spcBef>
            </a:pPr>
            <a:r>
              <a:rPr lang="zh-CN" altLang="en-US" sz="2000" dirty="0" smtClean="0"/>
              <a:t>插入文本类命令 </a:t>
            </a:r>
            <a:br>
              <a:rPr lang="zh-CN" altLang="en-US" sz="2000" dirty="0" smtClean="0"/>
            </a:br>
            <a:r>
              <a:rPr lang="en-US" altLang="zh-CN" sz="1800" dirty="0" smtClean="0"/>
              <a:t>i </a:t>
            </a:r>
            <a:r>
              <a:rPr lang="zh-CN" altLang="en-US" sz="1800" dirty="0" smtClean="0"/>
              <a:t>：在光标前 </a:t>
            </a:r>
            <a:br>
              <a:rPr lang="zh-CN" altLang="en-US" sz="1800" dirty="0" smtClean="0"/>
            </a:br>
            <a:r>
              <a:rPr lang="en-US" altLang="zh-CN" sz="1800" dirty="0" smtClean="0"/>
              <a:t>I </a:t>
            </a:r>
            <a:r>
              <a:rPr lang="zh-CN" altLang="en-US" sz="1800" dirty="0" smtClean="0"/>
              <a:t>：在当前行首 </a:t>
            </a:r>
            <a:br>
              <a:rPr lang="zh-CN" altLang="en-US" sz="1800" dirty="0" smtClean="0"/>
            </a:br>
            <a:r>
              <a:rPr lang="en-US" altLang="zh-CN" sz="1800" dirty="0" smtClean="0"/>
              <a:t>a</a:t>
            </a:r>
            <a:r>
              <a:rPr lang="zh-CN" altLang="en-US" sz="1800" dirty="0" smtClean="0"/>
              <a:t>：光标后 </a:t>
            </a:r>
            <a:br>
              <a:rPr lang="zh-CN" altLang="en-US" sz="1800" dirty="0" smtClean="0"/>
            </a:br>
            <a:r>
              <a:rPr lang="en-US" altLang="zh-CN" sz="1800" dirty="0" smtClean="0"/>
              <a:t>A</a:t>
            </a:r>
            <a:r>
              <a:rPr lang="zh-CN" altLang="en-US" sz="1800" dirty="0" smtClean="0"/>
              <a:t>：在当前行尾 </a:t>
            </a:r>
            <a:br>
              <a:rPr lang="zh-CN" altLang="en-US" sz="1800" dirty="0" smtClean="0"/>
            </a:br>
            <a:r>
              <a:rPr lang="en-US" altLang="zh-CN" sz="1800" dirty="0" smtClean="0"/>
              <a:t>o</a:t>
            </a:r>
            <a:r>
              <a:rPr lang="zh-CN" altLang="en-US" sz="1800" dirty="0" smtClean="0"/>
              <a:t>：在当前行之下新开一行 </a:t>
            </a:r>
            <a:br>
              <a:rPr lang="zh-CN" altLang="en-US" sz="1800" dirty="0" smtClean="0"/>
            </a:br>
            <a:r>
              <a:rPr lang="en-US" altLang="zh-CN" sz="1800" dirty="0" smtClean="0"/>
              <a:t>O</a:t>
            </a:r>
            <a:r>
              <a:rPr lang="zh-CN" altLang="en-US" sz="1800" dirty="0" smtClean="0"/>
              <a:t>：在当前行之上新开一行 </a:t>
            </a:r>
            <a:br>
              <a:rPr lang="zh-CN" altLang="en-US" sz="1800" dirty="0" smtClean="0"/>
            </a:br>
            <a:r>
              <a:rPr lang="en-US" altLang="zh-CN" sz="1800" dirty="0" smtClean="0"/>
              <a:t>r</a:t>
            </a:r>
            <a:r>
              <a:rPr lang="zh-CN" altLang="en-US" sz="1800" dirty="0" smtClean="0"/>
              <a:t>：替换当前字符 </a:t>
            </a:r>
            <a:br>
              <a:rPr lang="zh-CN" altLang="en-US" sz="1800" dirty="0" smtClean="0"/>
            </a:br>
            <a:r>
              <a:rPr lang="en-US" altLang="zh-CN" sz="1800" dirty="0" smtClean="0"/>
              <a:t>R</a:t>
            </a:r>
            <a:r>
              <a:rPr lang="zh-CN" altLang="en-US" sz="1800" dirty="0" smtClean="0"/>
              <a:t>：替换当前字符及其后的字符，直至按</a:t>
            </a:r>
            <a:r>
              <a:rPr lang="en-US" altLang="zh-CN" sz="1800" dirty="0" smtClean="0"/>
              <a:t>ESC</a:t>
            </a:r>
            <a:r>
              <a:rPr lang="zh-CN" altLang="en-US" sz="1800" dirty="0" smtClean="0"/>
              <a:t>键 </a:t>
            </a:r>
            <a:br>
              <a:rPr lang="zh-CN" altLang="en-US" sz="1800" dirty="0" smtClean="0"/>
            </a:br>
            <a:r>
              <a:rPr lang="en-US" altLang="zh-CN" sz="1800" dirty="0" smtClean="0"/>
              <a:t>s</a:t>
            </a:r>
            <a:r>
              <a:rPr lang="zh-CN" altLang="en-US" sz="1800" dirty="0" smtClean="0"/>
              <a:t>：从当前光标位置处开始，以输入的文本替代指定数目的字符 </a:t>
            </a:r>
            <a:br>
              <a:rPr lang="zh-CN" altLang="en-US" sz="1800" dirty="0" smtClean="0"/>
            </a:br>
            <a:r>
              <a:rPr lang="en-US" altLang="zh-CN" sz="1800" dirty="0" smtClean="0"/>
              <a:t>S</a:t>
            </a:r>
            <a:r>
              <a:rPr lang="zh-CN" altLang="en-US" sz="1800" dirty="0" smtClean="0"/>
              <a:t>：删除指定数目的行，并以所输入文本代替之 </a:t>
            </a:r>
            <a:br>
              <a:rPr lang="zh-CN" altLang="en-US" sz="1800" dirty="0" smtClean="0"/>
            </a:br>
            <a:r>
              <a:rPr lang="en-US" altLang="zh-CN" sz="1800" dirty="0" err="1" smtClean="0"/>
              <a:t>ncw</a:t>
            </a:r>
            <a:r>
              <a:rPr lang="zh-CN" altLang="en-US" sz="1800" dirty="0" smtClean="0"/>
              <a:t>或</a:t>
            </a:r>
            <a:r>
              <a:rPr lang="en-US" altLang="zh-CN" sz="1800" dirty="0" err="1" smtClean="0"/>
              <a:t>nCW</a:t>
            </a:r>
            <a:r>
              <a:rPr lang="zh-CN" altLang="en-US" sz="1800" dirty="0" smtClean="0"/>
              <a:t>：修改指定数目的字 </a:t>
            </a:r>
            <a:br>
              <a:rPr lang="zh-CN" altLang="en-US" sz="1800" dirty="0" smtClean="0"/>
            </a:br>
            <a:r>
              <a:rPr lang="en-US" altLang="zh-CN" sz="1800" dirty="0" err="1" smtClean="0"/>
              <a:t>nCC</a:t>
            </a:r>
            <a:r>
              <a:rPr lang="zh-CN" altLang="en-US" sz="1800" dirty="0" smtClean="0"/>
              <a:t>：修改指定数目的行 </a:t>
            </a:r>
          </a:p>
        </p:txBody>
      </p:sp>
    </p:spTree>
    <p:extLst>
      <p:ext uri="{BB962C8B-B14F-4D97-AF65-F5344CB8AC3E}">
        <p14:creationId xmlns:p14="http://schemas.microsoft.com/office/powerpoint/2010/main" val="310776604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algn="l" eaLnBrk="1" hangingPunct="1"/>
            <a:r>
              <a:rPr lang="en-US" altLang="zh-CN" smtClean="0">
                <a:latin typeface="+mj-ea"/>
                <a:ea typeface="+mj-ea"/>
              </a:rPr>
              <a:t>4.1.14 vi</a:t>
            </a:r>
            <a:r>
              <a:rPr lang="zh-CN" altLang="en-US" smtClean="0">
                <a:latin typeface="+mj-ea"/>
                <a:ea typeface="+mj-ea"/>
              </a:rPr>
              <a:t>命令详解</a:t>
            </a:r>
          </a:p>
        </p:txBody>
      </p:sp>
      <p:sp>
        <p:nvSpPr>
          <p:cNvPr id="65539" name="Rectangle 3"/>
          <p:cNvSpPr>
            <a:spLocks noGrp="1" noChangeArrowheads="1"/>
          </p:cNvSpPr>
          <p:nvPr>
            <p:ph idx="1"/>
          </p:nvPr>
        </p:nvSpPr>
        <p:spPr>
          <a:xfrm>
            <a:off x="457200" y="980728"/>
            <a:ext cx="8229600" cy="5400898"/>
          </a:xfrm>
        </p:spPr>
        <p:txBody>
          <a:bodyPr/>
          <a:lstStyle/>
          <a:p>
            <a:pPr>
              <a:lnSpc>
                <a:spcPct val="150000"/>
              </a:lnSpc>
              <a:spcBef>
                <a:spcPts val="1200"/>
              </a:spcBef>
            </a:pPr>
            <a:r>
              <a:rPr lang="en-US" altLang="zh-CN" sz="2000" dirty="0" smtClean="0"/>
              <a:t>vi</a:t>
            </a:r>
            <a:r>
              <a:rPr lang="zh-CN" altLang="en-US" sz="2000" dirty="0" smtClean="0"/>
              <a:t>常用操作命令 </a:t>
            </a:r>
            <a:br>
              <a:rPr lang="zh-CN" altLang="en-US" sz="2000" dirty="0" smtClean="0"/>
            </a:br>
            <a:r>
              <a:rPr lang="zh-CN" altLang="en-US" sz="1800" dirty="0" smtClean="0"/>
              <a:t>：</a:t>
            </a:r>
            <a:r>
              <a:rPr lang="en-US" altLang="zh-CN" sz="1800" dirty="0" smtClean="0"/>
              <a:t>n1,n2 co n3</a:t>
            </a:r>
            <a:r>
              <a:rPr lang="zh-CN" altLang="en-US" sz="1800" dirty="0" smtClean="0"/>
              <a:t>：将</a:t>
            </a:r>
            <a:r>
              <a:rPr lang="en-US" altLang="zh-CN" sz="1800" dirty="0" smtClean="0"/>
              <a:t>n1</a:t>
            </a:r>
            <a:r>
              <a:rPr lang="zh-CN" altLang="en-US" sz="1800" dirty="0" smtClean="0"/>
              <a:t>行到</a:t>
            </a:r>
            <a:r>
              <a:rPr lang="en-US" altLang="zh-CN" sz="1800" dirty="0" smtClean="0"/>
              <a:t>n2</a:t>
            </a:r>
            <a:r>
              <a:rPr lang="zh-CN" altLang="en-US" sz="1800" dirty="0" smtClean="0"/>
              <a:t>行之间的内容拷贝到第</a:t>
            </a:r>
            <a:r>
              <a:rPr lang="en-US" altLang="zh-CN" sz="1800" dirty="0" smtClean="0"/>
              <a:t>n3</a:t>
            </a:r>
            <a:r>
              <a:rPr lang="zh-CN" altLang="en-US" sz="1800" dirty="0" smtClean="0"/>
              <a:t>行下 </a:t>
            </a:r>
            <a:br>
              <a:rPr lang="zh-CN" altLang="en-US" sz="1800" dirty="0" smtClean="0"/>
            </a:br>
            <a:r>
              <a:rPr lang="zh-CN" altLang="en-US" sz="1800" dirty="0" smtClean="0"/>
              <a:t>：</a:t>
            </a:r>
            <a:r>
              <a:rPr lang="en-US" altLang="zh-CN" sz="1800" dirty="0" smtClean="0"/>
              <a:t>n1,n2 m n3</a:t>
            </a:r>
            <a:r>
              <a:rPr lang="zh-CN" altLang="en-US" sz="1800" dirty="0" smtClean="0"/>
              <a:t>：将</a:t>
            </a:r>
            <a:r>
              <a:rPr lang="en-US" altLang="zh-CN" sz="1800" dirty="0" smtClean="0"/>
              <a:t>n1</a:t>
            </a:r>
            <a:r>
              <a:rPr lang="zh-CN" altLang="en-US" sz="1800" dirty="0" smtClean="0"/>
              <a:t>行到</a:t>
            </a:r>
            <a:r>
              <a:rPr lang="en-US" altLang="zh-CN" sz="1800" dirty="0" smtClean="0"/>
              <a:t>n2</a:t>
            </a:r>
            <a:r>
              <a:rPr lang="zh-CN" altLang="en-US" sz="1800" dirty="0" smtClean="0"/>
              <a:t>行之间的内容移至到第</a:t>
            </a:r>
            <a:r>
              <a:rPr lang="en-US" altLang="zh-CN" sz="1800" dirty="0" smtClean="0"/>
              <a:t>n3</a:t>
            </a:r>
            <a:r>
              <a:rPr lang="zh-CN" altLang="en-US" sz="1800" dirty="0" smtClean="0"/>
              <a:t>行下 </a:t>
            </a:r>
            <a:br>
              <a:rPr lang="zh-CN" altLang="en-US" sz="1800" dirty="0" smtClean="0"/>
            </a:br>
            <a:r>
              <a:rPr lang="zh-CN" altLang="en-US" sz="1800" dirty="0" smtClean="0"/>
              <a:t>：</a:t>
            </a:r>
            <a:r>
              <a:rPr lang="en-US" altLang="zh-CN" sz="1800" dirty="0" smtClean="0"/>
              <a:t>n1,n2 d </a:t>
            </a:r>
            <a:r>
              <a:rPr lang="zh-CN" altLang="en-US" sz="1800" dirty="0" smtClean="0"/>
              <a:t>：将</a:t>
            </a:r>
            <a:r>
              <a:rPr lang="en-US" altLang="zh-CN" sz="1800" dirty="0" smtClean="0"/>
              <a:t>n1</a:t>
            </a:r>
            <a:r>
              <a:rPr lang="zh-CN" altLang="en-US" sz="1800" dirty="0" smtClean="0"/>
              <a:t>行到</a:t>
            </a:r>
            <a:r>
              <a:rPr lang="en-US" altLang="zh-CN" sz="1800" dirty="0" smtClean="0"/>
              <a:t>n2</a:t>
            </a:r>
            <a:r>
              <a:rPr lang="zh-CN" altLang="en-US" sz="1800" dirty="0" smtClean="0"/>
              <a:t>行之间的内容删除 </a:t>
            </a:r>
            <a:br>
              <a:rPr lang="zh-CN" altLang="en-US" sz="1800" dirty="0" smtClean="0"/>
            </a:br>
            <a:r>
              <a:rPr lang="zh-CN" altLang="en-US" sz="1800" dirty="0" smtClean="0"/>
              <a:t>：</a:t>
            </a:r>
            <a:r>
              <a:rPr lang="en-US" altLang="zh-CN" sz="1800" dirty="0" smtClean="0"/>
              <a:t>w </a:t>
            </a:r>
            <a:r>
              <a:rPr lang="zh-CN" altLang="en-US" sz="1800" dirty="0" smtClean="0"/>
              <a:t>：保存当前文件 </a:t>
            </a:r>
            <a:br>
              <a:rPr lang="zh-CN" altLang="en-US" sz="1800" dirty="0" smtClean="0"/>
            </a:br>
            <a:r>
              <a:rPr lang="zh-CN" altLang="en-US" sz="1800" dirty="0" smtClean="0"/>
              <a:t>：</a:t>
            </a:r>
            <a:r>
              <a:rPr lang="en-US" altLang="zh-CN" sz="1800" dirty="0" smtClean="0"/>
              <a:t>e filename</a:t>
            </a:r>
            <a:r>
              <a:rPr lang="zh-CN" altLang="en-US" sz="1800" dirty="0" smtClean="0"/>
              <a:t>：打开文件</a:t>
            </a:r>
            <a:r>
              <a:rPr lang="en-US" altLang="zh-CN" sz="1800" dirty="0" smtClean="0"/>
              <a:t>filename</a:t>
            </a:r>
            <a:r>
              <a:rPr lang="zh-CN" altLang="en-US" sz="1800" dirty="0" smtClean="0"/>
              <a:t>进行编辑 </a:t>
            </a:r>
            <a:br>
              <a:rPr lang="zh-CN" altLang="en-US" sz="1800" dirty="0" smtClean="0"/>
            </a:br>
            <a:r>
              <a:rPr lang="zh-CN" altLang="en-US" sz="1800" dirty="0" smtClean="0"/>
              <a:t>：</a:t>
            </a:r>
            <a:r>
              <a:rPr lang="en-US" altLang="zh-CN" sz="1800" dirty="0" smtClean="0"/>
              <a:t>x</a:t>
            </a:r>
            <a:r>
              <a:rPr lang="zh-CN" altLang="en-US" sz="1800" dirty="0" smtClean="0"/>
              <a:t>：保存当前文件并退出 </a:t>
            </a:r>
            <a:br>
              <a:rPr lang="zh-CN" altLang="en-US" sz="1800" dirty="0" smtClean="0"/>
            </a:br>
            <a:r>
              <a:rPr lang="zh-CN" altLang="en-US" sz="1800" dirty="0" smtClean="0"/>
              <a:t>：</a:t>
            </a:r>
            <a:r>
              <a:rPr lang="en-US" altLang="zh-CN" sz="1800" dirty="0" smtClean="0"/>
              <a:t>q</a:t>
            </a:r>
            <a:r>
              <a:rPr lang="zh-CN" altLang="en-US" sz="1800" dirty="0" smtClean="0"/>
              <a:t>：退出</a:t>
            </a:r>
            <a:r>
              <a:rPr lang="en-US" altLang="zh-CN" sz="1800" dirty="0" smtClean="0"/>
              <a:t>vi </a:t>
            </a:r>
            <a:br>
              <a:rPr lang="en-US" altLang="zh-CN" sz="1800" dirty="0" smtClean="0"/>
            </a:br>
            <a:r>
              <a:rPr lang="zh-CN" altLang="en-US" sz="1800" dirty="0" smtClean="0"/>
              <a:t>：</a:t>
            </a:r>
            <a:r>
              <a:rPr lang="en-US" altLang="zh-CN" sz="1800" dirty="0" smtClean="0"/>
              <a:t>q!</a:t>
            </a:r>
            <a:r>
              <a:rPr lang="zh-CN" altLang="en-US" sz="1800" dirty="0" smtClean="0"/>
              <a:t>：不保存文件并退出</a:t>
            </a:r>
            <a:r>
              <a:rPr lang="en-US" altLang="zh-CN" sz="1800" dirty="0" smtClean="0"/>
              <a:t>vi </a:t>
            </a:r>
            <a:br>
              <a:rPr lang="en-US" altLang="zh-CN" sz="1800" dirty="0" smtClean="0"/>
            </a:br>
            <a:r>
              <a:rPr lang="zh-CN" altLang="en-US" sz="1800" dirty="0" smtClean="0"/>
              <a:t>：</a:t>
            </a:r>
            <a:r>
              <a:rPr lang="en-US" altLang="zh-CN" sz="1800" dirty="0" smtClean="0"/>
              <a:t>!command</a:t>
            </a:r>
            <a:r>
              <a:rPr lang="zh-CN" altLang="en-US" sz="1800" dirty="0" smtClean="0"/>
              <a:t>：执行</a:t>
            </a:r>
            <a:r>
              <a:rPr lang="en-US" altLang="zh-CN" sz="1800" dirty="0" smtClean="0"/>
              <a:t>shell</a:t>
            </a:r>
            <a:r>
              <a:rPr lang="zh-CN" altLang="en-US" sz="1800" dirty="0" smtClean="0"/>
              <a:t>命令</a:t>
            </a:r>
            <a:r>
              <a:rPr lang="en-US" altLang="zh-CN" sz="1800" dirty="0" smtClean="0"/>
              <a:t>command </a:t>
            </a:r>
            <a:br>
              <a:rPr lang="en-US" altLang="zh-CN" sz="1800" dirty="0" smtClean="0"/>
            </a:br>
            <a:r>
              <a:rPr lang="zh-CN" altLang="en-US" sz="1800" dirty="0"/>
              <a:t>：</a:t>
            </a:r>
            <a:r>
              <a:rPr lang="en-US" altLang="zh-CN" sz="1800" dirty="0" err="1"/>
              <a:t>r!command</a:t>
            </a:r>
            <a:r>
              <a:rPr lang="zh-CN" altLang="en-US" sz="1800" dirty="0"/>
              <a:t>：将命令</a:t>
            </a:r>
            <a:r>
              <a:rPr lang="en-US" altLang="zh-CN" sz="1800" dirty="0"/>
              <a:t>command</a:t>
            </a:r>
            <a:r>
              <a:rPr lang="zh-CN" altLang="en-US" sz="1800" dirty="0"/>
              <a:t>的输出结果放到当</a:t>
            </a:r>
            <a:r>
              <a:rPr lang="zh-CN" altLang="en-US" sz="1800" dirty="0" smtClean="0"/>
              <a:t>前行</a:t>
            </a:r>
            <a:r>
              <a:rPr lang="en-US" altLang="zh-CN" sz="1400" dirty="0" smtClean="0"/>
              <a:t/>
            </a:r>
            <a:br>
              <a:rPr lang="en-US" altLang="zh-CN" sz="1400" dirty="0" smtClean="0"/>
            </a:br>
            <a:r>
              <a:rPr lang="zh-CN" altLang="en-US" sz="1800" dirty="0" smtClean="0"/>
              <a:t>：</a:t>
            </a:r>
            <a:r>
              <a:rPr lang="en-US" altLang="zh-CN" sz="1800" dirty="0" smtClean="0"/>
              <a:t>n1,n2 </a:t>
            </a:r>
            <a:r>
              <a:rPr lang="en-US" altLang="zh-CN" sz="1800" dirty="0" err="1" smtClean="0"/>
              <a:t>w!command</a:t>
            </a:r>
            <a:r>
              <a:rPr lang="zh-CN" altLang="en-US" sz="1800" dirty="0" smtClean="0"/>
              <a:t>：将文件中</a:t>
            </a:r>
            <a:r>
              <a:rPr lang="en-US" altLang="zh-CN" sz="1800" dirty="0" smtClean="0"/>
              <a:t>n1</a:t>
            </a:r>
            <a:r>
              <a:rPr lang="zh-CN" altLang="en-US" sz="1800" dirty="0" smtClean="0"/>
              <a:t>行至</a:t>
            </a:r>
            <a:r>
              <a:rPr lang="en-US" altLang="zh-CN" sz="1800" dirty="0" smtClean="0"/>
              <a:t>n2</a:t>
            </a:r>
            <a:r>
              <a:rPr lang="zh-CN" altLang="en-US" sz="1800" dirty="0" smtClean="0"/>
              <a:t>行的内容作为</a:t>
            </a:r>
            <a:r>
              <a:rPr lang="en-US" altLang="zh-CN" sz="1800" dirty="0" smtClean="0"/>
              <a:t>command</a:t>
            </a:r>
            <a:r>
              <a:rPr lang="zh-CN" altLang="en-US" sz="1800" dirty="0" smtClean="0"/>
              <a:t>的输入并执行；若不指定</a:t>
            </a:r>
            <a:r>
              <a:rPr lang="en-US" altLang="zh-CN" sz="1800" dirty="0" smtClean="0"/>
              <a:t>n1</a:t>
            </a:r>
            <a:r>
              <a:rPr lang="zh-CN" altLang="en-US" sz="1800" dirty="0" smtClean="0"/>
              <a:t>，</a:t>
            </a:r>
            <a:r>
              <a:rPr lang="en-US" altLang="zh-CN" sz="1800" dirty="0" smtClean="0"/>
              <a:t>n2</a:t>
            </a:r>
            <a:r>
              <a:rPr lang="zh-CN" altLang="en-US" sz="1800" dirty="0" smtClean="0"/>
              <a:t>，则表示将整个文件内容作为</a:t>
            </a:r>
            <a:r>
              <a:rPr lang="en-US" altLang="zh-CN" sz="1800" dirty="0" smtClean="0"/>
              <a:t>command</a:t>
            </a:r>
            <a:r>
              <a:rPr lang="zh-CN" altLang="en-US" sz="1800" dirty="0" smtClean="0"/>
              <a:t>的输入 </a:t>
            </a:r>
            <a:endParaRPr lang="zh-CN" altLang="en-US" sz="1600" dirty="0" smtClean="0"/>
          </a:p>
        </p:txBody>
      </p:sp>
    </p:spTree>
    <p:extLst>
      <p:ext uri="{BB962C8B-B14F-4D97-AF65-F5344CB8AC3E}">
        <p14:creationId xmlns:p14="http://schemas.microsoft.com/office/powerpoint/2010/main" val="258166009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algn="l" eaLnBrk="1" hangingPunct="1"/>
            <a:r>
              <a:rPr lang="en-US" altLang="zh-CN" smtClean="0"/>
              <a:t>4.1.14 vi</a:t>
            </a:r>
            <a:r>
              <a:rPr lang="zh-CN" altLang="en-US" smtClean="0"/>
              <a:t>命令详解</a:t>
            </a:r>
          </a:p>
        </p:txBody>
      </p:sp>
      <p:sp>
        <p:nvSpPr>
          <p:cNvPr id="66563" name="Rectangle 3"/>
          <p:cNvSpPr>
            <a:spLocks noGrp="1" noChangeArrowheads="1"/>
          </p:cNvSpPr>
          <p:nvPr>
            <p:ph idx="1"/>
          </p:nvPr>
        </p:nvSpPr>
        <p:spPr/>
        <p:txBody>
          <a:bodyPr/>
          <a:lstStyle/>
          <a:p>
            <a:pPr eaLnBrk="1" hangingPunct="1">
              <a:lnSpc>
                <a:spcPct val="150000"/>
              </a:lnSpc>
              <a:spcBef>
                <a:spcPts val="600"/>
              </a:spcBef>
            </a:pPr>
            <a:r>
              <a:rPr lang="zh-CN" altLang="en-US" sz="1600" dirty="0" smtClean="0"/>
              <a:t>删除命令 </a:t>
            </a:r>
            <a:br>
              <a:rPr lang="zh-CN" altLang="en-US" sz="1600" dirty="0" smtClean="0"/>
            </a:br>
            <a:r>
              <a:rPr lang="en-US" altLang="zh-CN" sz="1400" dirty="0" err="1" smtClean="0"/>
              <a:t>ndw</a:t>
            </a:r>
            <a:r>
              <a:rPr lang="zh-CN" altLang="en-US" sz="1400" dirty="0" smtClean="0"/>
              <a:t>或</a:t>
            </a:r>
            <a:r>
              <a:rPr lang="en-US" altLang="zh-CN" sz="1400" dirty="0" err="1" smtClean="0"/>
              <a:t>ndW</a:t>
            </a:r>
            <a:r>
              <a:rPr lang="zh-CN" altLang="en-US" sz="1400" dirty="0" smtClean="0"/>
              <a:t>：删除光标处开始及其后的</a:t>
            </a:r>
            <a:r>
              <a:rPr lang="en-US" altLang="zh-CN" sz="1400" dirty="0" smtClean="0"/>
              <a:t>n-1</a:t>
            </a:r>
            <a:r>
              <a:rPr lang="zh-CN" altLang="en-US" sz="1400" dirty="0" smtClean="0"/>
              <a:t>个字 </a:t>
            </a:r>
            <a:br>
              <a:rPr lang="zh-CN" altLang="en-US" sz="1400" dirty="0" smtClean="0"/>
            </a:br>
            <a:r>
              <a:rPr lang="en-US" altLang="zh-CN" sz="1400" dirty="0" smtClean="0"/>
              <a:t>do</a:t>
            </a:r>
            <a:r>
              <a:rPr lang="zh-CN" altLang="en-US" sz="1400" dirty="0" smtClean="0"/>
              <a:t>：删至行首 </a:t>
            </a:r>
            <a:br>
              <a:rPr lang="zh-CN" altLang="en-US" sz="1400" dirty="0" smtClean="0"/>
            </a:br>
            <a:r>
              <a:rPr lang="en-US" altLang="zh-CN" sz="1400" dirty="0" smtClean="0"/>
              <a:t>d$</a:t>
            </a:r>
            <a:r>
              <a:rPr lang="zh-CN" altLang="en-US" sz="1400" dirty="0" smtClean="0"/>
              <a:t>：删至行尾 </a:t>
            </a:r>
            <a:br>
              <a:rPr lang="zh-CN" altLang="en-US" sz="1400" dirty="0" smtClean="0"/>
            </a:br>
            <a:r>
              <a:rPr lang="en-US" altLang="zh-CN" sz="1400" dirty="0" err="1" smtClean="0"/>
              <a:t>ndd</a:t>
            </a:r>
            <a:r>
              <a:rPr lang="zh-CN" altLang="en-US" sz="1400" dirty="0" smtClean="0"/>
              <a:t>：删除当前行及其后</a:t>
            </a:r>
            <a:r>
              <a:rPr lang="en-US" altLang="zh-CN" sz="1400" dirty="0" smtClean="0"/>
              <a:t>n-1</a:t>
            </a:r>
            <a:r>
              <a:rPr lang="zh-CN" altLang="en-US" sz="1400" dirty="0" smtClean="0"/>
              <a:t>行 </a:t>
            </a:r>
            <a:br>
              <a:rPr lang="zh-CN" altLang="en-US" sz="1400" dirty="0" smtClean="0"/>
            </a:br>
            <a:r>
              <a:rPr lang="en-US" altLang="zh-CN" sz="1400" dirty="0" smtClean="0"/>
              <a:t>x</a:t>
            </a:r>
            <a:r>
              <a:rPr lang="zh-CN" altLang="en-US" sz="1400" dirty="0" smtClean="0"/>
              <a:t>或</a:t>
            </a:r>
            <a:r>
              <a:rPr lang="en-US" altLang="zh-CN" sz="1400" dirty="0" smtClean="0"/>
              <a:t>X</a:t>
            </a:r>
            <a:r>
              <a:rPr lang="zh-CN" altLang="en-US" sz="1400" dirty="0" smtClean="0"/>
              <a:t>：删除一个字符，</a:t>
            </a:r>
            <a:r>
              <a:rPr lang="en-US" altLang="zh-CN" sz="1400" dirty="0" smtClean="0"/>
              <a:t>x</a:t>
            </a:r>
            <a:r>
              <a:rPr lang="zh-CN" altLang="en-US" sz="1400" dirty="0" smtClean="0"/>
              <a:t>删除光标后的，而</a:t>
            </a:r>
            <a:r>
              <a:rPr lang="en-US" altLang="zh-CN" sz="1400" dirty="0" smtClean="0"/>
              <a:t>X</a:t>
            </a:r>
            <a:r>
              <a:rPr lang="zh-CN" altLang="en-US" sz="1400" dirty="0" smtClean="0"/>
              <a:t>删除光标前的 </a:t>
            </a:r>
            <a:br>
              <a:rPr lang="zh-CN" altLang="en-US" sz="1400" dirty="0" smtClean="0"/>
            </a:br>
            <a:r>
              <a:rPr lang="en-US" altLang="zh-CN" sz="1400" dirty="0" err="1" smtClean="0"/>
              <a:t>Ctrl+u</a:t>
            </a:r>
            <a:r>
              <a:rPr lang="zh-CN" altLang="en-US" sz="1400" dirty="0" smtClean="0"/>
              <a:t>：删除输入方式下所输入的文本 </a:t>
            </a:r>
            <a:endParaRPr lang="en-US" altLang="zh-CN" sz="1600" dirty="0" smtClean="0"/>
          </a:p>
          <a:p>
            <a:pPr eaLnBrk="1" hangingPunct="1">
              <a:lnSpc>
                <a:spcPct val="150000"/>
              </a:lnSpc>
              <a:spcBef>
                <a:spcPts val="600"/>
              </a:spcBef>
            </a:pPr>
            <a:r>
              <a:rPr lang="zh-CN" altLang="en-US" sz="1600" dirty="0" smtClean="0"/>
              <a:t>搜索及替换命令 </a:t>
            </a:r>
            <a:br>
              <a:rPr lang="zh-CN" altLang="en-US" sz="1600" dirty="0" smtClean="0"/>
            </a:br>
            <a:r>
              <a:rPr lang="en-US" altLang="zh-CN" sz="1400" dirty="0" smtClean="0"/>
              <a:t>/pattern</a:t>
            </a:r>
            <a:r>
              <a:rPr lang="zh-CN" altLang="en-US" sz="1400" dirty="0" smtClean="0"/>
              <a:t>：从光标开始处向文件尾搜索</a:t>
            </a:r>
            <a:r>
              <a:rPr lang="en-US" altLang="zh-CN" sz="1400" dirty="0" smtClean="0"/>
              <a:t>pattern </a:t>
            </a:r>
            <a:br>
              <a:rPr lang="en-US" altLang="zh-CN" sz="1400" dirty="0" smtClean="0"/>
            </a:br>
            <a:r>
              <a:rPr lang="en-US" altLang="zh-CN" sz="1400" dirty="0" smtClean="0"/>
              <a:t>?pattern</a:t>
            </a:r>
            <a:r>
              <a:rPr lang="zh-CN" altLang="en-US" sz="1400" dirty="0" smtClean="0"/>
              <a:t>：从光标开始处向文件首搜索</a:t>
            </a:r>
            <a:r>
              <a:rPr lang="en-US" altLang="zh-CN" sz="1400" dirty="0" smtClean="0"/>
              <a:t>pattern </a:t>
            </a:r>
            <a:br>
              <a:rPr lang="en-US" altLang="zh-CN" sz="1400" dirty="0" smtClean="0"/>
            </a:br>
            <a:r>
              <a:rPr lang="en-US" altLang="zh-CN" sz="1400" dirty="0" smtClean="0"/>
              <a:t>n</a:t>
            </a:r>
            <a:r>
              <a:rPr lang="zh-CN" altLang="en-US" sz="1400" dirty="0" smtClean="0"/>
              <a:t>：在同一方向重复上一次搜索命令 </a:t>
            </a:r>
            <a:br>
              <a:rPr lang="zh-CN" altLang="en-US" sz="1400" dirty="0" smtClean="0"/>
            </a:br>
            <a:r>
              <a:rPr lang="en-US" altLang="zh-CN" sz="1400" dirty="0" smtClean="0"/>
              <a:t>N</a:t>
            </a:r>
            <a:r>
              <a:rPr lang="zh-CN" altLang="en-US" sz="1400" dirty="0" smtClean="0"/>
              <a:t>：在反方向上重复上一次搜索命令 </a:t>
            </a:r>
            <a:br>
              <a:rPr lang="zh-CN" altLang="en-US" sz="1400" dirty="0" smtClean="0"/>
            </a:br>
            <a:r>
              <a:rPr lang="zh-CN" altLang="en-US" sz="1400" dirty="0" smtClean="0"/>
              <a:t>：</a:t>
            </a:r>
            <a:r>
              <a:rPr lang="en-US" altLang="zh-CN" sz="1400" dirty="0" smtClean="0"/>
              <a:t>s/p1/p2/g</a:t>
            </a:r>
            <a:r>
              <a:rPr lang="zh-CN" altLang="en-US" sz="1400" dirty="0" smtClean="0"/>
              <a:t>：将当前行中所有</a:t>
            </a:r>
            <a:r>
              <a:rPr lang="en-US" altLang="zh-CN" sz="1400" dirty="0" smtClean="0"/>
              <a:t>p1</a:t>
            </a:r>
            <a:r>
              <a:rPr lang="zh-CN" altLang="en-US" sz="1400" dirty="0" smtClean="0"/>
              <a:t>均用</a:t>
            </a:r>
            <a:r>
              <a:rPr lang="en-US" altLang="zh-CN" sz="1400" dirty="0" smtClean="0"/>
              <a:t>p2</a:t>
            </a:r>
            <a:r>
              <a:rPr lang="zh-CN" altLang="en-US" sz="1400" dirty="0" smtClean="0"/>
              <a:t>替代 </a:t>
            </a:r>
            <a:br>
              <a:rPr lang="zh-CN" altLang="en-US" sz="1400" dirty="0" smtClean="0"/>
            </a:br>
            <a:r>
              <a:rPr lang="zh-CN" altLang="en-US" sz="1400" dirty="0" smtClean="0"/>
              <a:t>：</a:t>
            </a:r>
            <a:r>
              <a:rPr lang="en-US" altLang="zh-CN" sz="1400" dirty="0" smtClean="0"/>
              <a:t>n1,n2s/p1/p2/g</a:t>
            </a:r>
            <a:r>
              <a:rPr lang="zh-CN" altLang="en-US" sz="1400" dirty="0" smtClean="0"/>
              <a:t>：将第</a:t>
            </a:r>
            <a:r>
              <a:rPr lang="en-US" altLang="zh-CN" sz="1400" dirty="0" smtClean="0"/>
              <a:t>n1</a:t>
            </a:r>
            <a:r>
              <a:rPr lang="zh-CN" altLang="en-US" sz="1400" dirty="0" smtClean="0"/>
              <a:t>至</a:t>
            </a:r>
            <a:r>
              <a:rPr lang="en-US" altLang="zh-CN" sz="1400" dirty="0" smtClean="0"/>
              <a:t>n2</a:t>
            </a:r>
            <a:r>
              <a:rPr lang="zh-CN" altLang="en-US" sz="1400" dirty="0" smtClean="0"/>
              <a:t>行中所有</a:t>
            </a:r>
            <a:r>
              <a:rPr lang="en-US" altLang="zh-CN" sz="1400" dirty="0" smtClean="0"/>
              <a:t>p1</a:t>
            </a:r>
            <a:r>
              <a:rPr lang="zh-CN" altLang="en-US" sz="1400" dirty="0" smtClean="0"/>
              <a:t>均用</a:t>
            </a:r>
            <a:r>
              <a:rPr lang="en-US" altLang="zh-CN" sz="1400" dirty="0" smtClean="0"/>
              <a:t>p2</a:t>
            </a:r>
            <a:r>
              <a:rPr lang="zh-CN" altLang="en-US" sz="1400" dirty="0" smtClean="0"/>
              <a:t>替代 </a:t>
            </a:r>
            <a:br>
              <a:rPr lang="zh-CN" altLang="en-US" sz="1400" dirty="0" smtClean="0"/>
            </a:br>
            <a:r>
              <a:rPr lang="zh-CN" altLang="en-US" sz="1400" dirty="0" smtClean="0"/>
              <a:t>：</a:t>
            </a:r>
            <a:r>
              <a:rPr lang="en-US" altLang="zh-CN" sz="1400" dirty="0" smtClean="0"/>
              <a:t>g/p1/s//p2/g</a:t>
            </a:r>
            <a:r>
              <a:rPr lang="zh-CN" altLang="en-US" sz="1400" dirty="0" smtClean="0"/>
              <a:t>：将文件中所有</a:t>
            </a:r>
            <a:r>
              <a:rPr lang="en-US" altLang="zh-CN" sz="1400" dirty="0" smtClean="0"/>
              <a:t>p1</a:t>
            </a:r>
            <a:r>
              <a:rPr lang="zh-CN" altLang="en-US" sz="1400" dirty="0" smtClean="0"/>
              <a:t>均用</a:t>
            </a:r>
            <a:r>
              <a:rPr lang="en-US" altLang="zh-CN" sz="1400" dirty="0" smtClean="0"/>
              <a:t>p2</a:t>
            </a:r>
            <a:r>
              <a:rPr lang="zh-CN" altLang="en-US" sz="1400" dirty="0" smtClean="0"/>
              <a:t>替换 </a:t>
            </a:r>
          </a:p>
        </p:txBody>
      </p:sp>
    </p:spTree>
    <p:extLst>
      <p:ext uri="{BB962C8B-B14F-4D97-AF65-F5344CB8AC3E}">
        <p14:creationId xmlns:p14="http://schemas.microsoft.com/office/powerpoint/2010/main" val="387900707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algn="l" eaLnBrk="1" hangingPunct="1"/>
            <a:r>
              <a:rPr lang="en-US" altLang="zh-CN" smtClean="0">
                <a:latin typeface="+mj-ea"/>
                <a:ea typeface="+mj-ea"/>
              </a:rPr>
              <a:t>4.1.14 vi</a:t>
            </a:r>
            <a:r>
              <a:rPr lang="zh-CN" altLang="en-US" smtClean="0">
                <a:latin typeface="+mj-ea"/>
                <a:ea typeface="+mj-ea"/>
              </a:rPr>
              <a:t>命令详解</a:t>
            </a:r>
          </a:p>
        </p:txBody>
      </p:sp>
      <p:sp>
        <p:nvSpPr>
          <p:cNvPr id="67587" name="Rectangle 3"/>
          <p:cNvSpPr>
            <a:spLocks noGrp="1" noChangeArrowheads="1"/>
          </p:cNvSpPr>
          <p:nvPr>
            <p:ph idx="1"/>
          </p:nvPr>
        </p:nvSpPr>
        <p:spPr/>
        <p:txBody>
          <a:bodyPr/>
          <a:lstStyle/>
          <a:p>
            <a:pPr eaLnBrk="1" hangingPunct="1">
              <a:lnSpc>
                <a:spcPct val="150000"/>
              </a:lnSpc>
              <a:spcBef>
                <a:spcPts val="1200"/>
              </a:spcBef>
            </a:pPr>
            <a:r>
              <a:rPr lang="zh-CN" altLang="en-US" sz="2400" smtClean="0"/>
              <a:t>寄存器操作 </a:t>
            </a:r>
            <a:r>
              <a:rPr lang="en-US" altLang="zh-CN" sz="2400" smtClean="0"/>
              <a:t/>
            </a:r>
            <a:br>
              <a:rPr lang="en-US" altLang="zh-CN" sz="2400" smtClean="0"/>
            </a:br>
            <a:r>
              <a:rPr lang="en-US" altLang="zh-CN" sz="2000" smtClean="0"/>
              <a:t>?nyy</a:t>
            </a:r>
            <a:r>
              <a:rPr lang="zh-CN" altLang="en-US" sz="2000" smtClean="0"/>
              <a:t>：将当前行及其下</a:t>
            </a:r>
            <a:r>
              <a:rPr lang="en-US" altLang="zh-CN" sz="2000" smtClean="0"/>
              <a:t>n</a:t>
            </a:r>
            <a:r>
              <a:rPr lang="zh-CN" altLang="en-US" sz="2000" smtClean="0"/>
              <a:t>行的内容保存到寄存器？中，其中</a:t>
            </a:r>
            <a:r>
              <a:rPr lang="en-US" altLang="zh-CN" sz="2000" smtClean="0"/>
              <a:t>?</a:t>
            </a:r>
            <a:r>
              <a:rPr lang="zh-CN" altLang="en-US" sz="2000" smtClean="0"/>
              <a:t>为一个字母，</a:t>
            </a:r>
            <a:r>
              <a:rPr lang="en-US" altLang="zh-CN" sz="2000" smtClean="0"/>
              <a:t>n</a:t>
            </a:r>
            <a:r>
              <a:rPr lang="zh-CN" altLang="en-US" sz="2000" smtClean="0"/>
              <a:t>为一个数字 </a:t>
            </a:r>
            <a:br>
              <a:rPr lang="zh-CN" altLang="en-US" sz="2000" smtClean="0"/>
            </a:br>
            <a:r>
              <a:rPr lang="en-US" altLang="zh-CN" sz="2000" smtClean="0"/>
              <a:t>?nyw</a:t>
            </a:r>
            <a:r>
              <a:rPr lang="zh-CN" altLang="en-US" sz="2000" smtClean="0"/>
              <a:t>：将当前行及其下</a:t>
            </a:r>
            <a:r>
              <a:rPr lang="en-US" altLang="zh-CN" sz="2000" smtClean="0"/>
              <a:t>n</a:t>
            </a:r>
            <a:r>
              <a:rPr lang="zh-CN" altLang="en-US" sz="2000" smtClean="0"/>
              <a:t>个字保存到寄存器？中，其中</a:t>
            </a:r>
            <a:r>
              <a:rPr lang="en-US" altLang="zh-CN" sz="2000" smtClean="0"/>
              <a:t>?</a:t>
            </a:r>
            <a:r>
              <a:rPr lang="zh-CN" altLang="en-US" sz="2000" smtClean="0"/>
              <a:t>为一个字母，</a:t>
            </a:r>
            <a:r>
              <a:rPr lang="en-US" altLang="zh-CN" sz="2000" smtClean="0"/>
              <a:t>n</a:t>
            </a:r>
            <a:r>
              <a:rPr lang="zh-CN" altLang="en-US" sz="2000" smtClean="0"/>
              <a:t>为一个数字 </a:t>
            </a:r>
            <a:br>
              <a:rPr lang="zh-CN" altLang="en-US" sz="2000" smtClean="0"/>
            </a:br>
            <a:r>
              <a:rPr lang="en-US" altLang="zh-CN" sz="2000" smtClean="0"/>
              <a:t>?nyl</a:t>
            </a:r>
            <a:r>
              <a:rPr lang="zh-CN" altLang="en-US" sz="2000" smtClean="0"/>
              <a:t>：将当前行及其下</a:t>
            </a:r>
            <a:r>
              <a:rPr lang="en-US" altLang="zh-CN" sz="2000" smtClean="0"/>
              <a:t>n</a:t>
            </a:r>
            <a:r>
              <a:rPr lang="zh-CN" altLang="en-US" sz="2000" smtClean="0"/>
              <a:t>个字符保存到寄存器？中，其中</a:t>
            </a:r>
            <a:r>
              <a:rPr lang="en-US" altLang="zh-CN" sz="2000" smtClean="0"/>
              <a:t>?</a:t>
            </a:r>
            <a:r>
              <a:rPr lang="zh-CN" altLang="en-US" sz="2000" smtClean="0"/>
              <a:t>为一个字母，</a:t>
            </a:r>
            <a:r>
              <a:rPr lang="en-US" altLang="zh-CN" sz="2000" smtClean="0"/>
              <a:t>n</a:t>
            </a:r>
            <a:r>
              <a:rPr lang="zh-CN" altLang="en-US" sz="2000" smtClean="0"/>
              <a:t>为一个数字 </a:t>
            </a:r>
            <a:br>
              <a:rPr lang="zh-CN" altLang="en-US" sz="2000" smtClean="0"/>
            </a:br>
            <a:r>
              <a:rPr lang="en-US" altLang="zh-CN" sz="2000" smtClean="0"/>
              <a:t>?p</a:t>
            </a:r>
            <a:r>
              <a:rPr lang="zh-CN" altLang="en-US" sz="2000" smtClean="0"/>
              <a:t>：取出寄存器？中的内容并将其放到光标位置处。这里？可以是一个字母，也可以是一个数字 </a:t>
            </a:r>
            <a:br>
              <a:rPr lang="zh-CN" altLang="en-US" sz="2000" smtClean="0"/>
            </a:br>
            <a:r>
              <a:rPr lang="en-US" altLang="zh-CN" sz="2000" smtClean="0"/>
              <a:t>ndd</a:t>
            </a:r>
            <a:r>
              <a:rPr lang="zh-CN" altLang="en-US" sz="2000" smtClean="0"/>
              <a:t>：将当前行及其下共</a:t>
            </a:r>
            <a:r>
              <a:rPr lang="en-US" altLang="zh-CN" sz="2000" smtClean="0"/>
              <a:t>n</a:t>
            </a:r>
            <a:r>
              <a:rPr lang="zh-CN" altLang="en-US" sz="2000" smtClean="0"/>
              <a:t>行文本删除，并将所删内容放到</a:t>
            </a:r>
            <a:r>
              <a:rPr lang="en-US" altLang="zh-CN" sz="2000" smtClean="0"/>
              <a:t>1</a:t>
            </a:r>
            <a:r>
              <a:rPr lang="zh-CN" altLang="en-US" sz="2000" smtClean="0"/>
              <a:t>号删除寄存器中。</a:t>
            </a:r>
          </a:p>
        </p:txBody>
      </p:sp>
    </p:spTree>
    <p:extLst>
      <p:ext uri="{BB962C8B-B14F-4D97-AF65-F5344CB8AC3E}">
        <p14:creationId xmlns:p14="http://schemas.microsoft.com/office/powerpoint/2010/main" val="141721210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algn="l" eaLnBrk="1" hangingPunct="1"/>
            <a:r>
              <a:rPr lang="en-US" altLang="zh-CN" sz="3600" smtClean="0">
                <a:solidFill>
                  <a:schemeClr val="tx1"/>
                </a:solidFill>
                <a:latin typeface="宋体" pitchFamily="2" charset="-122"/>
              </a:rPr>
              <a:t>4.1.15 touch</a:t>
            </a:r>
            <a:r>
              <a:rPr lang="zh-CN" altLang="en-US" sz="3600" smtClean="0">
                <a:solidFill>
                  <a:schemeClr val="tx1"/>
                </a:solidFill>
                <a:latin typeface="宋体" pitchFamily="2" charset="-122"/>
              </a:rPr>
              <a:t>命令</a:t>
            </a:r>
          </a:p>
        </p:txBody>
      </p:sp>
      <p:sp>
        <p:nvSpPr>
          <p:cNvPr id="68611" name="Rectangle 3"/>
          <p:cNvSpPr>
            <a:spLocks noGrp="1" noChangeArrowheads="1"/>
          </p:cNvSpPr>
          <p:nvPr>
            <p:ph idx="1"/>
          </p:nvPr>
        </p:nvSpPr>
        <p:spPr/>
        <p:txBody>
          <a:bodyPr/>
          <a:lstStyle/>
          <a:p>
            <a:pPr eaLnBrk="1" hangingPunct="1">
              <a:spcBef>
                <a:spcPts val="1200"/>
              </a:spcBef>
            </a:pPr>
            <a:r>
              <a:rPr lang="zh-CN" altLang="en-US" sz="2400" smtClean="0">
                <a:latin typeface="宋体" pitchFamily="2" charset="-122"/>
              </a:rPr>
              <a:t>功能：生成一个空文件，或修改文件的存取</a:t>
            </a:r>
            <a:r>
              <a:rPr lang="en-US" altLang="zh-CN" sz="2400" smtClean="0">
                <a:latin typeface="宋体" pitchFamily="2" charset="-122"/>
              </a:rPr>
              <a:t>/</a:t>
            </a:r>
            <a:r>
              <a:rPr lang="zh-CN" altLang="en-US" sz="2400" smtClean="0">
                <a:latin typeface="宋体" pitchFamily="2" charset="-122"/>
              </a:rPr>
              <a:t>修改的时间记录值。</a:t>
            </a:r>
          </a:p>
          <a:p>
            <a:pPr lvl="1">
              <a:spcBef>
                <a:spcPts val="1200"/>
              </a:spcBef>
            </a:pPr>
            <a:r>
              <a:rPr lang="zh-CN" altLang="en-US" sz="2000" smtClean="0">
                <a:latin typeface="宋体" pitchFamily="2" charset="-122"/>
              </a:rPr>
              <a:t>格式：</a:t>
            </a:r>
            <a:r>
              <a:rPr lang="en-US" altLang="zh-CN" sz="2000" smtClean="0">
                <a:latin typeface="宋体" pitchFamily="2" charset="-122"/>
              </a:rPr>
              <a:t>touch</a:t>
            </a:r>
            <a:r>
              <a:rPr lang="zh-CN" altLang="en-US" sz="2000" smtClean="0">
                <a:latin typeface="宋体" pitchFamily="2" charset="-122"/>
              </a:rPr>
              <a:t>［参数］</a:t>
            </a:r>
            <a:r>
              <a:rPr lang="en-US" altLang="zh-CN" sz="2000" smtClean="0">
                <a:latin typeface="宋体" pitchFamily="2" charset="-122"/>
              </a:rPr>
              <a:t>&lt;</a:t>
            </a:r>
            <a:r>
              <a:rPr lang="zh-CN" altLang="en-US" sz="2000" smtClean="0">
                <a:latin typeface="宋体" pitchFamily="2" charset="-122"/>
              </a:rPr>
              <a:t>文件名</a:t>
            </a:r>
            <a:r>
              <a:rPr lang="en-US" altLang="zh-CN" sz="2000" smtClean="0">
                <a:latin typeface="宋体" pitchFamily="2" charset="-122"/>
              </a:rPr>
              <a:t>&gt;</a:t>
            </a:r>
          </a:p>
          <a:p>
            <a:pPr lvl="1">
              <a:spcBef>
                <a:spcPts val="1200"/>
              </a:spcBef>
            </a:pPr>
            <a:r>
              <a:rPr lang="en-US" altLang="zh-CN" sz="2000" smtClean="0">
                <a:latin typeface="宋体" pitchFamily="2" charset="-122"/>
              </a:rPr>
              <a:t>[test@linux test]$ touch *                         </a:t>
            </a:r>
            <a:br>
              <a:rPr lang="en-US" altLang="zh-CN" sz="2000" smtClean="0">
                <a:latin typeface="宋体" pitchFamily="2" charset="-122"/>
              </a:rPr>
            </a:br>
            <a:r>
              <a:rPr lang="zh-CN" altLang="en-US" sz="2000" smtClean="0">
                <a:latin typeface="宋体" pitchFamily="2" charset="-122"/>
              </a:rPr>
              <a:t>将当前下的文件时间修改为系统的当前时间</a:t>
            </a:r>
          </a:p>
          <a:p>
            <a:pPr lvl="1">
              <a:spcBef>
                <a:spcPts val="1200"/>
              </a:spcBef>
            </a:pPr>
            <a:r>
              <a:rPr lang="en-US" altLang="zh-CN" sz="2000" smtClean="0">
                <a:latin typeface="宋体" pitchFamily="2" charset="-122"/>
              </a:rPr>
              <a:t>[test@linux test]$ touch –d 20070806 test</a:t>
            </a:r>
            <a:br>
              <a:rPr lang="en-US" altLang="zh-CN" sz="2000" smtClean="0">
                <a:latin typeface="宋体" pitchFamily="2" charset="-122"/>
              </a:rPr>
            </a:br>
            <a:r>
              <a:rPr lang="zh-CN" altLang="en-US" sz="2000" smtClean="0">
                <a:latin typeface="宋体" pitchFamily="2" charset="-122"/>
              </a:rPr>
              <a:t>将</a:t>
            </a:r>
            <a:r>
              <a:rPr lang="en-US" altLang="zh-CN" sz="2000" smtClean="0">
                <a:latin typeface="宋体" pitchFamily="2" charset="-122"/>
              </a:rPr>
              <a:t>test</a:t>
            </a:r>
            <a:r>
              <a:rPr lang="zh-CN" altLang="en-US" sz="2000" smtClean="0">
                <a:latin typeface="宋体" pitchFamily="2" charset="-122"/>
              </a:rPr>
              <a:t>文件的日期改为</a:t>
            </a:r>
            <a:r>
              <a:rPr lang="en-US" altLang="zh-CN" sz="2000" smtClean="0">
                <a:latin typeface="宋体" pitchFamily="2" charset="-122"/>
              </a:rPr>
              <a:t>20070806</a:t>
            </a:r>
          </a:p>
          <a:p>
            <a:pPr lvl="1">
              <a:spcBef>
                <a:spcPts val="1200"/>
              </a:spcBef>
            </a:pPr>
            <a:r>
              <a:rPr lang="en-US" altLang="zh-CN" sz="2000" smtClean="0">
                <a:latin typeface="宋体" pitchFamily="2" charset="-122"/>
              </a:rPr>
              <a:t>[test@linux test]$ touch abc</a:t>
            </a:r>
            <a:r>
              <a:rPr lang="zh-CN" altLang="en-US" sz="2000" smtClean="0">
                <a:latin typeface="宋体" pitchFamily="2" charset="-122"/>
              </a:rPr>
              <a:t>　　　</a:t>
            </a:r>
            <a:r>
              <a:rPr lang="en-US" altLang="zh-CN" sz="2000" smtClean="0">
                <a:latin typeface="宋体" pitchFamily="2" charset="-122"/>
              </a:rPr>
              <a:t/>
            </a:r>
            <a:br>
              <a:rPr lang="en-US" altLang="zh-CN" sz="2000" smtClean="0">
                <a:latin typeface="宋体" pitchFamily="2" charset="-122"/>
              </a:rPr>
            </a:br>
            <a:r>
              <a:rPr lang="zh-CN" altLang="en-US" sz="2000" smtClean="0">
                <a:latin typeface="宋体" pitchFamily="2" charset="-122"/>
              </a:rPr>
              <a:t>若</a:t>
            </a:r>
            <a:r>
              <a:rPr lang="en-US" altLang="zh-CN" sz="2000" smtClean="0">
                <a:latin typeface="宋体" pitchFamily="2" charset="-122"/>
              </a:rPr>
              <a:t>abc</a:t>
            </a:r>
            <a:r>
              <a:rPr lang="zh-CN" altLang="en-US" sz="2000" smtClean="0">
                <a:latin typeface="宋体" pitchFamily="2" charset="-122"/>
              </a:rPr>
              <a:t>文件存在，则修改为系统的当前时间；若不存在，则生成一个为当前时间的空文件</a:t>
            </a:r>
          </a:p>
        </p:txBody>
      </p:sp>
    </p:spTree>
    <p:extLst>
      <p:ext uri="{BB962C8B-B14F-4D97-AF65-F5344CB8AC3E}">
        <p14:creationId xmlns:p14="http://schemas.microsoft.com/office/powerpoint/2010/main" val="1344868208"/>
      </p:ext>
    </p:extLst>
  </p:cSld>
  <p:clrMapOvr>
    <a:masterClrMapping/>
  </p:clrMapOvr>
  <p:transition spd="med"/>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algn="l" eaLnBrk="1" hangingPunct="1"/>
            <a:r>
              <a:rPr lang="en-US" altLang="zh-CN" smtClean="0"/>
              <a:t>4.1.16 who</a:t>
            </a:r>
            <a:r>
              <a:rPr lang="zh-CN" altLang="en-US" smtClean="0"/>
              <a:t>或</a:t>
            </a:r>
            <a:r>
              <a:rPr lang="en-US" altLang="zh-CN" smtClean="0"/>
              <a:t>w</a:t>
            </a:r>
            <a:r>
              <a:rPr lang="zh-CN" altLang="en-US" smtClean="0"/>
              <a:t>命令</a:t>
            </a:r>
          </a:p>
        </p:txBody>
      </p:sp>
      <p:sp>
        <p:nvSpPr>
          <p:cNvPr id="69635" name="Rectangle 3"/>
          <p:cNvSpPr>
            <a:spLocks noGrp="1" noChangeArrowheads="1"/>
          </p:cNvSpPr>
          <p:nvPr>
            <p:ph idx="1"/>
          </p:nvPr>
        </p:nvSpPr>
        <p:spPr>
          <a:xfrm>
            <a:off x="457200" y="1124744"/>
            <a:ext cx="8229600" cy="2520280"/>
          </a:xfrm>
        </p:spPr>
        <p:txBody>
          <a:bodyPr/>
          <a:lstStyle/>
          <a:p>
            <a:pPr eaLnBrk="1" hangingPunct="1">
              <a:spcBef>
                <a:spcPts val="1200"/>
              </a:spcBef>
            </a:pPr>
            <a:r>
              <a:rPr lang="zh-CN" altLang="en-US" sz="2400" smtClean="0"/>
              <a:t>功能：查看当前系统中有哪些用户登录 </a:t>
            </a:r>
          </a:p>
          <a:p>
            <a:pPr lvl="1">
              <a:spcBef>
                <a:spcPts val="1200"/>
              </a:spcBef>
            </a:pPr>
            <a:r>
              <a:rPr lang="zh-CN" altLang="en-US" sz="2000" smtClean="0"/>
              <a:t>格式：</a:t>
            </a:r>
            <a:r>
              <a:rPr lang="en-US" altLang="zh-CN" sz="2000" smtClean="0"/>
              <a:t>who/w[</a:t>
            </a:r>
            <a:r>
              <a:rPr lang="zh-CN" altLang="en-US" sz="2000" smtClean="0"/>
              <a:t>参数</a:t>
            </a:r>
            <a:r>
              <a:rPr lang="en-US" altLang="zh-CN" sz="2000" smtClean="0"/>
              <a:t>]</a:t>
            </a:r>
          </a:p>
          <a:p>
            <a:pPr lvl="1">
              <a:spcBef>
                <a:spcPts val="1200"/>
              </a:spcBef>
            </a:pPr>
            <a:r>
              <a:rPr lang="en-US" altLang="zh-CN" sz="2000" smtClean="0"/>
              <a:t>[root@linux root]# who </a:t>
            </a:r>
            <a:br>
              <a:rPr lang="en-US" altLang="zh-CN" sz="2000" smtClean="0"/>
            </a:br>
            <a:r>
              <a:rPr lang="en-US" altLang="zh-CN" sz="2000" smtClean="0"/>
              <a:t>root tty1                1</a:t>
            </a:r>
            <a:r>
              <a:rPr lang="zh-CN" altLang="en-US" sz="2000" smtClean="0"/>
              <a:t>个本地用户登录</a:t>
            </a:r>
            <a:r>
              <a:rPr lang="en-US" altLang="zh-CN" sz="2000" smtClean="0"/>
              <a:t/>
            </a:r>
            <a:br>
              <a:rPr lang="en-US" altLang="zh-CN" sz="2000" smtClean="0"/>
            </a:br>
            <a:r>
              <a:rPr lang="en-US" altLang="zh-CN" sz="2000" smtClean="0"/>
              <a:t>test pts/0               1</a:t>
            </a:r>
            <a:r>
              <a:rPr lang="zh-CN" altLang="en-US" sz="2000" smtClean="0"/>
              <a:t>个远程登录用户</a:t>
            </a:r>
          </a:p>
        </p:txBody>
      </p:sp>
      <p:pic>
        <p:nvPicPr>
          <p:cNvPr id="69636" name="Picture 4" descr="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3501008"/>
            <a:ext cx="7343775" cy="187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65440440"/>
      </p:ext>
    </p:extLst>
  </p:cSld>
  <p:clrMapOvr>
    <a:masterClrMapping/>
  </p:clrMapOvr>
  <p:transition spd="med"/>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algn="l" eaLnBrk="1" hangingPunct="1"/>
            <a:r>
              <a:rPr lang="en-US" altLang="zh-CN" smtClean="0">
                <a:latin typeface="+mj-ea"/>
                <a:ea typeface="+mj-ea"/>
              </a:rPr>
              <a:t>4.1.17 ln</a:t>
            </a:r>
            <a:r>
              <a:rPr lang="zh-CN" altLang="en-US" smtClean="0">
                <a:latin typeface="+mj-ea"/>
                <a:ea typeface="+mj-ea"/>
              </a:rPr>
              <a:t>命令</a:t>
            </a:r>
          </a:p>
        </p:txBody>
      </p:sp>
      <p:sp>
        <p:nvSpPr>
          <p:cNvPr id="70659" name="Rectangle 3"/>
          <p:cNvSpPr>
            <a:spLocks noGrp="1" noChangeArrowheads="1"/>
          </p:cNvSpPr>
          <p:nvPr>
            <p:ph idx="1"/>
          </p:nvPr>
        </p:nvSpPr>
        <p:spPr/>
        <p:txBody>
          <a:bodyPr/>
          <a:lstStyle/>
          <a:p>
            <a:pPr eaLnBrk="1" hangingPunct="1">
              <a:lnSpc>
                <a:spcPct val="150000"/>
              </a:lnSpc>
              <a:spcBef>
                <a:spcPts val="1200"/>
              </a:spcBef>
            </a:pPr>
            <a:r>
              <a:rPr lang="zh-CN" altLang="en-US" sz="2400" smtClean="0"/>
              <a:t>功能：在文件和目录之间建立链接</a:t>
            </a:r>
          </a:p>
          <a:p>
            <a:pPr lvl="1">
              <a:lnSpc>
                <a:spcPct val="150000"/>
              </a:lnSpc>
              <a:spcBef>
                <a:spcPts val="1200"/>
              </a:spcBef>
            </a:pPr>
            <a:r>
              <a:rPr lang="zh-CN" altLang="en-US" sz="2000" smtClean="0"/>
              <a:t>格式：</a:t>
            </a:r>
            <a:r>
              <a:rPr lang="en-US" altLang="zh-CN" sz="2000" smtClean="0"/>
              <a:t>ln [</a:t>
            </a:r>
            <a:r>
              <a:rPr lang="zh-CN" altLang="en-US" sz="2000" smtClean="0"/>
              <a:t>参数</a:t>
            </a:r>
            <a:r>
              <a:rPr lang="en-US" altLang="zh-CN" sz="2000" smtClean="0"/>
              <a:t>] &lt;</a:t>
            </a:r>
            <a:r>
              <a:rPr lang="zh-CN" altLang="en-US" sz="2000" smtClean="0"/>
              <a:t>源文件或目录</a:t>
            </a:r>
            <a:r>
              <a:rPr lang="en-US" altLang="zh-CN" sz="2000" smtClean="0"/>
              <a:t>&gt; &lt;</a:t>
            </a:r>
            <a:r>
              <a:rPr lang="zh-CN" altLang="en-US" sz="2000" smtClean="0"/>
              <a:t>目标文件或目录</a:t>
            </a:r>
            <a:r>
              <a:rPr lang="en-US" altLang="zh-CN" sz="2000" smtClean="0"/>
              <a:t>&gt; </a:t>
            </a:r>
          </a:p>
          <a:p>
            <a:pPr lvl="1">
              <a:lnSpc>
                <a:spcPct val="150000"/>
              </a:lnSpc>
              <a:spcBef>
                <a:spcPts val="1200"/>
              </a:spcBef>
            </a:pPr>
            <a:r>
              <a:rPr lang="zh-CN" altLang="en-US" sz="2000" smtClean="0"/>
              <a:t>链接分“软链接”和“硬链接”</a:t>
            </a:r>
          </a:p>
          <a:p>
            <a:pPr lvl="1">
              <a:lnSpc>
                <a:spcPct val="150000"/>
              </a:lnSpc>
              <a:spcBef>
                <a:spcPts val="1200"/>
              </a:spcBef>
            </a:pPr>
            <a:r>
              <a:rPr lang="zh-CN" altLang="en-US" sz="2000" smtClean="0"/>
              <a:t>软链接</a:t>
            </a:r>
            <a:r>
              <a:rPr lang="en-US" altLang="zh-CN" sz="2000" smtClean="0"/>
              <a:t>:</a:t>
            </a:r>
            <a:br>
              <a:rPr lang="en-US" altLang="zh-CN" sz="2000" smtClean="0"/>
            </a:br>
            <a:r>
              <a:rPr lang="en-US" altLang="zh-CN" sz="2000" smtClean="0"/>
              <a:t>[root@linux test]# ln –s /usr/share/doc  doc</a:t>
            </a:r>
            <a:br>
              <a:rPr lang="en-US" altLang="zh-CN" sz="2000" smtClean="0"/>
            </a:br>
            <a:r>
              <a:rPr lang="zh-CN" altLang="en-US" sz="2000" smtClean="0"/>
              <a:t>创建一个链接文件</a:t>
            </a:r>
            <a:r>
              <a:rPr lang="en-US" altLang="zh-CN" sz="2000" smtClean="0"/>
              <a:t>doc</a:t>
            </a:r>
            <a:r>
              <a:rPr lang="zh-CN" altLang="en-US" sz="2000" smtClean="0"/>
              <a:t>，并指向目录</a:t>
            </a:r>
            <a:r>
              <a:rPr lang="en-US" altLang="zh-CN" sz="2000" smtClean="0"/>
              <a:t>/usr/share/do</a:t>
            </a:r>
          </a:p>
          <a:p>
            <a:pPr lvl="1">
              <a:lnSpc>
                <a:spcPct val="150000"/>
              </a:lnSpc>
              <a:spcBef>
                <a:spcPts val="1200"/>
              </a:spcBef>
            </a:pPr>
            <a:r>
              <a:rPr lang="zh-CN" altLang="en-US" sz="2000" smtClean="0"/>
              <a:t>硬链接</a:t>
            </a:r>
            <a:r>
              <a:rPr lang="en-US" altLang="zh-CN" sz="2000" smtClean="0"/>
              <a:t>:</a:t>
            </a:r>
            <a:br>
              <a:rPr lang="en-US" altLang="zh-CN" sz="2000" smtClean="0"/>
            </a:br>
            <a:r>
              <a:rPr lang="en-US" altLang="zh-CN" sz="2000" smtClean="0"/>
              <a:t>[root@linux test]# ln  /usr/share/test  hard</a:t>
            </a:r>
            <a:br>
              <a:rPr lang="en-US" altLang="zh-CN" sz="2000" smtClean="0"/>
            </a:br>
            <a:r>
              <a:rPr lang="zh-CN" altLang="en-US" sz="2000" smtClean="0"/>
              <a:t>创建一个硬链接文件</a:t>
            </a:r>
            <a:r>
              <a:rPr lang="en-US" altLang="zh-CN" sz="2000" smtClean="0"/>
              <a:t>hard</a:t>
            </a:r>
            <a:r>
              <a:rPr lang="zh-CN" altLang="en-US" sz="2000" smtClean="0"/>
              <a:t>，这时对于</a:t>
            </a:r>
            <a:r>
              <a:rPr lang="en-US" altLang="zh-CN" sz="2000" smtClean="0"/>
              <a:t>test</a:t>
            </a:r>
            <a:r>
              <a:rPr lang="zh-CN" altLang="en-US" sz="2000" smtClean="0"/>
              <a:t>文件对应的存储区域来说，又多了一个文件指向它。</a:t>
            </a:r>
          </a:p>
        </p:txBody>
      </p:sp>
    </p:spTree>
    <p:extLst>
      <p:ext uri="{BB962C8B-B14F-4D97-AF65-F5344CB8AC3E}">
        <p14:creationId xmlns:p14="http://schemas.microsoft.com/office/powerpoint/2010/main" val="3483623761"/>
      </p:ext>
    </p:extLst>
  </p:cSld>
  <p:clrMapOvr>
    <a:masterClrMapping/>
  </p:clrMapOvr>
  <p:transition spd="med"/>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algn="l" eaLnBrk="1" hangingPunct="1"/>
            <a:r>
              <a:rPr lang="en-US" altLang="zh-CN" smtClean="0">
                <a:latin typeface="+mj-ea"/>
                <a:ea typeface="+mj-ea"/>
              </a:rPr>
              <a:t>4.1.18 </a:t>
            </a:r>
            <a:r>
              <a:rPr lang="zh-CN" altLang="en-US" smtClean="0">
                <a:latin typeface="+mj-ea"/>
                <a:ea typeface="+mj-ea"/>
              </a:rPr>
              <a:t>硬链接与软链接</a:t>
            </a:r>
          </a:p>
        </p:txBody>
      </p:sp>
      <p:sp>
        <p:nvSpPr>
          <p:cNvPr id="71683" name="Rectangle 3"/>
          <p:cNvSpPr>
            <a:spLocks noGrp="1" noChangeArrowheads="1"/>
          </p:cNvSpPr>
          <p:nvPr>
            <p:ph idx="1"/>
          </p:nvPr>
        </p:nvSpPr>
        <p:spPr/>
        <p:txBody>
          <a:bodyPr/>
          <a:lstStyle/>
          <a:p>
            <a:pPr eaLnBrk="1" hangingPunct="1">
              <a:lnSpc>
                <a:spcPct val="150000"/>
              </a:lnSpc>
              <a:spcBef>
                <a:spcPts val="1200"/>
              </a:spcBef>
            </a:pPr>
            <a:r>
              <a:rPr lang="zh-CN" altLang="en-US" sz="2400" smtClean="0">
                <a:latin typeface="宋体" pitchFamily="2" charset="-122"/>
              </a:rPr>
              <a:t>文件名称用箭头指到另一个文件此为文件链接数</a:t>
            </a:r>
          </a:p>
          <a:p>
            <a:pPr eaLnBrk="1" hangingPunct="1">
              <a:lnSpc>
                <a:spcPct val="150000"/>
              </a:lnSpc>
              <a:spcBef>
                <a:spcPts val="1200"/>
              </a:spcBef>
            </a:pPr>
            <a:r>
              <a:rPr lang="zh-CN" altLang="en-US" sz="2400" smtClean="0">
                <a:latin typeface="宋体" pitchFamily="2" charset="-122"/>
              </a:rPr>
              <a:t>简单地说，软链接就是为同一个文件或目录创建</a:t>
            </a:r>
            <a:r>
              <a:rPr lang="en-US" altLang="zh-CN" sz="2400" smtClean="0">
                <a:latin typeface="宋体" pitchFamily="2" charset="-122"/>
              </a:rPr>
              <a:t>2</a:t>
            </a:r>
            <a:r>
              <a:rPr lang="zh-CN" altLang="en-US" sz="2400" smtClean="0">
                <a:latin typeface="宋体" pitchFamily="2" charset="-122"/>
              </a:rPr>
              <a:t>、</a:t>
            </a:r>
            <a:r>
              <a:rPr lang="en-US" altLang="zh-CN" sz="2400" smtClean="0">
                <a:latin typeface="宋体" pitchFamily="2" charset="-122"/>
              </a:rPr>
              <a:t>3</a:t>
            </a:r>
            <a:r>
              <a:rPr lang="zh-CN" altLang="en-US" sz="2400" smtClean="0">
                <a:latin typeface="宋体" pitchFamily="2" charset="-122"/>
              </a:rPr>
              <a:t>个名字，如同在</a:t>
            </a:r>
            <a:r>
              <a:rPr lang="en-US" altLang="zh-CN" sz="2400" smtClean="0">
                <a:latin typeface="宋体" pitchFamily="2" charset="-122"/>
              </a:rPr>
              <a:t>Windows</a:t>
            </a:r>
            <a:r>
              <a:rPr lang="zh-CN" altLang="en-US" sz="2400" smtClean="0">
                <a:latin typeface="宋体" pitchFamily="2" charset="-122"/>
              </a:rPr>
              <a:t>下创建的快捷方式</a:t>
            </a:r>
          </a:p>
        </p:txBody>
      </p:sp>
      <p:pic>
        <p:nvPicPr>
          <p:cNvPr id="71684" name="Picture 4" descr="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3501008"/>
            <a:ext cx="7632700" cy="225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6283478"/>
      </p:ext>
    </p:extLst>
  </p:cSld>
  <p:clrMapOvr>
    <a:masterClrMapping/>
  </p:clrMapOvr>
  <p:transition spd="med"/>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algn="l" eaLnBrk="1" hangingPunct="1"/>
            <a:r>
              <a:rPr lang="en-US" altLang="zh-CN" dirty="0" smtClean="0">
                <a:latin typeface="+mj-ea"/>
                <a:ea typeface="+mj-ea"/>
              </a:rPr>
              <a:t>4.1.19 </a:t>
            </a:r>
            <a:r>
              <a:rPr lang="zh-CN" altLang="en-US" dirty="0" smtClean="0">
                <a:latin typeface="+mj-ea"/>
                <a:ea typeface="+mj-ea"/>
              </a:rPr>
              <a:t>软件包管理命令</a:t>
            </a:r>
            <a:r>
              <a:rPr lang="en-US" altLang="zh-CN" dirty="0" smtClean="0">
                <a:latin typeface="+mj-ea"/>
                <a:ea typeface="+mj-ea"/>
              </a:rPr>
              <a:t>(RPM)</a:t>
            </a:r>
          </a:p>
        </p:txBody>
      </p:sp>
      <p:sp>
        <p:nvSpPr>
          <p:cNvPr id="72707" name="Rectangle 3"/>
          <p:cNvSpPr>
            <a:spLocks noGrp="1" noChangeArrowheads="1"/>
          </p:cNvSpPr>
          <p:nvPr>
            <p:ph idx="1"/>
          </p:nvPr>
        </p:nvSpPr>
        <p:spPr/>
        <p:txBody>
          <a:bodyPr/>
          <a:lstStyle/>
          <a:p>
            <a:pPr eaLnBrk="1" hangingPunct="1">
              <a:lnSpc>
                <a:spcPct val="150000"/>
              </a:lnSpc>
              <a:spcBef>
                <a:spcPts val="1200"/>
              </a:spcBef>
            </a:pPr>
            <a:r>
              <a:rPr lang="en-US" altLang="zh-CN" sz="2800" smtClean="0"/>
              <a:t>RPM</a:t>
            </a:r>
            <a:r>
              <a:rPr lang="zh-CN" altLang="en-US" sz="2800" smtClean="0"/>
              <a:t>的全名是</a:t>
            </a:r>
            <a:r>
              <a:rPr lang="en-US" altLang="zh-CN" sz="2800" smtClean="0"/>
              <a:t>Red Hat Package Manager,</a:t>
            </a:r>
            <a:r>
              <a:rPr lang="zh-CN" altLang="en-US" sz="2800" smtClean="0"/>
              <a:t>它是由</a:t>
            </a:r>
            <a:r>
              <a:rPr lang="en-US" altLang="zh-CN" sz="2800" smtClean="0"/>
              <a:t>Red Hat </a:t>
            </a:r>
            <a:r>
              <a:rPr lang="zh-CN" altLang="en-US" sz="2800" smtClean="0"/>
              <a:t>公司提供的一个开放性软件包管理系统。</a:t>
            </a:r>
          </a:p>
          <a:p>
            <a:pPr lvl="1">
              <a:lnSpc>
                <a:spcPct val="150000"/>
              </a:lnSpc>
              <a:spcBef>
                <a:spcPts val="1200"/>
              </a:spcBef>
            </a:pPr>
            <a:r>
              <a:rPr lang="zh-CN" altLang="en-US" sz="2400" smtClean="0"/>
              <a:t>  易于安装、升级与删除软件包</a:t>
            </a:r>
          </a:p>
          <a:p>
            <a:pPr lvl="1">
              <a:lnSpc>
                <a:spcPct val="150000"/>
              </a:lnSpc>
              <a:spcBef>
                <a:spcPts val="1200"/>
              </a:spcBef>
            </a:pPr>
            <a:r>
              <a:rPr lang="zh-CN" altLang="en-US" sz="2400" smtClean="0"/>
              <a:t>  有强大的查询功能</a:t>
            </a:r>
          </a:p>
          <a:p>
            <a:pPr lvl="1">
              <a:lnSpc>
                <a:spcPct val="150000"/>
              </a:lnSpc>
              <a:spcBef>
                <a:spcPts val="1200"/>
              </a:spcBef>
            </a:pPr>
            <a:r>
              <a:rPr lang="zh-CN" altLang="en-US" sz="2400" smtClean="0"/>
              <a:t>  能够进行软件包验证</a:t>
            </a:r>
          </a:p>
          <a:p>
            <a:pPr lvl="1">
              <a:lnSpc>
                <a:spcPct val="150000"/>
              </a:lnSpc>
              <a:spcBef>
                <a:spcPts val="1200"/>
              </a:spcBef>
            </a:pPr>
            <a:r>
              <a:rPr lang="zh-CN" altLang="en-US" sz="2400" smtClean="0"/>
              <a:t>  支持代码形式的软件包</a:t>
            </a:r>
          </a:p>
        </p:txBody>
      </p:sp>
    </p:spTree>
    <p:extLst>
      <p:ext uri="{BB962C8B-B14F-4D97-AF65-F5344CB8AC3E}">
        <p14:creationId xmlns:p14="http://schemas.microsoft.com/office/powerpoint/2010/main" val="1898767812"/>
      </p:ext>
    </p:extLst>
  </p:cSld>
  <p:clrMapOvr>
    <a:masterClrMapping/>
  </p:clrMapOvr>
  <p:transition spd="med"/>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pPr algn="l" eaLnBrk="1" hangingPunct="1"/>
            <a:r>
              <a:rPr lang="en-US" altLang="zh-CN" smtClean="0">
                <a:latin typeface="+mj-ea"/>
                <a:ea typeface="+mj-ea"/>
              </a:rPr>
              <a:t>4.1.19 </a:t>
            </a:r>
            <a:r>
              <a:rPr lang="zh-CN" altLang="en-US" smtClean="0">
                <a:latin typeface="+mj-ea"/>
                <a:ea typeface="+mj-ea"/>
              </a:rPr>
              <a:t>软件包的安装</a:t>
            </a:r>
          </a:p>
        </p:txBody>
      </p:sp>
      <p:sp>
        <p:nvSpPr>
          <p:cNvPr id="73731" name="Rectangle 3"/>
          <p:cNvSpPr>
            <a:spLocks noGrp="1" noChangeArrowheads="1"/>
          </p:cNvSpPr>
          <p:nvPr>
            <p:ph idx="1"/>
          </p:nvPr>
        </p:nvSpPr>
        <p:spPr/>
        <p:txBody>
          <a:bodyPr/>
          <a:lstStyle/>
          <a:p>
            <a:pPr eaLnBrk="1" hangingPunct="1">
              <a:lnSpc>
                <a:spcPct val="150000"/>
              </a:lnSpc>
              <a:spcBef>
                <a:spcPts val="1200"/>
              </a:spcBef>
            </a:pPr>
            <a:r>
              <a:rPr lang="zh-CN" altLang="en-US" sz="2400" smtClean="0"/>
              <a:t>使用</a:t>
            </a:r>
            <a:r>
              <a:rPr lang="en-US" altLang="zh-CN" sz="2400" smtClean="0"/>
              <a:t>RPM</a:t>
            </a:r>
            <a:r>
              <a:rPr lang="zh-CN" altLang="en-US" sz="2400" smtClean="0"/>
              <a:t>命令的安装模式，可以将软件包内所有的组件</a:t>
            </a:r>
            <a:r>
              <a:rPr lang="zh-CN" altLang="en-US" sz="2400"/>
              <a:t>安装</a:t>
            </a:r>
            <a:r>
              <a:rPr lang="zh-CN" altLang="en-US" sz="2400" smtClean="0"/>
              <a:t>到系统中的正确路径；</a:t>
            </a:r>
            <a:endParaRPr lang="en-US" altLang="zh-CN" sz="2400" smtClean="0"/>
          </a:p>
          <a:p>
            <a:pPr eaLnBrk="1" hangingPunct="1">
              <a:lnSpc>
                <a:spcPct val="150000"/>
              </a:lnSpc>
              <a:spcBef>
                <a:spcPts val="1200"/>
              </a:spcBef>
            </a:pPr>
            <a:r>
              <a:rPr lang="zh-CN" altLang="en-US" sz="2400" smtClean="0"/>
              <a:t>安装软件包的命令是</a:t>
            </a:r>
            <a:r>
              <a:rPr lang="en-US" altLang="zh-CN" sz="2400" smtClean="0"/>
              <a:t>: </a:t>
            </a:r>
          </a:p>
          <a:p>
            <a:pPr lvl="1">
              <a:lnSpc>
                <a:spcPct val="150000"/>
              </a:lnSpc>
              <a:spcBef>
                <a:spcPts val="1200"/>
              </a:spcBef>
            </a:pPr>
            <a:r>
              <a:rPr lang="en-US" altLang="zh-CN" sz="2000" smtClean="0"/>
              <a:t>[root@linux root]#rpm –ivh vsftpd-2.6.2-x86-64.rpm</a:t>
            </a:r>
            <a:br>
              <a:rPr lang="en-US" altLang="zh-CN" sz="2000" smtClean="0"/>
            </a:br>
            <a:r>
              <a:rPr lang="en-US" altLang="zh-CN" sz="2000" smtClean="0"/>
              <a:t>i</a:t>
            </a:r>
            <a:r>
              <a:rPr lang="zh-CN" altLang="en-US" sz="2000" smtClean="0"/>
              <a:t>：</a:t>
            </a:r>
            <a:r>
              <a:rPr lang="en-US" altLang="zh-CN" sz="2000" smtClean="0"/>
              <a:t>rpm</a:t>
            </a:r>
            <a:r>
              <a:rPr lang="zh-CN" altLang="en-US" sz="2000" smtClean="0"/>
              <a:t>的安装模式</a:t>
            </a:r>
            <a:r>
              <a:rPr lang="en-US" altLang="zh-CN" sz="2000" smtClean="0"/>
              <a:t/>
            </a:r>
            <a:br>
              <a:rPr lang="en-US" altLang="zh-CN" sz="2000" smtClean="0"/>
            </a:br>
            <a:r>
              <a:rPr lang="en-US" altLang="zh-CN" sz="2000" smtClean="0"/>
              <a:t>v: </a:t>
            </a:r>
            <a:r>
              <a:rPr lang="zh-CN" altLang="en-US" sz="2000" smtClean="0"/>
              <a:t>校验文件信息</a:t>
            </a:r>
            <a:r>
              <a:rPr lang="en-US" altLang="zh-CN" sz="2000" smtClean="0"/>
              <a:t/>
            </a:r>
            <a:br>
              <a:rPr lang="en-US" altLang="zh-CN" sz="2000" smtClean="0"/>
            </a:br>
            <a:r>
              <a:rPr lang="en-US" altLang="zh-CN" sz="2000" smtClean="0"/>
              <a:t>h: </a:t>
            </a:r>
            <a:r>
              <a:rPr lang="zh-CN" altLang="en-US" sz="2000" smtClean="0"/>
              <a:t>以＃号显示安装进度</a:t>
            </a:r>
          </a:p>
        </p:txBody>
      </p:sp>
    </p:spTree>
    <p:extLst>
      <p:ext uri="{BB962C8B-B14F-4D97-AF65-F5344CB8AC3E}">
        <p14:creationId xmlns:p14="http://schemas.microsoft.com/office/powerpoint/2010/main" val="1169275925"/>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algn="l" eaLnBrk="1" hangingPunct="1"/>
            <a:r>
              <a:rPr lang="en-US" altLang="zh-CN" smtClean="0">
                <a:latin typeface="+mj-ea"/>
                <a:ea typeface="+mj-ea"/>
              </a:rPr>
              <a:t>1.3 Linux</a:t>
            </a:r>
            <a:r>
              <a:rPr lang="zh-CN" altLang="en-US" smtClean="0">
                <a:latin typeface="+mj-ea"/>
                <a:ea typeface="+mj-ea"/>
              </a:rPr>
              <a:t>操作系统结构</a:t>
            </a:r>
          </a:p>
        </p:txBody>
      </p:sp>
      <p:pic>
        <p:nvPicPr>
          <p:cNvPr id="8195" name="Picture 3" descr="LinuxOSStruct_ne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1484313"/>
            <a:ext cx="4881562" cy="475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Rectangle 4"/>
          <p:cNvSpPr>
            <a:spLocks noChangeArrowheads="1"/>
          </p:cNvSpPr>
          <p:nvPr/>
        </p:nvSpPr>
        <p:spPr bwMode="auto">
          <a:xfrm>
            <a:off x="5580063" y="1124744"/>
            <a:ext cx="3313112" cy="504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altLang="zh-CN" sz="2000" b="0" dirty="0">
                <a:latin typeface="微软雅黑" pitchFamily="34" charset="-122"/>
                <a:ea typeface="微软雅黑" pitchFamily="34" charset="-122"/>
              </a:rPr>
              <a:t>Kernel</a:t>
            </a:r>
          </a:p>
          <a:p>
            <a:pPr marL="742950" lvl="1" indent="-285750">
              <a:spcBef>
                <a:spcPct val="20000"/>
              </a:spcBef>
              <a:buFontTx/>
              <a:buChar char="–"/>
            </a:pPr>
            <a:r>
              <a:rPr lang="zh-CN" altLang="en-US" sz="2000" b="0" dirty="0">
                <a:latin typeface="微软雅黑" pitchFamily="34" charset="-122"/>
                <a:ea typeface="微软雅黑" pitchFamily="34" charset="-122"/>
              </a:rPr>
              <a:t>系统启动时将内核装入内存</a:t>
            </a:r>
          </a:p>
          <a:p>
            <a:pPr marL="742950" lvl="1" indent="-285750">
              <a:spcBef>
                <a:spcPct val="20000"/>
              </a:spcBef>
              <a:buFontTx/>
              <a:buChar char="–"/>
            </a:pPr>
            <a:r>
              <a:rPr lang="zh-CN" altLang="en-US" sz="2000" b="0" dirty="0">
                <a:latin typeface="微软雅黑" pitchFamily="34" charset="-122"/>
                <a:ea typeface="微软雅黑" pitchFamily="34" charset="-122"/>
              </a:rPr>
              <a:t>管理系统各种资源</a:t>
            </a:r>
          </a:p>
          <a:p>
            <a:pPr marL="342900" indent="-342900">
              <a:spcBef>
                <a:spcPct val="20000"/>
              </a:spcBef>
              <a:buFontTx/>
              <a:buChar char="•"/>
            </a:pPr>
            <a:r>
              <a:rPr lang="en-US" altLang="zh-CN" sz="2000" b="0" dirty="0">
                <a:latin typeface="微软雅黑" pitchFamily="34" charset="-122"/>
                <a:ea typeface="微软雅黑" pitchFamily="34" charset="-122"/>
              </a:rPr>
              <a:t>Shell</a:t>
            </a:r>
          </a:p>
          <a:p>
            <a:pPr marL="742950" lvl="1" indent="-285750">
              <a:spcBef>
                <a:spcPct val="20000"/>
              </a:spcBef>
              <a:buFontTx/>
              <a:buChar char="–"/>
            </a:pPr>
            <a:r>
              <a:rPr lang="zh-CN" altLang="en-US" sz="2000" b="0" dirty="0">
                <a:latin typeface="微软雅黑" pitchFamily="34" charset="-122"/>
                <a:ea typeface="微软雅黑" pitchFamily="34" charset="-122"/>
              </a:rPr>
              <a:t>用户界面，提供用户与内核交互处理接口</a:t>
            </a:r>
          </a:p>
          <a:p>
            <a:pPr marL="742950" lvl="1" indent="-285750">
              <a:spcBef>
                <a:spcPct val="20000"/>
              </a:spcBef>
              <a:buFontTx/>
              <a:buChar char="–"/>
            </a:pPr>
            <a:r>
              <a:rPr lang="zh-CN" altLang="en-US" sz="2000" b="0" dirty="0">
                <a:latin typeface="微软雅黑" pitchFamily="34" charset="-122"/>
                <a:ea typeface="微软雅黑" pitchFamily="34" charset="-122"/>
              </a:rPr>
              <a:t>是命令解释器，提供强大的编程环境</a:t>
            </a:r>
          </a:p>
          <a:p>
            <a:pPr marL="742950" lvl="1" indent="-285750">
              <a:spcBef>
                <a:spcPct val="20000"/>
              </a:spcBef>
              <a:buFontTx/>
              <a:buChar char="–"/>
            </a:pPr>
            <a:r>
              <a:rPr lang="en-US" altLang="zh-CN" sz="2000" b="0" dirty="0" err="1">
                <a:latin typeface="微软雅黑" pitchFamily="34" charset="-122"/>
                <a:ea typeface="微软雅黑" pitchFamily="34" charset="-122"/>
              </a:rPr>
              <a:t>bash,ash,pdksh,tcsh,ksh,sh,csh,zsh</a:t>
            </a:r>
            <a:r>
              <a:rPr lang="en-US" altLang="zh-CN" sz="2000" b="0" dirty="0">
                <a:latin typeface="微软雅黑" pitchFamily="34" charset="-122"/>
                <a:ea typeface="微软雅黑" pitchFamily="34" charset="-122"/>
              </a:rPr>
              <a:t>….</a:t>
            </a:r>
          </a:p>
          <a:p>
            <a:pPr marL="342900" indent="-342900">
              <a:spcBef>
                <a:spcPct val="20000"/>
              </a:spcBef>
              <a:buFontTx/>
              <a:buChar char="•"/>
            </a:pPr>
            <a:r>
              <a:rPr lang="en-US" altLang="zh-CN" sz="2000" b="0" dirty="0">
                <a:latin typeface="微软雅黑" pitchFamily="34" charset="-122"/>
                <a:ea typeface="微软雅黑" pitchFamily="34" charset="-122"/>
              </a:rPr>
              <a:t>Utility</a:t>
            </a:r>
          </a:p>
          <a:p>
            <a:pPr marL="742950" lvl="1" indent="-285750">
              <a:spcBef>
                <a:spcPct val="20000"/>
              </a:spcBef>
              <a:buFontTx/>
              <a:buChar char="–"/>
            </a:pPr>
            <a:r>
              <a:rPr lang="zh-CN" altLang="en-US" sz="2000" b="0" dirty="0">
                <a:latin typeface="微软雅黑" pitchFamily="34" charset="-122"/>
                <a:ea typeface="微软雅黑" pitchFamily="34" charset="-122"/>
              </a:rPr>
              <a:t>提供各种管理工具，应用程序</a:t>
            </a:r>
          </a:p>
        </p:txBody>
      </p:sp>
    </p:spTree>
    <p:extLst>
      <p:ext uri="{BB962C8B-B14F-4D97-AF65-F5344CB8AC3E}">
        <p14:creationId xmlns:p14="http://schemas.microsoft.com/office/powerpoint/2010/main" val="266204972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algn="l" eaLnBrk="1" hangingPunct="1"/>
            <a:r>
              <a:rPr lang="en-US" altLang="zh-CN" smtClean="0">
                <a:latin typeface="+mj-ea"/>
                <a:ea typeface="+mj-ea"/>
              </a:rPr>
              <a:t>4.1.19 </a:t>
            </a:r>
            <a:r>
              <a:rPr lang="zh-CN" altLang="en-US" smtClean="0">
                <a:latin typeface="+mj-ea"/>
                <a:ea typeface="+mj-ea"/>
              </a:rPr>
              <a:t>软件包的删除</a:t>
            </a:r>
          </a:p>
        </p:txBody>
      </p:sp>
      <p:sp>
        <p:nvSpPr>
          <p:cNvPr id="74755" name="Rectangle 3"/>
          <p:cNvSpPr>
            <a:spLocks noGrp="1" noChangeArrowheads="1"/>
          </p:cNvSpPr>
          <p:nvPr>
            <p:ph idx="1"/>
          </p:nvPr>
        </p:nvSpPr>
        <p:spPr/>
        <p:txBody>
          <a:bodyPr/>
          <a:lstStyle/>
          <a:p>
            <a:pPr eaLnBrk="1" hangingPunct="1">
              <a:lnSpc>
                <a:spcPct val="150000"/>
              </a:lnSpc>
              <a:spcBef>
                <a:spcPts val="1200"/>
              </a:spcBef>
            </a:pPr>
            <a:r>
              <a:rPr lang="zh-CN" altLang="en-US" sz="2400" smtClean="0"/>
              <a:t>删除模式会将指定软件包的内容全部删除，但并不包括已更改过的配置文件；</a:t>
            </a:r>
            <a:endParaRPr lang="en-US" altLang="zh-CN" sz="2400" smtClean="0"/>
          </a:p>
          <a:p>
            <a:pPr eaLnBrk="1" hangingPunct="1">
              <a:lnSpc>
                <a:spcPct val="150000"/>
              </a:lnSpc>
              <a:spcBef>
                <a:spcPts val="1200"/>
              </a:spcBef>
            </a:pPr>
            <a:r>
              <a:rPr lang="zh-CN" altLang="en-US" sz="2400" smtClean="0"/>
              <a:t>删除</a:t>
            </a:r>
            <a:r>
              <a:rPr lang="en-US" altLang="zh-CN" sz="2400" smtClean="0"/>
              <a:t>RPM</a:t>
            </a:r>
            <a:r>
              <a:rPr lang="zh-CN" altLang="en-US" sz="2400" smtClean="0"/>
              <a:t>软件包的命令如下：</a:t>
            </a:r>
          </a:p>
          <a:p>
            <a:pPr lvl="1">
              <a:lnSpc>
                <a:spcPct val="150000"/>
              </a:lnSpc>
              <a:spcBef>
                <a:spcPts val="1200"/>
              </a:spcBef>
            </a:pPr>
            <a:r>
              <a:rPr lang="en-US" altLang="zh-CN" sz="2000" smtClean="0"/>
              <a:t>[root@linux /]# rpm –e  vsftpd</a:t>
            </a:r>
            <a:br>
              <a:rPr lang="en-US" altLang="zh-CN" sz="2000" smtClean="0"/>
            </a:br>
            <a:r>
              <a:rPr lang="zh-CN" altLang="en-US" sz="2000" smtClean="0"/>
              <a:t>注意：这里必须使用软件名“</a:t>
            </a:r>
            <a:r>
              <a:rPr lang="en-US" altLang="zh-CN" sz="2000" smtClean="0"/>
              <a:t>vsftpd”</a:t>
            </a:r>
            <a:r>
              <a:rPr lang="zh-CN" altLang="en-US" sz="2000" smtClean="0"/>
              <a:t>或”</a:t>
            </a:r>
            <a:r>
              <a:rPr lang="en-US" altLang="zh-CN" sz="2000" smtClean="0"/>
              <a:t>vstpd-2.6.2-x86-64</a:t>
            </a:r>
            <a:r>
              <a:rPr lang="zh-CN" altLang="en-US" sz="2000" smtClean="0"/>
              <a:t>，而不是使用当初安装时的软件包名</a:t>
            </a:r>
            <a:r>
              <a:rPr lang="en-US" altLang="zh-CN" sz="2000" smtClean="0"/>
              <a:t>vsftpd-2.6.2-x86-64.rpm</a:t>
            </a:r>
          </a:p>
        </p:txBody>
      </p:sp>
    </p:spTree>
    <p:extLst>
      <p:ext uri="{BB962C8B-B14F-4D97-AF65-F5344CB8AC3E}">
        <p14:creationId xmlns:p14="http://schemas.microsoft.com/office/powerpoint/2010/main" val="3296502598"/>
      </p:ext>
    </p:extLst>
  </p:cSld>
  <p:clrMapOvr>
    <a:masterClrMapping/>
  </p:clrMapOvr>
  <p:transition spd="med"/>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pPr algn="l" eaLnBrk="1" hangingPunct="1"/>
            <a:r>
              <a:rPr lang="en-US" altLang="zh-CN" smtClean="0">
                <a:latin typeface="+mj-ea"/>
                <a:ea typeface="+mj-ea"/>
              </a:rPr>
              <a:t>4.1.19 </a:t>
            </a:r>
            <a:r>
              <a:rPr lang="zh-CN" altLang="en-US" smtClean="0">
                <a:latin typeface="+mj-ea"/>
                <a:ea typeface="+mj-ea"/>
              </a:rPr>
              <a:t>软件包升级</a:t>
            </a:r>
          </a:p>
        </p:txBody>
      </p:sp>
      <p:sp>
        <p:nvSpPr>
          <p:cNvPr id="75779" name="Rectangle 3"/>
          <p:cNvSpPr>
            <a:spLocks noGrp="1" noChangeArrowheads="1"/>
          </p:cNvSpPr>
          <p:nvPr>
            <p:ph idx="1"/>
          </p:nvPr>
        </p:nvSpPr>
        <p:spPr/>
        <p:txBody>
          <a:bodyPr/>
          <a:lstStyle/>
          <a:p>
            <a:pPr eaLnBrk="1" hangingPunct="1">
              <a:lnSpc>
                <a:spcPct val="150000"/>
              </a:lnSpc>
              <a:spcBef>
                <a:spcPts val="1200"/>
              </a:spcBef>
            </a:pPr>
            <a:r>
              <a:rPr lang="zh-CN" altLang="en-US" sz="2400" smtClean="0"/>
              <a:t>升级模式会安装用户所指定的更新版本，并删除已安装在系统中的相同软件包，升级软件包命令如下：</a:t>
            </a:r>
          </a:p>
          <a:p>
            <a:pPr lvl="1">
              <a:lnSpc>
                <a:spcPct val="150000"/>
              </a:lnSpc>
              <a:spcBef>
                <a:spcPts val="1200"/>
              </a:spcBef>
            </a:pPr>
            <a:r>
              <a:rPr lang="en-US" altLang="zh-CN" sz="2000" smtClean="0"/>
              <a:t>[root@linux /]# rpm –Uvh vsftpd-2.6.2-x86-64.rpm</a:t>
            </a:r>
          </a:p>
        </p:txBody>
      </p:sp>
    </p:spTree>
    <p:extLst>
      <p:ext uri="{BB962C8B-B14F-4D97-AF65-F5344CB8AC3E}">
        <p14:creationId xmlns:p14="http://schemas.microsoft.com/office/powerpoint/2010/main" val="3886509541"/>
      </p:ext>
    </p:extLst>
  </p:cSld>
  <p:clrMapOvr>
    <a:masterClrMapping/>
  </p:clrMapOvr>
  <p:transition spd="med"/>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algn="l" eaLnBrk="1" hangingPunct="1"/>
            <a:r>
              <a:rPr lang="en-US" altLang="zh-CN" smtClean="0">
                <a:latin typeface="+mj-ea"/>
                <a:ea typeface="+mj-ea"/>
              </a:rPr>
              <a:t>4.1.19 </a:t>
            </a:r>
            <a:r>
              <a:rPr lang="zh-CN" altLang="en-US" smtClean="0">
                <a:latin typeface="+mj-ea"/>
                <a:ea typeface="+mj-ea"/>
              </a:rPr>
              <a:t>软件包更新</a:t>
            </a:r>
          </a:p>
        </p:txBody>
      </p:sp>
      <p:sp>
        <p:nvSpPr>
          <p:cNvPr id="76803" name="Rectangle 3"/>
          <p:cNvSpPr>
            <a:spLocks noGrp="1" noChangeArrowheads="1"/>
          </p:cNvSpPr>
          <p:nvPr>
            <p:ph idx="1"/>
          </p:nvPr>
        </p:nvSpPr>
        <p:spPr/>
        <p:txBody>
          <a:bodyPr/>
          <a:lstStyle/>
          <a:p>
            <a:pPr eaLnBrk="1" hangingPunct="1">
              <a:lnSpc>
                <a:spcPct val="150000"/>
              </a:lnSpc>
              <a:spcBef>
                <a:spcPts val="1200"/>
              </a:spcBef>
            </a:pPr>
            <a:r>
              <a:rPr lang="zh-CN" altLang="en-US" sz="2400" smtClean="0"/>
              <a:t>更新模式下，</a:t>
            </a:r>
            <a:r>
              <a:rPr lang="en-US" altLang="zh-CN" sz="2400" smtClean="0"/>
              <a:t>rpm</a:t>
            </a:r>
            <a:r>
              <a:rPr lang="zh-CN" altLang="en-US" sz="2400" smtClean="0"/>
              <a:t>命令会检查在命令行中所指定的软件包是否比系统中原有的软件包更新。</a:t>
            </a:r>
            <a:endParaRPr lang="en-US" altLang="zh-CN" sz="2400" smtClean="0"/>
          </a:p>
          <a:p>
            <a:pPr eaLnBrk="1" hangingPunct="1">
              <a:lnSpc>
                <a:spcPct val="150000"/>
              </a:lnSpc>
              <a:spcBef>
                <a:spcPts val="1200"/>
              </a:spcBef>
            </a:pPr>
            <a:r>
              <a:rPr lang="zh-CN" altLang="en-US" sz="2400" smtClean="0"/>
              <a:t>如果情况属实，</a:t>
            </a:r>
            <a:r>
              <a:rPr lang="en-US" altLang="zh-CN" sz="2400" smtClean="0"/>
              <a:t>rpm</a:t>
            </a:r>
            <a:r>
              <a:rPr lang="zh-CN" altLang="en-US" sz="2400" smtClean="0"/>
              <a:t>命令会自动更新指定的软件包</a:t>
            </a:r>
            <a:r>
              <a:rPr lang="zh-CN" altLang="en-US" sz="2400"/>
              <a:t>。</a:t>
            </a:r>
            <a:endParaRPr lang="en-US" altLang="zh-CN" sz="2400" smtClean="0"/>
          </a:p>
          <a:p>
            <a:pPr eaLnBrk="1" hangingPunct="1">
              <a:lnSpc>
                <a:spcPct val="150000"/>
              </a:lnSpc>
              <a:spcBef>
                <a:spcPts val="1200"/>
              </a:spcBef>
            </a:pPr>
            <a:r>
              <a:rPr lang="zh-CN" altLang="en-US" sz="2400" smtClean="0"/>
              <a:t>反之，若系统中并没有指定软件包的较旧版本，</a:t>
            </a:r>
            <a:r>
              <a:rPr lang="en-US" altLang="zh-CN" sz="2400" smtClean="0"/>
              <a:t>rpm</a:t>
            </a:r>
            <a:r>
              <a:rPr lang="zh-CN" altLang="en-US" sz="2400" smtClean="0"/>
              <a:t>命令并不会安装此软件包。</a:t>
            </a:r>
            <a:endParaRPr lang="en-US" altLang="zh-CN" sz="2400" smtClean="0"/>
          </a:p>
          <a:p>
            <a:pPr eaLnBrk="1" hangingPunct="1">
              <a:lnSpc>
                <a:spcPct val="150000"/>
              </a:lnSpc>
              <a:spcBef>
                <a:spcPts val="1200"/>
              </a:spcBef>
            </a:pPr>
            <a:r>
              <a:rPr lang="zh-CN" altLang="en-US" sz="2400" smtClean="0"/>
              <a:t>在升级模式下，不管系统中是否有较旧的版本，</a:t>
            </a:r>
            <a:r>
              <a:rPr lang="en-US" altLang="zh-CN" sz="2400" smtClean="0"/>
              <a:t>rpm</a:t>
            </a:r>
            <a:r>
              <a:rPr lang="zh-CN" altLang="en-US" sz="2400" smtClean="0"/>
              <a:t>命令都会安装指定的软件包。</a:t>
            </a:r>
          </a:p>
          <a:p>
            <a:pPr eaLnBrk="1" hangingPunct="1">
              <a:lnSpc>
                <a:spcPct val="150000"/>
              </a:lnSpc>
              <a:spcBef>
                <a:spcPts val="1200"/>
              </a:spcBef>
            </a:pPr>
            <a:r>
              <a:rPr lang="en-US" altLang="zh-CN" sz="2400" smtClean="0"/>
              <a:t>[root@linux /]# rpm –Fvh vsftpd-2.6.2-x86-64.rpm</a:t>
            </a:r>
          </a:p>
        </p:txBody>
      </p:sp>
    </p:spTree>
    <p:extLst>
      <p:ext uri="{BB962C8B-B14F-4D97-AF65-F5344CB8AC3E}">
        <p14:creationId xmlns:p14="http://schemas.microsoft.com/office/powerpoint/2010/main" val="433904913"/>
      </p:ext>
    </p:extLst>
  </p:cSld>
  <p:clrMapOvr>
    <a:masterClrMapping/>
  </p:clrMapOvr>
  <p:transition spd="med"/>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algn="l" eaLnBrk="1" hangingPunct="1"/>
            <a:r>
              <a:rPr lang="en-US" altLang="zh-CN" smtClean="0">
                <a:latin typeface="+mj-ea"/>
                <a:ea typeface="+mj-ea"/>
              </a:rPr>
              <a:t>4.1.19 </a:t>
            </a:r>
            <a:r>
              <a:rPr lang="zh-CN" altLang="en-US" smtClean="0">
                <a:latin typeface="+mj-ea"/>
                <a:ea typeface="+mj-ea"/>
              </a:rPr>
              <a:t>软件包查询</a:t>
            </a:r>
          </a:p>
        </p:txBody>
      </p:sp>
      <p:sp>
        <p:nvSpPr>
          <p:cNvPr id="77827" name="Rectangle 3"/>
          <p:cNvSpPr>
            <a:spLocks noGrp="1" noChangeArrowheads="1"/>
          </p:cNvSpPr>
          <p:nvPr>
            <p:ph idx="1"/>
          </p:nvPr>
        </p:nvSpPr>
        <p:spPr/>
        <p:txBody>
          <a:bodyPr/>
          <a:lstStyle/>
          <a:p>
            <a:pPr eaLnBrk="1" hangingPunct="1">
              <a:spcBef>
                <a:spcPts val="1200"/>
              </a:spcBef>
            </a:pPr>
            <a:r>
              <a:rPr lang="zh-CN" altLang="en-US" sz="2400" smtClean="0"/>
              <a:t>若要获取</a:t>
            </a:r>
            <a:r>
              <a:rPr lang="en-US" altLang="zh-CN" sz="2400" smtClean="0"/>
              <a:t>RPM</a:t>
            </a:r>
            <a:r>
              <a:rPr lang="zh-CN" altLang="en-US" sz="2400" smtClean="0"/>
              <a:t>软件包的相关信息，可以使用查询模式。</a:t>
            </a:r>
            <a:endParaRPr lang="en-US" altLang="zh-CN" sz="2400" smtClean="0"/>
          </a:p>
          <a:p>
            <a:pPr eaLnBrk="1" hangingPunct="1">
              <a:spcBef>
                <a:spcPts val="1200"/>
              </a:spcBef>
            </a:pPr>
            <a:r>
              <a:rPr lang="zh-CN" altLang="en-US" sz="2400" smtClean="0"/>
              <a:t>使用</a:t>
            </a:r>
            <a:r>
              <a:rPr lang="en-US" altLang="zh-CN" sz="2400" smtClean="0"/>
              <a:t>-q</a:t>
            </a:r>
            <a:r>
              <a:rPr lang="zh-CN" altLang="en-US" sz="2400" smtClean="0"/>
              <a:t>参数可查询一个已安装的软件包的内容。</a:t>
            </a:r>
          </a:p>
          <a:p>
            <a:pPr lvl="1">
              <a:spcBef>
                <a:spcPts val="1200"/>
              </a:spcBef>
            </a:pPr>
            <a:r>
              <a:rPr lang="en-US" altLang="zh-CN" sz="2000" smtClean="0"/>
              <a:t>[root@linux /]# rpm  –q  vsftpd</a:t>
            </a:r>
            <a:br>
              <a:rPr lang="en-US" altLang="zh-CN" sz="2000" smtClean="0"/>
            </a:br>
            <a:r>
              <a:rPr lang="en-US" altLang="zh-CN" sz="2000" smtClean="0"/>
              <a:t>vsftpd-2.6.2-x86-64  </a:t>
            </a:r>
            <a:r>
              <a:rPr lang="zh-CN" altLang="en-US" sz="2000" smtClean="0"/>
              <a:t>显示软件包的名称、版本及次版本</a:t>
            </a:r>
          </a:p>
          <a:p>
            <a:pPr eaLnBrk="1" hangingPunct="1">
              <a:spcBef>
                <a:spcPts val="1200"/>
              </a:spcBef>
            </a:pPr>
            <a:r>
              <a:rPr lang="zh-CN" altLang="en-US" sz="2400" smtClean="0"/>
              <a:t>查询软件包所安装的文件：安装某个软件包之后，常常困扰用户是，不知道该软件包究竟安装到哪里；</a:t>
            </a:r>
            <a:endParaRPr lang="en-US" altLang="zh-CN" sz="2400" smtClean="0"/>
          </a:p>
          <a:p>
            <a:pPr eaLnBrk="1" hangingPunct="1">
              <a:spcBef>
                <a:spcPts val="1200"/>
              </a:spcBef>
            </a:pPr>
            <a:r>
              <a:rPr lang="zh-CN" altLang="en-US" sz="2400" smtClean="0"/>
              <a:t>执行</a:t>
            </a:r>
            <a:r>
              <a:rPr lang="en-US" altLang="zh-CN" sz="2400" smtClean="0"/>
              <a:t>rpm –ql package-name  </a:t>
            </a:r>
            <a:r>
              <a:rPr lang="zh-CN" altLang="en-US" sz="2400" smtClean="0"/>
              <a:t>命令可列出安装的文件。</a:t>
            </a:r>
          </a:p>
          <a:p>
            <a:pPr lvl="1">
              <a:spcBef>
                <a:spcPts val="1200"/>
              </a:spcBef>
            </a:pPr>
            <a:r>
              <a:rPr lang="en-US" altLang="zh-CN" sz="2000" smtClean="0"/>
              <a:t>[root@linux /]# rpm –ql xv (l</a:t>
            </a:r>
            <a:r>
              <a:rPr lang="zh-CN" altLang="en-US" sz="2000" smtClean="0"/>
              <a:t>参数：显示文件列表</a:t>
            </a:r>
            <a:r>
              <a:rPr lang="en-US" altLang="zh-CN" sz="2000" smtClean="0"/>
              <a:t>)</a:t>
            </a:r>
            <a:br>
              <a:rPr lang="en-US" altLang="zh-CN" sz="2000" smtClean="0"/>
            </a:br>
            <a:r>
              <a:rPr lang="en-US" altLang="zh-CN" sz="2000" smtClean="0"/>
              <a:t>/etc/x11/wmconfig/xv</a:t>
            </a:r>
            <a:br>
              <a:rPr lang="en-US" altLang="zh-CN" sz="2000" smtClean="0"/>
            </a:br>
            <a:r>
              <a:rPr lang="en-US" altLang="zh-CN" sz="2000" smtClean="0"/>
              <a:t>/usr/x11R6/bin/bggen</a:t>
            </a:r>
            <a:r>
              <a:rPr lang="en-US" altLang="zh-CN" sz="2000"/>
              <a:t/>
            </a:r>
            <a:br>
              <a:rPr lang="en-US" altLang="zh-CN" sz="2000"/>
            </a:br>
            <a:r>
              <a:rPr lang="en-US" altLang="zh-CN" sz="2000" smtClean="0"/>
              <a:t>/usr/X11R6/bin/vdcomp</a:t>
            </a:r>
            <a:r>
              <a:rPr lang="zh-CN" altLang="en-US" sz="2000" smtClean="0"/>
              <a:t>　</a:t>
            </a:r>
          </a:p>
        </p:txBody>
      </p:sp>
    </p:spTree>
    <p:extLst>
      <p:ext uri="{BB962C8B-B14F-4D97-AF65-F5344CB8AC3E}">
        <p14:creationId xmlns:p14="http://schemas.microsoft.com/office/powerpoint/2010/main" val="380869673"/>
      </p:ext>
    </p:extLst>
  </p:cSld>
  <p:clrMapOvr>
    <a:masterClrMapping/>
  </p:clrMapOvr>
  <p:transition spd="med"/>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pPr eaLnBrk="1" hangingPunct="1"/>
            <a:r>
              <a:rPr lang="en-US" altLang="zh-CN" smtClean="0">
                <a:latin typeface="+mj-ea"/>
              </a:rPr>
              <a:t>4.1.19 </a:t>
            </a:r>
            <a:r>
              <a:rPr lang="zh-CN" altLang="en-US" smtClean="0"/>
              <a:t>常用的</a:t>
            </a:r>
            <a:r>
              <a:rPr lang="en-US" altLang="zh-CN" smtClean="0"/>
              <a:t>rpm</a:t>
            </a:r>
            <a:r>
              <a:rPr lang="zh-CN" altLang="en-US" smtClean="0"/>
              <a:t>查询命令</a:t>
            </a:r>
          </a:p>
        </p:txBody>
      </p:sp>
      <p:sp>
        <p:nvSpPr>
          <p:cNvPr id="78851" name="Rectangle 3"/>
          <p:cNvSpPr>
            <a:spLocks noGrp="1" noChangeArrowheads="1"/>
          </p:cNvSpPr>
          <p:nvPr>
            <p:ph idx="1"/>
          </p:nvPr>
        </p:nvSpPr>
        <p:spPr>
          <a:xfrm>
            <a:off x="457200" y="980728"/>
            <a:ext cx="8229600" cy="5616624"/>
          </a:xfrm>
        </p:spPr>
        <p:txBody>
          <a:bodyPr/>
          <a:lstStyle/>
          <a:p>
            <a:pPr eaLnBrk="1" hangingPunct="1">
              <a:lnSpc>
                <a:spcPct val="150000"/>
              </a:lnSpc>
              <a:spcBef>
                <a:spcPts val="1200"/>
              </a:spcBef>
            </a:pPr>
            <a:r>
              <a:rPr lang="en-US" altLang="zh-CN" sz="2400" dirty="0" smtClean="0"/>
              <a:t>rpm –</a:t>
            </a:r>
            <a:r>
              <a:rPr lang="en-US" altLang="zh-CN" sz="2400" dirty="0" err="1" smtClean="0"/>
              <a:t>qa</a:t>
            </a:r>
            <a:r>
              <a:rPr lang="en-US" altLang="zh-CN" sz="2400" dirty="0" smtClean="0"/>
              <a:t> |</a:t>
            </a:r>
            <a:r>
              <a:rPr lang="en-US" altLang="zh-CN" sz="2400" dirty="0" err="1" smtClean="0"/>
              <a:t>grep</a:t>
            </a:r>
            <a:r>
              <a:rPr lang="en-US" altLang="zh-CN" sz="2400" dirty="0" smtClean="0"/>
              <a:t> </a:t>
            </a:r>
            <a:r>
              <a:rPr lang="en-US" altLang="zh-CN" sz="2400" dirty="0" err="1" smtClean="0"/>
              <a:t>vsftpd</a:t>
            </a:r>
            <a:r>
              <a:rPr lang="en-US" altLang="zh-CN" sz="2400" dirty="0" smtClean="0"/>
              <a:t/>
            </a:r>
            <a:br>
              <a:rPr lang="en-US" altLang="zh-CN" sz="2400" dirty="0" smtClean="0"/>
            </a:br>
            <a:r>
              <a:rPr lang="zh-CN" altLang="en-US" sz="2400" dirty="0" smtClean="0"/>
              <a:t>查询某个程序是否安装，及其具体版本；</a:t>
            </a:r>
            <a:endParaRPr lang="en-US" altLang="zh-CN" sz="2400" dirty="0" smtClean="0"/>
          </a:p>
          <a:p>
            <a:pPr eaLnBrk="1" hangingPunct="1">
              <a:lnSpc>
                <a:spcPct val="150000"/>
              </a:lnSpc>
              <a:spcBef>
                <a:spcPts val="1200"/>
              </a:spcBef>
            </a:pPr>
            <a:r>
              <a:rPr lang="en-US" altLang="zh-CN" sz="2400" dirty="0" smtClean="0"/>
              <a:t>rpm  -</a:t>
            </a:r>
            <a:r>
              <a:rPr lang="en-US" altLang="zh-CN" sz="2400" dirty="0" err="1" smtClean="0"/>
              <a:t>ql</a:t>
            </a:r>
            <a:r>
              <a:rPr lang="en-US" altLang="zh-CN" sz="2400" dirty="0" smtClean="0"/>
              <a:t>  vsftpd-3.4.1</a:t>
            </a:r>
            <a:br>
              <a:rPr lang="en-US" altLang="zh-CN" sz="2400" dirty="0" smtClean="0"/>
            </a:br>
            <a:r>
              <a:rPr lang="zh-CN" altLang="en-US" sz="2400" dirty="0" smtClean="0"/>
              <a:t>列出已安装程序的所有相关文件；</a:t>
            </a:r>
            <a:endParaRPr lang="en-US" altLang="zh-CN" sz="2400" dirty="0" smtClean="0"/>
          </a:p>
          <a:p>
            <a:pPr eaLnBrk="1" hangingPunct="1">
              <a:lnSpc>
                <a:spcPct val="150000"/>
              </a:lnSpc>
              <a:spcBef>
                <a:spcPts val="1200"/>
              </a:spcBef>
            </a:pPr>
            <a:r>
              <a:rPr lang="en-US" altLang="zh-CN" sz="2400" dirty="0" smtClean="0"/>
              <a:t>rpm  -</a:t>
            </a:r>
            <a:r>
              <a:rPr lang="en-US" altLang="zh-CN" sz="2400" dirty="0" err="1" smtClean="0"/>
              <a:t>qpl</a:t>
            </a:r>
            <a:r>
              <a:rPr lang="en-US" altLang="zh-CN" sz="2400" dirty="0" smtClean="0"/>
              <a:t> vsftpd-3.4.1.rpm</a:t>
            </a:r>
            <a:br>
              <a:rPr lang="en-US" altLang="zh-CN" sz="2400" dirty="0" smtClean="0"/>
            </a:br>
            <a:r>
              <a:rPr lang="zh-CN" altLang="en-US" sz="2400" dirty="0" smtClean="0"/>
              <a:t>列出</a:t>
            </a:r>
            <a:r>
              <a:rPr lang="en-US" altLang="zh-CN" sz="2400" dirty="0" smtClean="0"/>
              <a:t>RPM</a:t>
            </a:r>
            <a:r>
              <a:rPr lang="zh-CN" altLang="en-US" sz="2400" dirty="0" smtClean="0"/>
              <a:t>软件包中的所有文件；</a:t>
            </a:r>
            <a:endParaRPr lang="en-US" altLang="zh-CN" sz="2400" dirty="0" smtClean="0"/>
          </a:p>
          <a:p>
            <a:pPr eaLnBrk="1" hangingPunct="1">
              <a:lnSpc>
                <a:spcPct val="150000"/>
              </a:lnSpc>
              <a:spcBef>
                <a:spcPts val="1200"/>
              </a:spcBef>
            </a:pPr>
            <a:r>
              <a:rPr lang="en-US" altLang="zh-CN" sz="2400" dirty="0" smtClean="0"/>
              <a:t>rpm  -</a:t>
            </a:r>
            <a:r>
              <a:rPr lang="en-US" altLang="zh-CN" sz="2400" dirty="0" err="1" smtClean="0"/>
              <a:t>qf</a:t>
            </a:r>
            <a:r>
              <a:rPr lang="en-US" altLang="zh-CN" sz="2400" dirty="0" smtClean="0"/>
              <a:t> /</a:t>
            </a:r>
            <a:r>
              <a:rPr lang="en-US" altLang="zh-CN" sz="2400" dirty="0" err="1" smtClean="0"/>
              <a:t>etc</a:t>
            </a:r>
            <a:r>
              <a:rPr lang="en-US" altLang="zh-CN" sz="2400" dirty="0" smtClean="0"/>
              <a:t>/</a:t>
            </a:r>
            <a:r>
              <a:rPr lang="en-US" altLang="zh-CN" sz="2400" dirty="0" err="1" smtClean="0"/>
              <a:t>vsftpd.conf</a:t>
            </a:r>
            <a:r>
              <a:rPr lang="en-US" altLang="zh-CN" sz="2400" dirty="0" smtClean="0"/>
              <a:t/>
            </a:r>
            <a:br>
              <a:rPr lang="en-US" altLang="zh-CN" sz="2400" dirty="0" smtClean="0"/>
            </a:br>
            <a:r>
              <a:rPr lang="zh-CN" altLang="en-US" sz="2400" dirty="0" smtClean="0"/>
              <a:t>检查某个文件属于哪一个软件包；</a:t>
            </a:r>
            <a:endParaRPr lang="en-US" altLang="zh-CN" sz="2400" dirty="0" smtClean="0"/>
          </a:p>
        </p:txBody>
      </p:sp>
    </p:spTree>
    <p:extLst>
      <p:ext uri="{BB962C8B-B14F-4D97-AF65-F5344CB8AC3E}">
        <p14:creationId xmlns:p14="http://schemas.microsoft.com/office/powerpoint/2010/main" val="364892902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algn="l" eaLnBrk="1" hangingPunct="1"/>
            <a:r>
              <a:rPr lang="en-US" altLang="zh-CN" smtClean="0">
                <a:latin typeface="+mj-ea"/>
                <a:ea typeface="+mj-ea"/>
              </a:rPr>
              <a:t>4.1.20 </a:t>
            </a:r>
            <a:r>
              <a:rPr lang="zh-CN" altLang="en-US" smtClean="0">
                <a:latin typeface="+mj-ea"/>
                <a:ea typeface="+mj-ea"/>
              </a:rPr>
              <a:t>打包命令</a:t>
            </a:r>
            <a:r>
              <a:rPr lang="en-US" altLang="zh-CN" smtClean="0">
                <a:latin typeface="+mj-ea"/>
                <a:ea typeface="+mj-ea"/>
              </a:rPr>
              <a:t>tar</a:t>
            </a:r>
          </a:p>
        </p:txBody>
      </p:sp>
      <p:sp>
        <p:nvSpPr>
          <p:cNvPr id="79875" name="Rectangle 3"/>
          <p:cNvSpPr>
            <a:spLocks noGrp="1" noChangeArrowheads="1"/>
          </p:cNvSpPr>
          <p:nvPr>
            <p:ph idx="1"/>
          </p:nvPr>
        </p:nvSpPr>
        <p:spPr/>
        <p:txBody>
          <a:bodyPr/>
          <a:lstStyle/>
          <a:p>
            <a:pPr eaLnBrk="1" hangingPunct="1">
              <a:spcBef>
                <a:spcPts val="1200"/>
              </a:spcBef>
            </a:pPr>
            <a:r>
              <a:rPr lang="en-US" altLang="zh-CN" sz="2000" smtClean="0">
                <a:latin typeface="宋体" pitchFamily="2" charset="-122"/>
              </a:rPr>
              <a:t>tar</a:t>
            </a:r>
            <a:r>
              <a:rPr lang="zh-CN" altLang="en-US" sz="2000" smtClean="0">
                <a:latin typeface="宋体" pitchFamily="2" charset="-122"/>
              </a:rPr>
              <a:t>命令位于</a:t>
            </a:r>
            <a:r>
              <a:rPr lang="en-US" altLang="zh-CN" sz="2000" smtClean="0">
                <a:latin typeface="宋体" pitchFamily="2" charset="-122"/>
              </a:rPr>
              <a:t>/bin</a:t>
            </a:r>
            <a:r>
              <a:rPr lang="zh-CN" altLang="en-US" sz="2000" smtClean="0">
                <a:latin typeface="宋体" pitchFamily="2" charset="-122"/>
              </a:rPr>
              <a:t>目录下，它能够将用户所指定的文件或目录打包成一个文件，但不做压缩。</a:t>
            </a:r>
            <a:endParaRPr lang="en-US" altLang="zh-CN" sz="2000" smtClean="0">
              <a:latin typeface="宋体" pitchFamily="2" charset="-122"/>
            </a:endParaRPr>
          </a:p>
          <a:p>
            <a:pPr eaLnBrk="1" hangingPunct="1">
              <a:spcBef>
                <a:spcPts val="1200"/>
              </a:spcBef>
            </a:pPr>
            <a:r>
              <a:rPr lang="zh-CN" altLang="en-US" sz="2000" smtClean="0">
                <a:latin typeface="宋体" pitchFamily="2" charset="-122"/>
              </a:rPr>
              <a:t>一般</a:t>
            </a:r>
            <a:r>
              <a:rPr lang="en-US" altLang="zh-CN" sz="2000" smtClean="0">
                <a:latin typeface="宋体" pitchFamily="2" charset="-122"/>
              </a:rPr>
              <a:t>Unix</a:t>
            </a:r>
            <a:r>
              <a:rPr lang="zh-CN" altLang="en-US" sz="2000" smtClean="0">
                <a:latin typeface="宋体" pitchFamily="2" charset="-122"/>
              </a:rPr>
              <a:t>上常用的压缩方式是选用</a:t>
            </a:r>
            <a:r>
              <a:rPr lang="en-US" altLang="zh-CN" sz="2000" smtClean="0">
                <a:latin typeface="宋体" pitchFamily="2" charset="-122"/>
              </a:rPr>
              <a:t>tar</a:t>
            </a:r>
            <a:r>
              <a:rPr lang="zh-CN" altLang="en-US" sz="2000" smtClean="0">
                <a:latin typeface="宋体" pitchFamily="2" charset="-122"/>
              </a:rPr>
              <a:t>将许多文件打包成一个文件，再以</a:t>
            </a:r>
            <a:r>
              <a:rPr lang="en-US" altLang="zh-CN" sz="2000" smtClean="0">
                <a:latin typeface="宋体" pitchFamily="2" charset="-122"/>
              </a:rPr>
              <a:t>gzip</a:t>
            </a:r>
            <a:r>
              <a:rPr lang="zh-CN" altLang="en-US" sz="2000" smtClean="0">
                <a:latin typeface="宋体" pitchFamily="2" charset="-122"/>
              </a:rPr>
              <a:t>压缩命令压缩成</a:t>
            </a:r>
            <a:r>
              <a:rPr lang="en-US" altLang="zh-CN" sz="2000" smtClean="0">
                <a:latin typeface="宋体" pitchFamily="2" charset="-122"/>
              </a:rPr>
              <a:t>xxx.tar.gz(</a:t>
            </a:r>
            <a:r>
              <a:rPr lang="zh-CN" altLang="en-US" sz="2000" smtClean="0">
                <a:latin typeface="宋体" pitchFamily="2" charset="-122"/>
              </a:rPr>
              <a:t>或称为</a:t>
            </a:r>
            <a:r>
              <a:rPr lang="en-US" altLang="zh-CN" sz="2000" smtClean="0">
                <a:latin typeface="宋体" pitchFamily="2" charset="-122"/>
              </a:rPr>
              <a:t>xxx.tgz)</a:t>
            </a:r>
            <a:r>
              <a:rPr lang="zh-CN" altLang="en-US" sz="2000" smtClean="0">
                <a:latin typeface="宋体" pitchFamily="2" charset="-122"/>
              </a:rPr>
              <a:t>的文件。</a:t>
            </a:r>
          </a:p>
          <a:p>
            <a:pPr eaLnBrk="1" hangingPunct="1">
              <a:spcBef>
                <a:spcPts val="1200"/>
              </a:spcBef>
            </a:pPr>
            <a:r>
              <a:rPr lang="en-US" altLang="zh-CN" sz="2000" smtClean="0">
                <a:latin typeface="宋体" pitchFamily="2" charset="-122"/>
              </a:rPr>
              <a:t>tar</a:t>
            </a:r>
            <a:r>
              <a:rPr lang="zh-CN" altLang="en-US" sz="2000" smtClean="0">
                <a:latin typeface="宋体" pitchFamily="2" charset="-122"/>
              </a:rPr>
              <a:t>不仅可以打包文件，也可以将硬盘数据备份</a:t>
            </a:r>
          </a:p>
          <a:p>
            <a:pPr eaLnBrk="1" hangingPunct="1">
              <a:spcBef>
                <a:spcPts val="1200"/>
              </a:spcBef>
            </a:pPr>
            <a:r>
              <a:rPr lang="zh-CN" altLang="en-US" sz="2000" smtClean="0">
                <a:latin typeface="宋体" pitchFamily="2" charset="-122"/>
              </a:rPr>
              <a:t>常用参数：</a:t>
            </a:r>
          </a:p>
          <a:p>
            <a:pPr lvl="1">
              <a:spcBef>
                <a:spcPts val="1200"/>
              </a:spcBef>
              <a:buClr>
                <a:srgbClr val="008000"/>
              </a:buClr>
              <a:buFontTx/>
              <a:buNone/>
            </a:pPr>
            <a:r>
              <a:rPr lang="en-US" altLang="zh-CN" sz="1800" smtClean="0">
                <a:latin typeface="宋体" pitchFamily="2" charset="-122"/>
              </a:rPr>
              <a:t>-c</a:t>
            </a:r>
            <a:r>
              <a:rPr lang="zh-CN" altLang="en-US" sz="1800" smtClean="0">
                <a:latin typeface="宋体" pitchFamily="2" charset="-122"/>
              </a:rPr>
              <a:t>：创建一个新</a:t>
            </a:r>
            <a:r>
              <a:rPr lang="en-US" altLang="zh-CN" sz="1800" smtClean="0">
                <a:latin typeface="宋体" pitchFamily="2" charset="-122"/>
              </a:rPr>
              <a:t>tar</a:t>
            </a:r>
            <a:r>
              <a:rPr lang="zh-CN" altLang="en-US" sz="1800" smtClean="0">
                <a:latin typeface="宋体" pitchFamily="2" charset="-122"/>
              </a:rPr>
              <a:t>文件</a:t>
            </a:r>
          </a:p>
          <a:p>
            <a:pPr lvl="1">
              <a:spcBef>
                <a:spcPts val="1200"/>
              </a:spcBef>
              <a:buClr>
                <a:srgbClr val="008000"/>
              </a:buClr>
              <a:buFontTx/>
              <a:buNone/>
            </a:pPr>
            <a:r>
              <a:rPr lang="en-US" altLang="zh-CN" sz="1800" smtClean="0">
                <a:latin typeface="宋体" pitchFamily="2" charset="-122"/>
              </a:rPr>
              <a:t>-v</a:t>
            </a:r>
            <a:r>
              <a:rPr lang="zh-CN" altLang="en-US" sz="1800" smtClean="0">
                <a:latin typeface="宋体" pitchFamily="2" charset="-122"/>
              </a:rPr>
              <a:t>：显示运行过程的信息</a:t>
            </a:r>
          </a:p>
          <a:p>
            <a:pPr lvl="1">
              <a:spcBef>
                <a:spcPts val="1200"/>
              </a:spcBef>
              <a:buClr>
                <a:srgbClr val="008000"/>
              </a:buClr>
              <a:buFontTx/>
              <a:buNone/>
            </a:pPr>
            <a:r>
              <a:rPr lang="en-US" altLang="zh-CN" sz="1800" smtClean="0">
                <a:latin typeface="宋体" pitchFamily="2" charset="-122"/>
              </a:rPr>
              <a:t>-f</a:t>
            </a:r>
            <a:r>
              <a:rPr lang="zh-CN" altLang="en-US" sz="1800" smtClean="0">
                <a:latin typeface="宋体" pitchFamily="2" charset="-122"/>
              </a:rPr>
              <a:t>：指定文件名</a:t>
            </a:r>
          </a:p>
          <a:p>
            <a:pPr lvl="1">
              <a:spcBef>
                <a:spcPts val="1200"/>
              </a:spcBef>
              <a:buClr>
                <a:srgbClr val="008000"/>
              </a:buClr>
              <a:buFontTx/>
              <a:buNone/>
            </a:pPr>
            <a:r>
              <a:rPr lang="en-US" altLang="zh-CN" sz="1800" smtClean="0">
                <a:latin typeface="宋体" pitchFamily="2" charset="-122"/>
              </a:rPr>
              <a:t>-z</a:t>
            </a:r>
            <a:r>
              <a:rPr lang="zh-CN" altLang="en-US" sz="1800" smtClean="0">
                <a:latin typeface="宋体" pitchFamily="2" charset="-122"/>
              </a:rPr>
              <a:t>：调用</a:t>
            </a:r>
            <a:r>
              <a:rPr lang="en-US" altLang="zh-CN" sz="1800" smtClean="0">
                <a:latin typeface="宋体" pitchFamily="2" charset="-122"/>
              </a:rPr>
              <a:t>gzip</a:t>
            </a:r>
            <a:r>
              <a:rPr lang="zh-CN" altLang="en-US" sz="1800" smtClean="0">
                <a:latin typeface="宋体" pitchFamily="2" charset="-122"/>
              </a:rPr>
              <a:t>压缩命令进行压缩</a:t>
            </a:r>
          </a:p>
          <a:p>
            <a:pPr lvl="1">
              <a:spcBef>
                <a:spcPts val="1200"/>
              </a:spcBef>
              <a:buClr>
                <a:srgbClr val="008000"/>
              </a:buClr>
              <a:buFontTx/>
              <a:buNone/>
            </a:pPr>
            <a:r>
              <a:rPr lang="en-US" altLang="zh-CN" sz="1800" smtClean="0">
                <a:latin typeface="宋体" pitchFamily="2" charset="-122"/>
              </a:rPr>
              <a:t>-t</a:t>
            </a:r>
            <a:r>
              <a:rPr lang="zh-CN" altLang="en-US" sz="1800" smtClean="0">
                <a:latin typeface="宋体" pitchFamily="2" charset="-122"/>
              </a:rPr>
              <a:t>：查看压缩文件的内容</a:t>
            </a:r>
          </a:p>
          <a:p>
            <a:pPr lvl="1">
              <a:spcBef>
                <a:spcPts val="1200"/>
              </a:spcBef>
              <a:buClr>
                <a:srgbClr val="008000"/>
              </a:buClr>
              <a:buFontTx/>
              <a:buNone/>
            </a:pPr>
            <a:r>
              <a:rPr lang="en-US" altLang="zh-CN" sz="1800" smtClean="0">
                <a:latin typeface="宋体" pitchFamily="2" charset="-122"/>
              </a:rPr>
              <a:t>-x</a:t>
            </a:r>
            <a:r>
              <a:rPr lang="zh-CN" altLang="en-US" sz="1800" smtClean="0">
                <a:latin typeface="宋体" pitchFamily="2" charset="-122"/>
              </a:rPr>
              <a:t>：解开</a:t>
            </a:r>
            <a:r>
              <a:rPr lang="en-US" altLang="zh-CN" sz="1800" smtClean="0">
                <a:latin typeface="宋体" pitchFamily="2" charset="-122"/>
              </a:rPr>
              <a:t>tar</a:t>
            </a:r>
            <a:r>
              <a:rPr lang="zh-CN" altLang="en-US" sz="1800" smtClean="0">
                <a:latin typeface="宋体" pitchFamily="2" charset="-122"/>
              </a:rPr>
              <a:t>文件</a:t>
            </a:r>
          </a:p>
        </p:txBody>
      </p:sp>
    </p:spTree>
    <p:extLst>
      <p:ext uri="{BB962C8B-B14F-4D97-AF65-F5344CB8AC3E}">
        <p14:creationId xmlns:p14="http://schemas.microsoft.com/office/powerpoint/2010/main" val="2272433411"/>
      </p:ext>
    </p:extLst>
  </p:cSld>
  <p:clrMapOvr>
    <a:masterClrMapping/>
  </p:clrMapOvr>
  <p:transition spd="med"/>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algn="l" eaLnBrk="1" hangingPunct="1"/>
            <a:r>
              <a:rPr lang="en-US" altLang="zh-CN" smtClean="0">
                <a:latin typeface="+mj-ea"/>
                <a:ea typeface="+mj-ea"/>
              </a:rPr>
              <a:t>4.1.20 tar</a:t>
            </a:r>
            <a:r>
              <a:rPr lang="zh-CN" altLang="en-US" smtClean="0">
                <a:latin typeface="+mj-ea"/>
                <a:ea typeface="+mj-ea"/>
              </a:rPr>
              <a:t>命令范例</a:t>
            </a:r>
          </a:p>
        </p:txBody>
      </p:sp>
      <p:sp>
        <p:nvSpPr>
          <p:cNvPr id="80899" name="Rectangle 3"/>
          <p:cNvSpPr>
            <a:spLocks noGrp="1" noChangeArrowheads="1"/>
          </p:cNvSpPr>
          <p:nvPr>
            <p:ph idx="1"/>
          </p:nvPr>
        </p:nvSpPr>
        <p:spPr/>
        <p:txBody>
          <a:bodyPr/>
          <a:lstStyle/>
          <a:p>
            <a:pPr eaLnBrk="1" hangingPunct="1">
              <a:spcBef>
                <a:spcPts val="1800"/>
              </a:spcBef>
              <a:buFont typeface="Wingdings" pitchFamily="2" charset="2"/>
              <a:buChar char="p"/>
            </a:pPr>
            <a:r>
              <a:rPr lang="en-US" altLang="zh-CN" sz="2400" smtClean="0"/>
              <a:t>[root@linux test]# tar  -cvf  test.tar   *</a:t>
            </a:r>
            <a:br>
              <a:rPr lang="en-US" altLang="zh-CN" sz="2400" smtClean="0"/>
            </a:br>
            <a:r>
              <a:rPr lang="zh-CN" altLang="en-US" sz="2400" smtClean="0"/>
              <a:t>将所有文件打包成</a:t>
            </a:r>
            <a:r>
              <a:rPr lang="en-US" altLang="zh-CN" sz="2400" smtClean="0"/>
              <a:t>test.tar,</a:t>
            </a:r>
            <a:r>
              <a:rPr lang="zh-CN" altLang="en-US" sz="2400" smtClean="0"/>
              <a:t>扩展名</a:t>
            </a:r>
            <a:r>
              <a:rPr lang="en-US" altLang="zh-CN" sz="2400" smtClean="0"/>
              <a:t>.tar</a:t>
            </a:r>
            <a:r>
              <a:rPr lang="zh-CN" altLang="en-US" sz="2400" smtClean="0"/>
              <a:t>需自行加上</a:t>
            </a:r>
          </a:p>
          <a:p>
            <a:pPr eaLnBrk="1" hangingPunct="1">
              <a:spcBef>
                <a:spcPts val="1800"/>
              </a:spcBef>
              <a:buFont typeface="Wingdings" pitchFamily="2" charset="2"/>
              <a:buChar char="p"/>
            </a:pPr>
            <a:r>
              <a:rPr lang="en-US" altLang="zh-CN" sz="2400" smtClean="0"/>
              <a:t>[root@linux test]# tar  -zcvf  test.tar.gz  *</a:t>
            </a:r>
            <a:br>
              <a:rPr lang="en-US" altLang="zh-CN" sz="2400" smtClean="0"/>
            </a:br>
            <a:r>
              <a:rPr lang="zh-CN" altLang="en-US" sz="2400" smtClean="0"/>
              <a:t>将所有文件打包成</a:t>
            </a:r>
            <a:r>
              <a:rPr lang="en-US" altLang="zh-CN" sz="2400" smtClean="0"/>
              <a:t>test.tar,</a:t>
            </a:r>
            <a:r>
              <a:rPr lang="zh-CN" altLang="en-US" sz="2400" smtClean="0"/>
              <a:t>再用</a:t>
            </a:r>
            <a:r>
              <a:rPr lang="en-US" altLang="zh-CN" sz="2400" smtClean="0"/>
              <a:t>gzip</a:t>
            </a:r>
            <a:r>
              <a:rPr lang="zh-CN" altLang="en-US" sz="2400" smtClean="0"/>
              <a:t>命令压缩</a:t>
            </a:r>
          </a:p>
          <a:p>
            <a:pPr eaLnBrk="1" hangingPunct="1">
              <a:spcBef>
                <a:spcPts val="1800"/>
              </a:spcBef>
              <a:buFont typeface="Wingdings" pitchFamily="2" charset="2"/>
              <a:buChar char="p"/>
            </a:pPr>
            <a:r>
              <a:rPr lang="en-US" altLang="zh-CN" sz="2400" smtClean="0"/>
              <a:t>[root@linux ljr]# tar  -tf   test.tar</a:t>
            </a:r>
            <a:br>
              <a:rPr lang="en-US" altLang="zh-CN" sz="2400" smtClean="0"/>
            </a:br>
            <a:r>
              <a:rPr lang="zh-CN" altLang="en-US" sz="2400" smtClean="0"/>
              <a:t>查看</a:t>
            </a:r>
            <a:r>
              <a:rPr lang="en-US" altLang="zh-CN" sz="2400" smtClean="0"/>
              <a:t>test.tar</a:t>
            </a:r>
            <a:r>
              <a:rPr lang="zh-CN" altLang="en-US" sz="2400" smtClean="0"/>
              <a:t>文件中包括了哪些文件</a:t>
            </a:r>
          </a:p>
          <a:p>
            <a:pPr eaLnBrk="1" hangingPunct="1">
              <a:spcBef>
                <a:spcPts val="1800"/>
              </a:spcBef>
              <a:buFont typeface="Wingdings" pitchFamily="2" charset="2"/>
              <a:buChar char="p"/>
            </a:pPr>
            <a:r>
              <a:rPr lang="en-US" altLang="zh-CN" sz="2400" smtClean="0"/>
              <a:t>[root@linux test]# tar  -xvf test.tar         	    </a:t>
            </a:r>
            <a:br>
              <a:rPr lang="en-US" altLang="zh-CN" sz="2400" smtClean="0"/>
            </a:br>
            <a:r>
              <a:rPr lang="zh-CN" altLang="en-US" sz="2400" smtClean="0"/>
              <a:t>将</a:t>
            </a:r>
            <a:r>
              <a:rPr lang="en-US" altLang="zh-CN" sz="2400" smtClean="0"/>
              <a:t>test.tar</a:t>
            </a:r>
            <a:r>
              <a:rPr lang="zh-CN" altLang="en-US" sz="2400" smtClean="0"/>
              <a:t>解开</a:t>
            </a:r>
          </a:p>
          <a:p>
            <a:pPr eaLnBrk="1" hangingPunct="1">
              <a:spcBef>
                <a:spcPts val="1800"/>
              </a:spcBef>
              <a:buFont typeface="Wingdings" pitchFamily="2" charset="2"/>
              <a:buChar char="p"/>
            </a:pPr>
            <a:r>
              <a:rPr lang="en-US" altLang="zh-CN" sz="2400" smtClean="0"/>
              <a:t>[root@linux test]# tar  -zxvf foo.tar.gz  </a:t>
            </a:r>
            <a:br>
              <a:rPr lang="en-US" altLang="zh-CN" sz="2400" smtClean="0"/>
            </a:br>
            <a:r>
              <a:rPr lang="zh-CN" altLang="en-US" sz="2400" smtClean="0"/>
              <a:t>将</a:t>
            </a:r>
            <a:r>
              <a:rPr lang="en-US" altLang="zh-CN" sz="2400" smtClean="0"/>
              <a:t>foo.tar.gz</a:t>
            </a:r>
            <a:r>
              <a:rPr lang="zh-CN" altLang="en-US" sz="2400" smtClean="0"/>
              <a:t>解压缩</a:t>
            </a:r>
          </a:p>
        </p:txBody>
      </p:sp>
      <p:sp>
        <p:nvSpPr>
          <p:cNvPr id="80900" name="Line 4"/>
          <p:cNvSpPr>
            <a:spLocks noChangeShapeType="1"/>
          </p:cNvSpPr>
          <p:nvPr/>
        </p:nvSpPr>
        <p:spPr bwMode="auto">
          <a:xfrm>
            <a:off x="3276600" y="2133600"/>
            <a:ext cx="215900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2550" tIns="41275" rIns="82550" bIns="41275"/>
          <a:lstStyle/>
          <a:p>
            <a:endParaRPr lang="zh-CN" altLang="en-US"/>
          </a:p>
        </p:txBody>
      </p:sp>
      <p:sp>
        <p:nvSpPr>
          <p:cNvPr id="80901" name="Line 5"/>
          <p:cNvSpPr>
            <a:spLocks noChangeShapeType="1"/>
          </p:cNvSpPr>
          <p:nvPr/>
        </p:nvSpPr>
        <p:spPr bwMode="auto">
          <a:xfrm flipH="1" flipV="1">
            <a:off x="5508625" y="5949950"/>
            <a:ext cx="5762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2550" tIns="41275" rIns="82550" bIns="41275"/>
          <a:lstStyle/>
          <a:p>
            <a:endParaRPr lang="zh-CN" altLang="en-US"/>
          </a:p>
        </p:txBody>
      </p:sp>
    </p:spTree>
    <p:extLst>
      <p:ext uri="{BB962C8B-B14F-4D97-AF65-F5344CB8AC3E}">
        <p14:creationId xmlns:p14="http://schemas.microsoft.com/office/powerpoint/2010/main" val="2722088307"/>
      </p:ext>
    </p:extLst>
  </p:cSld>
  <p:clrMapOvr>
    <a:masterClrMapping/>
  </p:clrMapOvr>
  <p:transition spd="med"/>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algn="l" eaLnBrk="1" hangingPunct="1"/>
            <a:r>
              <a:rPr lang="en-US" altLang="zh-CN" smtClean="0">
                <a:latin typeface="+mj-ea"/>
                <a:ea typeface="+mj-ea"/>
              </a:rPr>
              <a:t>4.1.20 gzip</a:t>
            </a:r>
            <a:r>
              <a:rPr lang="zh-CN" altLang="en-US" smtClean="0">
                <a:latin typeface="+mj-ea"/>
                <a:ea typeface="+mj-ea"/>
              </a:rPr>
              <a:t>和</a:t>
            </a:r>
            <a:r>
              <a:rPr lang="en-US" altLang="zh-CN" smtClean="0">
                <a:latin typeface="+mj-ea"/>
                <a:ea typeface="+mj-ea"/>
              </a:rPr>
              <a:t>gunzip</a:t>
            </a:r>
          </a:p>
        </p:txBody>
      </p:sp>
      <p:sp>
        <p:nvSpPr>
          <p:cNvPr id="81923" name="Rectangle 3"/>
          <p:cNvSpPr>
            <a:spLocks noGrp="1" noChangeArrowheads="1"/>
          </p:cNvSpPr>
          <p:nvPr>
            <p:ph idx="1"/>
          </p:nvPr>
        </p:nvSpPr>
        <p:spPr/>
        <p:txBody>
          <a:bodyPr/>
          <a:lstStyle/>
          <a:p>
            <a:pPr eaLnBrk="1" hangingPunct="1">
              <a:lnSpc>
                <a:spcPct val="150000"/>
              </a:lnSpc>
              <a:spcBef>
                <a:spcPts val="1200"/>
              </a:spcBef>
            </a:pPr>
            <a:r>
              <a:rPr lang="zh-CN" altLang="en-US" sz="2000" smtClean="0"/>
              <a:t>除了</a:t>
            </a:r>
            <a:r>
              <a:rPr lang="en-US" altLang="zh-CN" sz="2000" smtClean="0"/>
              <a:t>.zip</a:t>
            </a:r>
            <a:r>
              <a:rPr lang="zh-CN" altLang="en-US" sz="2000" smtClean="0"/>
              <a:t>文件的压缩格式外，在</a:t>
            </a:r>
            <a:r>
              <a:rPr lang="en-US" altLang="zh-CN" sz="2000" smtClean="0"/>
              <a:t>Linux</a:t>
            </a:r>
            <a:r>
              <a:rPr lang="zh-CN" altLang="en-US" sz="2000" smtClean="0"/>
              <a:t>系统下更常见的是</a:t>
            </a:r>
            <a:r>
              <a:rPr lang="en-US" altLang="zh-CN" sz="2000" smtClean="0"/>
              <a:t>.gz</a:t>
            </a:r>
            <a:r>
              <a:rPr lang="zh-CN" altLang="en-US" sz="2000" smtClean="0"/>
              <a:t>文件的压缩格式，这种文件一般是由</a:t>
            </a:r>
            <a:r>
              <a:rPr lang="en-US" altLang="zh-CN" sz="2000" smtClean="0"/>
              <a:t>gzip</a:t>
            </a:r>
            <a:r>
              <a:rPr lang="zh-CN" altLang="en-US" sz="2000" smtClean="0"/>
              <a:t>命令所产生。</a:t>
            </a:r>
            <a:endParaRPr lang="en-US" altLang="zh-CN" sz="2000" smtClean="0"/>
          </a:p>
          <a:p>
            <a:pPr eaLnBrk="1" hangingPunct="1">
              <a:lnSpc>
                <a:spcPct val="150000"/>
              </a:lnSpc>
              <a:spcBef>
                <a:spcPts val="1200"/>
              </a:spcBef>
            </a:pPr>
            <a:r>
              <a:rPr lang="en-US" altLang="zh-CN" sz="2000" smtClean="0"/>
              <a:t>zip</a:t>
            </a:r>
            <a:r>
              <a:rPr lang="zh-CN" altLang="en-US" sz="2000" smtClean="0"/>
              <a:t>命令具有将许多文件压缩成一个文件的功能，但</a:t>
            </a:r>
            <a:r>
              <a:rPr lang="en-US" altLang="zh-CN" sz="2000" smtClean="0"/>
              <a:t>gzip</a:t>
            </a:r>
            <a:r>
              <a:rPr lang="zh-CN" altLang="en-US" sz="2000" smtClean="0"/>
              <a:t>却不能，所以</a:t>
            </a:r>
            <a:r>
              <a:rPr lang="en-US" altLang="zh-CN" sz="2000" smtClean="0"/>
              <a:t>gzip</a:t>
            </a:r>
            <a:r>
              <a:rPr lang="zh-CN" altLang="en-US" sz="2000" smtClean="0"/>
              <a:t>一般会和</a:t>
            </a:r>
            <a:r>
              <a:rPr lang="en-US" altLang="zh-CN" sz="2000" smtClean="0"/>
              <a:t>tar</a:t>
            </a:r>
            <a:r>
              <a:rPr lang="zh-CN" altLang="en-US" sz="2000" smtClean="0"/>
              <a:t>一起使用。</a:t>
            </a:r>
            <a:endParaRPr lang="en-US" altLang="zh-CN" sz="2000" smtClean="0"/>
          </a:p>
          <a:p>
            <a:pPr eaLnBrk="1" hangingPunct="1">
              <a:lnSpc>
                <a:spcPct val="150000"/>
              </a:lnSpc>
              <a:spcBef>
                <a:spcPts val="1200"/>
              </a:spcBef>
            </a:pPr>
            <a:r>
              <a:rPr lang="zh-CN" altLang="en-US" sz="2000" smtClean="0"/>
              <a:t>目前，大部分或见到的压缩文件都是用</a:t>
            </a:r>
            <a:r>
              <a:rPr lang="en-US" altLang="zh-CN" sz="2000" smtClean="0"/>
              <a:t>tar</a:t>
            </a:r>
            <a:r>
              <a:rPr lang="zh-CN" altLang="en-US" sz="2000" smtClean="0"/>
              <a:t>将所有文件打包成一个文件，再用</a:t>
            </a:r>
            <a:r>
              <a:rPr lang="en-US" altLang="zh-CN" sz="2000" smtClean="0"/>
              <a:t>gzip</a:t>
            </a:r>
            <a:r>
              <a:rPr lang="zh-CN" altLang="en-US" sz="2000" smtClean="0"/>
              <a:t>进行压缩，所以我们所看到的扩展名为</a:t>
            </a:r>
            <a:r>
              <a:rPr lang="en-US" altLang="zh-CN" sz="2000" smtClean="0"/>
              <a:t>.tar.gz</a:t>
            </a:r>
            <a:r>
              <a:rPr lang="zh-CN" altLang="en-US" sz="2000" smtClean="0"/>
              <a:t>或</a:t>
            </a:r>
            <a:r>
              <a:rPr lang="en-US" altLang="zh-CN" sz="2000" smtClean="0"/>
              <a:t>.tgz</a:t>
            </a:r>
            <a:r>
              <a:rPr lang="zh-CN" altLang="en-US" sz="2000" smtClean="0"/>
              <a:t>的文件，大多数就是这种类型的文件。</a:t>
            </a:r>
          </a:p>
        </p:txBody>
      </p:sp>
    </p:spTree>
    <p:extLst>
      <p:ext uri="{BB962C8B-B14F-4D97-AF65-F5344CB8AC3E}">
        <p14:creationId xmlns:p14="http://schemas.microsoft.com/office/powerpoint/2010/main" val="4113938241"/>
      </p:ext>
    </p:extLst>
  </p:cSld>
  <p:clrMapOvr>
    <a:masterClrMapping/>
  </p:clrMapOvr>
  <p:transition spd="med"/>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algn="l" eaLnBrk="1" hangingPunct="1"/>
            <a:r>
              <a:rPr lang="en-US" altLang="zh-CN" smtClean="0">
                <a:latin typeface="+mj-ea"/>
                <a:ea typeface="+mj-ea"/>
              </a:rPr>
              <a:t>4.1.20 gzip</a:t>
            </a:r>
            <a:r>
              <a:rPr lang="zh-CN" altLang="en-US">
                <a:latin typeface="+mj-ea"/>
                <a:ea typeface="+mj-ea"/>
              </a:rPr>
              <a:t>和</a:t>
            </a:r>
            <a:r>
              <a:rPr lang="en-US" altLang="zh-CN" smtClean="0">
                <a:latin typeface="+mj-ea"/>
                <a:ea typeface="+mj-ea"/>
              </a:rPr>
              <a:t>gunzip</a:t>
            </a:r>
            <a:r>
              <a:rPr lang="zh-CN" altLang="en-US" smtClean="0">
                <a:latin typeface="+mj-ea"/>
                <a:ea typeface="+mj-ea"/>
              </a:rPr>
              <a:t>命令</a:t>
            </a:r>
          </a:p>
        </p:txBody>
      </p:sp>
      <p:sp>
        <p:nvSpPr>
          <p:cNvPr id="82947" name="Rectangle 3"/>
          <p:cNvSpPr>
            <a:spLocks noGrp="1" noChangeArrowheads="1"/>
          </p:cNvSpPr>
          <p:nvPr>
            <p:ph idx="1"/>
          </p:nvPr>
        </p:nvSpPr>
        <p:spPr/>
        <p:txBody>
          <a:bodyPr/>
          <a:lstStyle/>
          <a:p>
            <a:pPr>
              <a:lnSpc>
                <a:spcPct val="150000"/>
              </a:lnSpc>
              <a:spcBef>
                <a:spcPts val="1200"/>
              </a:spcBef>
              <a:buFont typeface="Wingdings" pitchFamily="2" charset="2"/>
              <a:buChar char="p"/>
            </a:pPr>
            <a:r>
              <a:rPr lang="en-US" altLang="zh-CN" sz="2400" smtClean="0"/>
              <a:t>[root@linux test]# gzip test.txt</a:t>
            </a:r>
            <a:r>
              <a:rPr lang="zh-CN" altLang="en-US" sz="2400" smtClean="0"/>
              <a:t>　　  </a:t>
            </a:r>
            <a:r>
              <a:rPr lang="en-US" altLang="zh-CN" sz="2400" smtClean="0"/>
              <a:t/>
            </a:r>
            <a:br>
              <a:rPr lang="en-US" altLang="zh-CN" sz="2400" smtClean="0"/>
            </a:br>
            <a:r>
              <a:rPr lang="zh-CN" altLang="en-US" sz="2400"/>
              <a:t>压缩文件，采用默认</a:t>
            </a:r>
            <a:r>
              <a:rPr lang="zh-CN" altLang="en-US" sz="2400" smtClean="0"/>
              <a:t>压缩比率，不需要</a:t>
            </a:r>
            <a:r>
              <a:rPr lang="zh-CN" altLang="en-US" sz="2400"/>
              <a:t>其它</a:t>
            </a:r>
            <a:r>
              <a:rPr lang="zh-CN" altLang="en-US" sz="2400" smtClean="0"/>
              <a:t>参数</a:t>
            </a:r>
          </a:p>
          <a:p>
            <a:pPr eaLnBrk="1" hangingPunct="1">
              <a:lnSpc>
                <a:spcPct val="150000"/>
              </a:lnSpc>
              <a:spcBef>
                <a:spcPts val="1200"/>
              </a:spcBef>
              <a:buFont typeface="Wingdings" pitchFamily="2" charset="2"/>
              <a:buChar char="p"/>
            </a:pPr>
            <a:r>
              <a:rPr lang="en-US" altLang="zh-CN" sz="2400" smtClean="0"/>
              <a:t>[root@linux test]# gizp –l test.txt.gz</a:t>
            </a:r>
            <a:r>
              <a:rPr lang="zh-CN" altLang="en-US" sz="2400" smtClean="0"/>
              <a:t>　　　  </a:t>
            </a:r>
            <a:r>
              <a:rPr lang="en-US" altLang="zh-CN" sz="2400" smtClean="0"/>
              <a:t/>
            </a:r>
            <a:br>
              <a:rPr lang="en-US" altLang="zh-CN" sz="2400" smtClean="0"/>
            </a:br>
            <a:r>
              <a:rPr lang="zh-CN" altLang="en-US" sz="2400" smtClean="0"/>
              <a:t>显示压缩比率</a:t>
            </a:r>
          </a:p>
          <a:p>
            <a:pPr>
              <a:lnSpc>
                <a:spcPct val="150000"/>
              </a:lnSpc>
              <a:spcBef>
                <a:spcPts val="1200"/>
              </a:spcBef>
              <a:buFont typeface="Wingdings" pitchFamily="2" charset="2"/>
              <a:buChar char="p"/>
            </a:pPr>
            <a:r>
              <a:rPr lang="en-US" altLang="zh-CN" sz="2400" smtClean="0"/>
              <a:t>[root@linux test]# gunzip test.txt.gz           </a:t>
            </a:r>
            <a:br>
              <a:rPr lang="en-US" altLang="zh-CN" sz="2400" smtClean="0"/>
            </a:br>
            <a:r>
              <a:rPr lang="zh-CN" altLang="en-US" sz="2400"/>
              <a:t>文件解压缩</a:t>
            </a:r>
            <a:endParaRPr lang="zh-CN" altLang="en-US" sz="2400" smtClean="0"/>
          </a:p>
        </p:txBody>
      </p:sp>
    </p:spTree>
    <p:extLst>
      <p:ext uri="{BB962C8B-B14F-4D97-AF65-F5344CB8AC3E}">
        <p14:creationId xmlns:p14="http://schemas.microsoft.com/office/powerpoint/2010/main" val="3362697083"/>
      </p:ext>
    </p:extLst>
  </p:cSld>
  <p:clrMapOvr>
    <a:masterClrMapping/>
  </p:clrMapOvr>
  <p:transition spd="med"/>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r>
              <a:rPr lang="zh-CN" altLang="en-US" smtClean="0"/>
              <a:t>常见的几种压缩文件</a:t>
            </a:r>
          </a:p>
        </p:txBody>
      </p:sp>
      <p:sp>
        <p:nvSpPr>
          <p:cNvPr id="83971" name="Rectangle 3"/>
          <p:cNvSpPr>
            <a:spLocks noGrp="1" noChangeArrowheads="1"/>
          </p:cNvSpPr>
          <p:nvPr>
            <p:ph type="body" idx="1"/>
          </p:nvPr>
        </p:nvSpPr>
        <p:spPr/>
        <p:txBody>
          <a:bodyPr/>
          <a:lstStyle/>
          <a:p>
            <a:pPr eaLnBrk="1" hangingPunct="1">
              <a:spcBef>
                <a:spcPts val="1200"/>
              </a:spcBef>
              <a:buFont typeface="Wingdings" pitchFamily="2" charset="2"/>
              <a:buChar char="p"/>
            </a:pPr>
            <a:r>
              <a:rPr lang="en-US" altLang="zh-CN" sz="2000" smtClean="0"/>
              <a:t>.tar</a:t>
            </a:r>
          </a:p>
          <a:p>
            <a:pPr lvl="1" indent="-342900">
              <a:spcBef>
                <a:spcPts val="1200"/>
              </a:spcBef>
              <a:buFont typeface="Wingdings" pitchFamily="2" charset="2"/>
              <a:buChar char="Ø"/>
            </a:pPr>
            <a:r>
              <a:rPr lang="zh-CN" altLang="en-US" sz="1800" smtClean="0"/>
              <a:t>解包： </a:t>
            </a:r>
            <a:r>
              <a:rPr lang="en-US" altLang="zh-CN" sz="1800" smtClean="0"/>
              <a:t>tar xvf FileName.tar</a:t>
            </a:r>
          </a:p>
          <a:p>
            <a:pPr lvl="1" indent="-342900">
              <a:spcBef>
                <a:spcPts val="1200"/>
              </a:spcBef>
              <a:buFont typeface="Wingdings" pitchFamily="2" charset="2"/>
              <a:buChar char="Ø"/>
            </a:pPr>
            <a:r>
              <a:rPr lang="zh-CN" altLang="en-US" sz="1800" smtClean="0"/>
              <a:t>打包：</a:t>
            </a:r>
            <a:r>
              <a:rPr lang="en-US" altLang="zh-CN" sz="1800" smtClean="0"/>
              <a:t>tar cvf FileName.tar DirName</a:t>
            </a:r>
          </a:p>
          <a:p>
            <a:pPr lvl="1" indent="-342900">
              <a:spcBef>
                <a:spcPts val="1200"/>
              </a:spcBef>
              <a:buFont typeface="Wingdings" pitchFamily="2" charset="2"/>
              <a:buChar char="Ø"/>
            </a:pPr>
            <a:r>
              <a:rPr lang="zh-CN" altLang="en-US" sz="1800" smtClean="0"/>
              <a:t>（注：</a:t>
            </a:r>
            <a:r>
              <a:rPr lang="en-US" altLang="zh-CN" sz="1800" smtClean="0"/>
              <a:t>tar</a:t>
            </a:r>
            <a:r>
              <a:rPr lang="zh-CN" altLang="en-US" sz="1800" smtClean="0"/>
              <a:t>是打包，不是压缩！）</a:t>
            </a:r>
          </a:p>
          <a:p>
            <a:pPr eaLnBrk="1" hangingPunct="1">
              <a:spcBef>
                <a:spcPts val="1200"/>
              </a:spcBef>
              <a:buFont typeface="Wingdings" pitchFamily="2" charset="2"/>
              <a:buChar char="p"/>
            </a:pPr>
            <a:r>
              <a:rPr lang="en-US" altLang="zh-CN" sz="2000" smtClean="0"/>
              <a:t>.gz</a:t>
            </a:r>
          </a:p>
          <a:p>
            <a:pPr lvl="1">
              <a:spcBef>
                <a:spcPts val="1200"/>
              </a:spcBef>
              <a:buFont typeface="Wingdings" pitchFamily="2" charset="2"/>
              <a:buChar char="Ø"/>
            </a:pPr>
            <a:r>
              <a:rPr lang="zh-CN" altLang="en-US" sz="1800" smtClean="0"/>
              <a:t>解压</a:t>
            </a:r>
            <a:r>
              <a:rPr lang="en-US" altLang="zh-CN" sz="1800" smtClean="0"/>
              <a:t>1</a:t>
            </a:r>
            <a:r>
              <a:rPr lang="zh-CN" altLang="en-US" sz="1800" smtClean="0"/>
              <a:t>：</a:t>
            </a:r>
            <a:r>
              <a:rPr lang="en-US" altLang="zh-CN" sz="1800" smtClean="0"/>
              <a:t>gunzip FileName.gz</a:t>
            </a:r>
          </a:p>
          <a:p>
            <a:pPr lvl="1">
              <a:spcBef>
                <a:spcPts val="1200"/>
              </a:spcBef>
              <a:buFont typeface="Wingdings" pitchFamily="2" charset="2"/>
              <a:buChar char="Ø"/>
            </a:pPr>
            <a:r>
              <a:rPr lang="zh-CN" altLang="en-US" sz="1800" smtClean="0"/>
              <a:t>解压</a:t>
            </a:r>
            <a:r>
              <a:rPr lang="en-US" altLang="zh-CN" sz="1800" smtClean="0"/>
              <a:t>2</a:t>
            </a:r>
            <a:r>
              <a:rPr lang="zh-CN" altLang="en-US" sz="1800" smtClean="0"/>
              <a:t>：</a:t>
            </a:r>
            <a:r>
              <a:rPr lang="en-US" altLang="zh-CN" sz="1800" smtClean="0"/>
              <a:t>gzip -d FileName.gz</a:t>
            </a:r>
          </a:p>
          <a:p>
            <a:pPr lvl="1">
              <a:spcBef>
                <a:spcPts val="1200"/>
              </a:spcBef>
              <a:buFont typeface="Wingdings" pitchFamily="2" charset="2"/>
              <a:buChar char="Ø"/>
            </a:pPr>
            <a:r>
              <a:rPr lang="zh-CN" altLang="en-US" sz="1800" smtClean="0"/>
              <a:t>压缩：</a:t>
            </a:r>
            <a:r>
              <a:rPr lang="en-US" altLang="zh-CN" sz="1800" smtClean="0"/>
              <a:t>gzip FileName</a:t>
            </a:r>
          </a:p>
          <a:p>
            <a:pPr eaLnBrk="1" hangingPunct="1">
              <a:spcBef>
                <a:spcPts val="1200"/>
              </a:spcBef>
              <a:buFont typeface="Wingdings" pitchFamily="2" charset="2"/>
              <a:buChar char="p"/>
            </a:pPr>
            <a:r>
              <a:rPr lang="en-US" altLang="zh-CN" sz="2000" smtClean="0"/>
              <a:t>.tar.gz </a:t>
            </a:r>
            <a:r>
              <a:rPr lang="zh-CN" altLang="en-US" sz="2000" smtClean="0"/>
              <a:t>和 </a:t>
            </a:r>
            <a:r>
              <a:rPr lang="en-US" altLang="zh-CN" sz="2000" smtClean="0"/>
              <a:t>.tgz</a:t>
            </a:r>
          </a:p>
          <a:p>
            <a:pPr lvl="1" indent="-342900">
              <a:spcBef>
                <a:spcPts val="1200"/>
              </a:spcBef>
              <a:buFont typeface="Wingdings" pitchFamily="2" charset="2"/>
              <a:buChar char="Ø"/>
            </a:pPr>
            <a:r>
              <a:rPr lang="zh-CN" altLang="en-US" sz="1800" smtClean="0"/>
              <a:t>解压：</a:t>
            </a:r>
            <a:r>
              <a:rPr lang="en-US" altLang="zh-CN" sz="1800" smtClean="0"/>
              <a:t>tar zxvf FileName.tar.gz</a:t>
            </a:r>
          </a:p>
          <a:p>
            <a:pPr lvl="1" indent="-342900">
              <a:spcBef>
                <a:spcPts val="1200"/>
              </a:spcBef>
              <a:buFont typeface="Wingdings" pitchFamily="2" charset="2"/>
              <a:buChar char="Ø"/>
            </a:pPr>
            <a:r>
              <a:rPr lang="zh-CN" altLang="en-US" sz="1800" smtClean="0"/>
              <a:t>压缩：</a:t>
            </a:r>
            <a:r>
              <a:rPr lang="en-US" altLang="zh-CN" sz="1800" smtClean="0"/>
              <a:t>tar zcvf FileName.tar.gz DirName</a:t>
            </a:r>
          </a:p>
        </p:txBody>
      </p:sp>
    </p:spTree>
    <p:extLst>
      <p:ext uri="{BB962C8B-B14F-4D97-AF65-F5344CB8AC3E}">
        <p14:creationId xmlns:p14="http://schemas.microsoft.com/office/powerpoint/2010/main" val="12313428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l" eaLnBrk="1" hangingPunct="1"/>
            <a:r>
              <a:rPr lang="en-US" altLang="zh-CN" smtClean="0"/>
              <a:t>1.4 Linux</a:t>
            </a:r>
            <a:r>
              <a:rPr lang="zh-CN" altLang="en-US" smtClean="0"/>
              <a:t>操作系统内核版本</a:t>
            </a:r>
          </a:p>
        </p:txBody>
      </p:sp>
      <p:sp>
        <p:nvSpPr>
          <p:cNvPr id="9219" name="Rectangle 3"/>
          <p:cNvSpPr>
            <a:spLocks noGrp="1" noChangeArrowheads="1"/>
          </p:cNvSpPr>
          <p:nvPr>
            <p:ph idx="1"/>
          </p:nvPr>
        </p:nvSpPr>
        <p:spPr>
          <a:noFill/>
          <a:extLs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lnSpc>
                <a:spcPct val="90000"/>
              </a:lnSpc>
              <a:buFontTx/>
              <a:buNone/>
            </a:pPr>
            <a:r>
              <a:rPr lang="zh-CN" altLang="en-US" dirty="0" smtClean="0">
                <a:latin typeface="宋体" pitchFamily="2" charset="-122"/>
              </a:rPr>
              <a:t>版本号码</a:t>
            </a:r>
          </a:p>
        </p:txBody>
      </p:sp>
      <p:sp>
        <p:nvSpPr>
          <p:cNvPr id="9220" name="Rectangle 4"/>
          <p:cNvSpPr>
            <a:spLocks noChangeArrowheads="1"/>
          </p:cNvSpPr>
          <p:nvPr/>
        </p:nvSpPr>
        <p:spPr bwMode="auto">
          <a:xfrm>
            <a:off x="1908175" y="1772816"/>
            <a:ext cx="54864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2400" dirty="0" smtClean="0">
                <a:solidFill>
                  <a:srgbClr val="000000"/>
                </a:solidFill>
                <a:latin typeface="微软雅黑" pitchFamily="34" charset="-122"/>
                <a:ea typeface="微软雅黑" pitchFamily="34" charset="-122"/>
              </a:rPr>
              <a:t>稳定版本</a:t>
            </a:r>
            <a:r>
              <a:rPr kumimoji="1" lang="zh-CN" altLang="en-US" sz="2400" b="0" dirty="0" smtClean="0">
                <a:solidFill>
                  <a:srgbClr val="000000"/>
                </a:solidFill>
                <a:latin typeface="微软雅黑" pitchFamily="34" charset="-122"/>
                <a:ea typeface="微软雅黑" pitchFamily="34" charset="-122"/>
              </a:rPr>
              <a:t>        </a:t>
            </a:r>
            <a:r>
              <a:rPr kumimoji="1" lang="en-US" altLang="zh-CN" sz="2400" dirty="0" smtClean="0">
                <a:solidFill>
                  <a:srgbClr val="000000"/>
                </a:solidFill>
                <a:latin typeface="微软雅黑" pitchFamily="34" charset="-122"/>
                <a:ea typeface="微软雅黑" pitchFamily="34" charset="-122"/>
              </a:rPr>
              <a:t>2.4.32</a:t>
            </a:r>
          </a:p>
          <a:p>
            <a:pPr>
              <a:spcBef>
                <a:spcPct val="50000"/>
              </a:spcBef>
            </a:pPr>
            <a:r>
              <a:rPr kumimoji="1" lang="zh-CN" altLang="en-US" sz="2400" dirty="0" smtClean="0">
                <a:solidFill>
                  <a:srgbClr val="000000"/>
                </a:solidFill>
                <a:latin typeface="微软雅黑" pitchFamily="34" charset="-122"/>
                <a:ea typeface="微软雅黑" pitchFamily="34" charset="-122"/>
              </a:rPr>
              <a:t>开发版本        </a:t>
            </a:r>
            <a:r>
              <a:rPr kumimoji="1" lang="en-US" altLang="zh-CN" sz="2400" dirty="0" smtClean="0">
                <a:solidFill>
                  <a:srgbClr val="000000"/>
                </a:solidFill>
                <a:latin typeface="微软雅黑" pitchFamily="34" charset="-122"/>
                <a:ea typeface="微软雅黑" pitchFamily="34" charset="-122"/>
              </a:rPr>
              <a:t>2.5.47-6</a:t>
            </a:r>
            <a:endParaRPr kumimoji="1" lang="en-US" altLang="zh-CN" sz="2400" dirty="0">
              <a:solidFill>
                <a:srgbClr val="000000"/>
              </a:solidFill>
              <a:latin typeface="微软雅黑" pitchFamily="34" charset="-122"/>
              <a:ea typeface="微软雅黑" pitchFamily="34" charset="-122"/>
            </a:endParaRPr>
          </a:p>
        </p:txBody>
      </p:sp>
      <p:sp>
        <p:nvSpPr>
          <p:cNvPr id="9221" name="Rectangle 5"/>
          <p:cNvSpPr>
            <a:spLocks noChangeArrowheads="1"/>
          </p:cNvSpPr>
          <p:nvPr/>
        </p:nvSpPr>
        <p:spPr bwMode="auto">
          <a:xfrm>
            <a:off x="755650" y="2924894"/>
            <a:ext cx="77041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2000">
                <a:solidFill>
                  <a:srgbClr val="000000"/>
                </a:solidFill>
                <a:latin typeface="微软雅黑" pitchFamily="34" charset="-122"/>
                <a:ea typeface="微软雅黑" pitchFamily="34" charset="-122"/>
              </a:rPr>
              <a:t>主版本号</a:t>
            </a:r>
            <a:r>
              <a:rPr kumimoji="1" lang="en-US" altLang="zh-CN" sz="2000">
                <a:solidFill>
                  <a:srgbClr val="000000"/>
                </a:solidFill>
                <a:latin typeface="微软雅黑" pitchFamily="34" charset="-122"/>
                <a:ea typeface="微软雅黑" pitchFamily="34" charset="-122"/>
              </a:rPr>
              <a:t>.</a:t>
            </a:r>
            <a:r>
              <a:rPr kumimoji="1" lang="zh-CN" altLang="en-US" sz="2000">
                <a:solidFill>
                  <a:srgbClr val="000000"/>
                </a:solidFill>
                <a:latin typeface="微软雅黑" pitchFamily="34" charset="-122"/>
                <a:ea typeface="微软雅黑" pitchFamily="34" charset="-122"/>
              </a:rPr>
              <a:t>次版本号（偶：稳定版</a:t>
            </a:r>
            <a:r>
              <a:rPr kumimoji="1" lang="en-US" altLang="zh-CN" sz="2000">
                <a:solidFill>
                  <a:srgbClr val="000000"/>
                </a:solidFill>
                <a:latin typeface="微软雅黑" pitchFamily="34" charset="-122"/>
                <a:ea typeface="微软雅黑" pitchFamily="34" charset="-122"/>
              </a:rPr>
              <a:t>/</a:t>
            </a:r>
            <a:r>
              <a:rPr kumimoji="1" lang="zh-CN" altLang="en-US" sz="2000">
                <a:solidFill>
                  <a:srgbClr val="000000"/>
                </a:solidFill>
                <a:latin typeface="微软雅黑" pitchFamily="34" charset="-122"/>
                <a:ea typeface="微软雅黑" pitchFamily="34" charset="-122"/>
              </a:rPr>
              <a:t>奇：开发版）</a:t>
            </a:r>
            <a:r>
              <a:rPr kumimoji="1" lang="en-US" altLang="zh-CN" sz="2000">
                <a:solidFill>
                  <a:srgbClr val="000000"/>
                </a:solidFill>
                <a:latin typeface="微软雅黑" pitchFamily="34" charset="-122"/>
                <a:ea typeface="微软雅黑" pitchFamily="34" charset="-122"/>
              </a:rPr>
              <a:t>.</a:t>
            </a:r>
            <a:r>
              <a:rPr kumimoji="1" lang="zh-CN" altLang="en-US" sz="2000">
                <a:solidFill>
                  <a:srgbClr val="000000"/>
                </a:solidFill>
                <a:latin typeface="微软雅黑" pitchFamily="34" charset="-122"/>
                <a:ea typeface="微软雅黑" pitchFamily="34" charset="-122"/>
              </a:rPr>
              <a:t>发布号</a:t>
            </a:r>
            <a:r>
              <a:rPr kumimoji="1" lang="en-US" altLang="zh-CN" sz="2000">
                <a:solidFill>
                  <a:srgbClr val="000000"/>
                </a:solidFill>
                <a:latin typeface="微软雅黑" pitchFamily="34" charset="-122"/>
                <a:ea typeface="微软雅黑" pitchFamily="34" charset="-122"/>
              </a:rPr>
              <a:t>-patch</a:t>
            </a:r>
            <a:r>
              <a:rPr kumimoji="1" lang="zh-CN" altLang="en-US" sz="2000">
                <a:solidFill>
                  <a:srgbClr val="000000"/>
                </a:solidFill>
                <a:latin typeface="微软雅黑" pitchFamily="34" charset="-122"/>
                <a:ea typeface="微软雅黑" pitchFamily="34" charset="-122"/>
              </a:rPr>
              <a:t>号</a:t>
            </a:r>
          </a:p>
        </p:txBody>
      </p:sp>
      <p:sp>
        <p:nvSpPr>
          <p:cNvPr id="9222" name="Rectangle 6"/>
          <p:cNvSpPr>
            <a:spLocks noChangeArrowheads="1"/>
          </p:cNvSpPr>
          <p:nvPr/>
        </p:nvSpPr>
        <p:spPr bwMode="auto">
          <a:xfrm>
            <a:off x="539552" y="5229944"/>
            <a:ext cx="619338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kumimoji="1" lang="en-US" altLang="zh-CN" dirty="0">
                <a:latin typeface="微软雅黑" pitchFamily="34" charset="-122"/>
                <a:ea typeface="微软雅黑" pitchFamily="34" charset="-122"/>
              </a:rPr>
              <a:t>http://www.kernel.org/pub/linux/kernel/</a:t>
            </a:r>
          </a:p>
        </p:txBody>
      </p:sp>
      <p:sp>
        <p:nvSpPr>
          <p:cNvPr id="9223" name="Rectangle 7"/>
          <p:cNvSpPr>
            <a:spLocks noChangeArrowheads="1"/>
          </p:cNvSpPr>
          <p:nvPr/>
        </p:nvSpPr>
        <p:spPr bwMode="auto">
          <a:xfrm>
            <a:off x="468313" y="4293319"/>
            <a:ext cx="4679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1" lang="zh-CN" altLang="en-US" sz="2400" dirty="0">
                <a:solidFill>
                  <a:srgbClr val="000000"/>
                </a:solidFill>
                <a:latin typeface="微软雅黑" pitchFamily="34" charset="-122"/>
                <a:ea typeface="微软雅黑" pitchFamily="34" charset="-122"/>
              </a:rPr>
              <a:t>当前最新版本</a:t>
            </a:r>
            <a:r>
              <a:rPr kumimoji="1" lang="en-US" altLang="zh-CN" dirty="0" smtClean="0">
                <a:latin typeface="微软雅黑" pitchFamily="34" charset="-122"/>
                <a:ea typeface="微软雅黑" pitchFamily="34" charset="-122"/>
                <a:hlinkClick r:id="rId2"/>
              </a:rPr>
              <a:t>linux-2.6.39.tar.gz</a:t>
            </a:r>
            <a:r>
              <a:rPr kumimoji="1" lang="en-US" altLang="zh-CN" b="0" dirty="0" smtClean="0">
                <a:latin typeface="微软雅黑" pitchFamily="34" charset="-122"/>
                <a:ea typeface="微软雅黑" pitchFamily="34" charset="-122"/>
              </a:rPr>
              <a:t> </a:t>
            </a:r>
            <a:endParaRPr kumimoji="1" lang="en-US" altLang="zh-CN" b="0" dirty="0">
              <a:latin typeface="微软雅黑" pitchFamily="34" charset="-122"/>
              <a:ea typeface="微软雅黑" pitchFamily="34" charset="-122"/>
            </a:endParaRPr>
          </a:p>
        </p:txBody>
      </p:sp>
    </p:spTree>
    <p:extLst>
      <p:ext uri="{BB962C8B-B14F-4D97-AF65-F5344CB8AC3E}">
        <p14:creationId xmlns:p14="http://schemas.microsoft.com/office/powerpoint/2010/main" val="2986125081"/>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常见的几种压缩文件</a:t>
            </a:r>
          </a:p>
        </p:txBody>
      </p:sp>
      <p:sp>
        <p:nvSpPr>
          <p:cNvPr id="84994" name="Rectangle 3"/>
          <p:cNvSpPr>
            <a:spLocks noGrp="1" noChangeArrowheads="1"/>
          </p:cNvSpPr>
          <p:nvPr>
            <p:ph idx="1"/>
          </p:nvPr>
        </p:nvSpPr>
        <p:spPr/>
        <p:txBody>
          <a:bodyPr/>
          <a:lstStyle/>
          <a:p>
            <a:pPr eaLnBrk="1" hangingPunct="1">
              <a:spcBef>
                <a:spcPts val="1200"/>
              </a:spcBef>
              <a:buFont typeface="Wingdings" pitchFamily="2" charset="2"/>
              <a:buChar char="p"/>
            </a:pPr>
            <a:r>
              <a:rPr lang="en-US" altLang="zh-CN" sz="1600" smtClean="0"/>
              <a:t>.bz2</a:t>
            </a:r>
          </a:p>
          <a:p>
            <a:pPr lvl="1">
              <a:spcBef>
                <a:spcPts val="1200"/>
              </a:spcBef>
              <a:buFont typeface="Wingdings" pitchFamily="2" charset="2"/>
              <a:buChar char="Ø"/>
            </a:pPr>
            <a:r>
              <a:rPr lang="zh-CN" altLang="en-US" sz="1400" smtClean="0"/>
              <a:t>解压</a:t>
            </a:r>
            <a:r>
              <a:rPr lang="en-US" altLang="zh-CN" sz="1400" smtClean="0"/>
              <a:t>1</a:t>
            </a:r>
            <a:r>
              <a:rPr lang="zh-CN" altLang="en-US" sz="1400" smtClean="0"/>
              <a:t>：</a:t>
            </a:r>
            <a:r>
              <a:rPr lang="en-US" altLang="zh-CN" sz="1400" smtClean="0"/>
              <a:t>bzip2 -d FileName.bz2</a:t>
            </a:r>
          </a:p>
          <a:p>
            <a:pPr lvl="1">
              <a:spcBef>
                <a:spcPts val="1200"/>
              </a:spcBef>
              <a:buFont typeface="Wingdings" pitchFamily="2" charset="2"/>
              <a:buChar char="Ø"/>
            </a:pPr>
            <a:r>
              <a:rPr lang="zh-CN" altLang="en-US" sz="1400" smtClean="0"/>
              <a:t>解压</a:t>
            </a:r>
            <a:r>
              <a:rPr lang="en-US" altLang="zh-CN" sz="1400" smtClean="0"/>
              <a:t>2</a:t>
            </a:r>
            <a:r>
              <a:rPr lang="zh-CN" altLang="en-US" sz="1400" smtClean="0"/>
              <a:t>：</a:t>
            </a:r>
            <a:r>
              <a:rPr lang="en-US" altLang="zh-CN" sz="1400" smtClean="0"/>
              <a:t>bunzip2 FileName.bz2</a:t>
            </a:r>
          </a:p>
          <a:p>
            <a:pPr lvl="1">
              <a:spcBef>
                <a:spcPts val="1200"/>
              </a:spcBef>
              <a:buFont typeface="Wingdings" pitchFamily="2" charset="2"/>
              <a:buChar char="Ø"/>
            </a:pPr>
            <a:r>
              <a:rPr lang="zh-CN" altLang="en-US" sz="1400" smtClean="0"/>
              <a:t>压缩： </a:t>
            </a:r>
            <a:r>
              <a:rPr lang="en-US" altLang="zh-CN" sz="1400" smtClean="0"/>
              <a:t>bzip2 -z FileName</a:t>
            </a:r>
          </a:p>
          <a:p>
            <a:pPr eaLnBrk="1" hangingPunct="1">
              <a:spcBef>
                <a:spcPts val="1200"/>
              </a:spcBef>
              <a:buFont typeface="Wingdings" pitchFamily="2" charset="2"/>
              <a:buChar char="p"/>
            </a:pPr>
            <a:r>
              <a:rPr lang="en-US" altLang="zh-CN" sz="1600" smtClean="0"/>
              <a:t>.tar.bz2</a:t>
            </a:r>
          </a:p>
          <a:p>
            <a:pPr lvl="1">
              <a:spcBef>
                <a:spcPts val="1200"/>
              </a:spcBef>
              <a:buFont typeface="Wingdings" pitchFamily="2" charset="2"/>
              <a:buChar char="Ø"/>
            </a:pPr>
            <a:r>
              <a:rPr lang="zh-CN" altLang="en-US" sz="1400" smtClean="0"/>
              <a:t>解压：</a:t>
            </a:r>
            <a:r>
              <a:rPr lang="en-US" altLang="zh-CN" sz="1400" smtClean="0"/>
              <a:t>tar jxvf FileName.tar.bz2</a:t>
            </a:r>
          </a:p>
          <a:p>
            <a:pPr lvl="1">
              <a:spcBef>
                <a:spcPts val="1200"/>
              </a:spcBef>
              <a:buFont typeface="Wingdings" pitchFamily="2" charset="2"/>
              <a:buChar char="Ø"/>
            </a:pPr>
            <a:r>
              <a:rPr lang="zh-CN" altLang="en-US" sz="1400" smtClean="0"/>
              <a:t>压缩：</a:t>
            </a:r>
            <a:r>
              <a:rPr lang="en-US" altLang="zh-CN" sz="1400" smtClean="0"/>
              <a:t>tar jcvf FileName.tar.bz2 DirName</a:t>
            </a:r>
          </a:p>
          <a:p>
            <a:pPr eaLnBrk="1" hangingPunct="1">
              <a:spcBef>
                <a:spcPts val="1200"/>
              </a:spcBef>
              <a:buFont typeface="Wingdings" pitchFamily="2" charset="2"/>
              <a:buChar char="p"/>
            </a:pPr>
            <a:r>
              <a:rPr lang="en-US" altLang="zh-CN" sz="1600" smtClean="0"/>
              <a:t>.bz</a:t>
            </a:r>
          </a:p>
          <a:p>
            <a:pPr lvl="1">
              <a:spcBef>
                <a:spcPts val="1200"/>
              </a:spcBef>
              <a:buFont typeface="Wingdings" pitchFamily="2" charset="2"/>
              <a:buChar char="Ø"/>
            </a:pPr>
            <a:r>
              <a:rPr lang="zh-CN" altLang="en-US" sz="1400" smtClean="0"/>
              <a:t>解压</a:t>
            </a:r>
            <a:r>
              <a:rPr lang="en-US" altLang="zh-CN" sz="1400" smtClean="0"/>
              <a:t>1</a:t>
            </a:r>
            <a:r>
              <a:rPr lang="zh-CN" altLang="en-US" sz="1400" smtClean="0"/>
              <a:t>：</a:t>
            </a:r>
            <a:r>
              <a:rPr lang="en-US" altLang="zh-CN" sz="1400" smtClean="0"/>
              <a:t>bzip2 -d FileName.bz</a:t>
            </a:r>
          </a:p>
          <a:p>
            <a:pPr lvl="1">
              <a:spcBef>
                <a:spcPts val="1200"/>
              </a:spcBef>
              <a:buFont typeface="Wingdings" pitchFamily="2" charset="2"/>
              <a:buChar char="Ø"/>
            </a:pPr>
            <a:r>
              <a:rPr lang="zh-CN" altLang="en-US" sz="1400" smtClean="0"/>
              <a:t>解压</a:t>
            </a:r>
            <a:r>
              <a:rPr lang="en-US" altLang="zh-CN" sz="1400" smtClean="0"/>
              <a:t>2</a:t>
            </a:r>
            <a:r>
              <a:rPr lang="zh-CN" altLang="en-US" sz="1400" smtClean="0"/>
              <a:t>：</a:t>
            </a:r>
            <a:r>
              <a:rPr lang="en-US" altLang="zh-CN" sz="1400" smtClean="0"/>
              <a:t>bunzip2 FileName.bz</a:t>
            </a:r>
          </a:p>
          <a:p>
            <a:pPr lvl="1">
              <a:spcBef>
                <a:spcPts val="1200"/>
              </a:spcBef>
              <a:buFont typeface="Wingdings" pitchFamily="2" charset="2"/>
              <a:buChar char="Ø"/>
            </a:pPr>
            <a:r>
              <a:rPr lang="zh-CN" altLang="en-US" sz="1400" smtClean="0"/>
              <a:t>压缩：未知</a:t>
            </a:r>
          </a:p>
          <a:p>
            <a:pPr eaLnBrk="1" hangingPunct="1">
              <a:spcBef>
                <a:spcPts val="1200"/>
              </a:spcBef>
              <a:buFont typeface="Wingdings" pitchFamily="2" charset="2"/>
              <a:buChar char="p"/>
            </a:pPr>
            <a:r>
              <a:rPr lang="en-US" altLang="zh-CN" sz="1600" smtClean="0"/>
              <a:t>.tar.bz</a:t>
            </a:r>
          </a:p>
          <a:p>
            <a:pPr lvl="1">
              <a:spcBef>
                <a:spcPts val="1200"/>
              </a:spcBef>
              <a:buFont typeface="Wingdings" pitchFamily="2" charset="2"/>
              <a:buChar char="Ø"/>
            </a:pPr>
            <a:r>
              <a:rPr lang="zh-CN" altLang="en-US" sz="1400" smtClean="0"/>
              <a:t>解压：</a:t>
            </a:r>
            <a:r>
              <a:rPr lang="en-US" altLang="zh-CN" sz="1400" smtClean="0"/>
              <a:t>tar jxvf FileName.tar.bz</a:t>
            </a:r>
          </a:p>
          <a:p>
            <a:pPr lvl="1">
              <a:spcBef>
                <a:spcPts val="1200"/>
              </a:spcBef>
              <a:buFont typeface="Wingdings" pitchFamily="2" charset="2"/>
              <a:buChar char="Ø"/>
            </a:pPr>
            <a:r>
              <a:rPr lang="zh-CN" altLang="en-US" sz="1400" smtClean="0"/>
              <a:t>压缩：未知</a:t>
            </a:r>
          </a:p>
        </p:txBody>
      </p:sp>
    </p:spTree>
    <p:extLst>
      <p:ext uri="{BB962C8B-B14F-4D97-AF65-F5344CB8AC3E}">
        <p14:creationId xmlns:p14="http://schemas.microsoft.com/office/powerpoint/2010/main" val="242763854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常见的几种压缩文件</a:t>
            </a:r>
          </a:p>
        </p:txBody>
      </p:sp>
      <p:sp>
        <p:nvSpPr>
          <p:cNvPr id="86018" name="Rectangle 3"/>
          <p:cNvSpPr>
            <a:spLocks noGrp="1" noChangeArrowheads="1"/>
          </p:cNvSpPr>
          <p:nvPr>
            <p:ph idx="1"/>
          </p:nvPr>
        </p:nvSpPr>
        <p:spPr/>
        <p:txBody>
          <a:bodyPr/>
          <a:lstStyle/>
          <a:p>
            <a:pPr eaLnBrk="1" hangingPunct="1">
              <a:spcBef>
                <a:spcPts val="1200"/>
              </a:spcBef>
              <a:buFont typeface="Wingdings" pitchFamily="2" charset="2"/>
              <a:buChar char="p"/>
            </a:pPr>
            <a:r>
              <a:rPr lang="en-US" altLang="zh-CN" sz="2000" smtClean="0"/>
              <a:t>.Z</a:t>
            </a:r>
          </a:p>
          <a:p>
            <a:pPr lvl="1">
              <a:spcBef>
                <a:spcPts val="1200"/>
              </a:spcBef>
              <a:buFont typeface="Wingdings" pitchFamily="2" charset="2"/>
              <a:buChar char="Ø"/>
            </a:pPr>
            <a:r>
              <a:rPr lang="zh-CN" altLang="en-US" sz="1600" smtClean="0"/>
              <a:t>解压：</a:t>
            </a:r>
            <a:r>
              <a:rPr lang="en-US" altLang="zh-CN" sz="1600" smtClean="0"/>
              <a:t>uncompress FileName.Z</a:t>
            </a:r>
          </a:p>
          <a:p>
            <a:pPr lvl="1">
              <a:spcBef>
                <a:spcPts val="1200"/>
              </a:spcBef>
              <a:buFont typeface="Wingdings" pitchFamily="2" charset="2"/>
              <a:buChar char="Ø"/>
            </a:pPr>
            <a:r>
              <a:rPr lang="zh-CN" altLang="en-US" sz="1600" smtClean="0"/>
              <a:t>压缩：</a:t>
            </a:r>
            <a:r>
              <a:rPr lang="en-US" altLang="zh-CN" sz="1600" smtClean="0"/>
              <a:t>compress FileName</a:t>
            </a:r>
          </a:p>
          <a:p>
            <a:pPr eaLnBrk="1" hangingPunct="1">
              <a:spcBef>
                <a:spcPts val="1200"/>
              </a:spcBef>
              <a:buFont typeface="Wingdings" pitchFamily="2" charset="2"/>
              <a:buChar char="p"/>
            </a:pPr>
            <a:r>
              <a:rPr lang="en-US" altLang="zh-CN" sz="2000" smtClean="0"/>
              <a:t>.tar.Z</a:t>
            </a:r>
          </a:p>
          <a:p>
            <a:pPr lvl="1">
              <a:spcBef>
                <a:spcPts val="1200"/>
              </a:spcBef>
              <a:buFont typeface="Wingdings" pitchFamily="2" charset="2"/>
              <a:buChar char="Ø"/>
            </a:pPr>
            <a:r>
              <a:rPr lang="zh-CN" altLang="en-US" sz="1600" smtClean="0"/>
              <a:t>解压：</a:t>
            </a:r>
            <a:r>
              <a:rPr lang="en-US" altLang="zh-CN" sz="1600" smtClean="0"/>
              <a:t>tar Zxvf FileName.tar.Z</a:t>
            </a:r>
          </a:p>
          <a:p>
            <a:pPr lvl="1">
              <a:spcBef>
                <a:spcPts val="1200"/>
              </a:spcBef>
              <a:buFont typeface="Wingdings" pitchFamily="2" charset="2"/>
              <a:buChar char="Ø"/>
            </a:pPr>
            <a:r>
              <a:rPr lang="zh-CN" altLang="en-US" sz="1600" smtClean="0"/>
              <a:t>压缩：</a:t>
            </a:r>
            <a:r>
              <a:rPr lang="en-US" altLang="zh-CN" sz="1600" smtClean="0"/>
              <a:t>tar Zcvf FileName.tar.Z DirName</a:t>
            </a:r>
          </a:p>
          <a:p>
            <a:pPr eaLnBrk="1" hangingPunct="1">
              <a:spcBef>
                <a:spcPts val="1200"/>
              </a:spcBef>
              <a:buFont typeface="Wingdings" pitchFamily="2" charset="2"/>
              <a:buChar char="p"/>
            </a:pPr>
            <a:r>
              <a:rPr lang="en-US" altLang="zh-CN" sz="2000" smtClean="0"/>
              <a:t>.zip</a:t>
            </a:r>
          </a:p>
          <a:p>
            <a:pPr lvl="1">
              <a:spcBef>
                <a:spcPts val="1200"/>
              </a:spcBef>
              <a:buFont typeface="Wingdings" pitchFamily="2" charset="2"/>
              <a:buChar char="Ø"/>
            </a:pPr>
            <a:r>
              <a:rPr lang="zh-CN" altLang="en-US" sz="1600" smtClean="0"/>
              <a:t>解压：</a:t>
            </a:r>
            <a:r>
              <a:rPr lang="en-US" altLang="zh-CN" sz="1600" smtClean="0"/>
              <a:t>unzip FileName.zip</a:t>
            </a:r>
          </a:p>
          <a:p>
            <a:pPr lvl="1">
              <a:spcBef>
                <a:spcPts val="1200"/>
              </a:spcBef>
              <a:buFont typeface="Wingdings" pitchFamily="2" charset="2"/>
              <a:buChar char="Ø"/>
            </a:pPr>
            <a:r>
              <a:rPr lang="zh-CN" altLang="en-US" sz="1600" smtClean="0"/>
              <a:t>压缩：</a:t>
            </a:r>
            <a:r>
              <a:rPr lang="en-US" altLang="zh-CN" sz="1600" smtClean="0"/>
              <a:t>zip FileName.zip DirName</a:t>
            </a:r>
          </a:p>
          <a:p>
            <a:pPr eaLnBrk="1" hangingPunct="1">
              <a:spcBef>
                <a:spcPts val="1200"/>
              </a:spcBef>
              <a:buFont typeface="Wingdings" pitchFamily="2" charset="2"/>
              <a:buChar char="p"/>
            </a:pPr>
            <a:r>
              <a:rPr lang="en-US" altLang="zh-CN" sz="2000" smtClean="0"/>
              <a:t>.rar</a:t>
            </a:r>
          </a:p>
          <a:p>
            <a:pPr lvl="1">
              <a:spcBef>
                <a:spcPts val="1200"/>
              </a:spcBef>
              <a:buFont typeface="Wingdings" pitchFamily="2" charset="2"/>
              <a:buChar char="Ø"/>
            </a:pPr>
            <a:r>
              <a:rPr lang="zh-CN" altLang="en-US" sz="1600" smtClean="0"/>
              <a:t>解压：</a:t>
            </a:r>
            <a:r>
              <a:rPr lang="en-US" altLang="zh-CN" sz="1600" smtClean="0"/>
              <a:t>rar a FileName.rar</a:t>
            </a:r>
          </a:p>
          <a:p>
            <a:pPr lvl="1">
              <a:spcBef>
                <a:spcPts val="1200"/>
              </a:spcBef>
              <a:buFont typeface="Wingdings" pitchFamily="2" charset="2"/>
              <a:buChar char="Ø"/>
            </a:pPr>
            <a:r>
              <a:rPr lang="zh-CN" altLang="en-US" sz="1600" smtClean="0"/>
              <a:t>压缩：</a:t>
            </a:r>
            <a:r>
              <a:rPr lang="en-US" altLang="zh-CN" sz="1600" smtClean="0"/>
              <a:t>rar e FileName.rar</a:t>
            </a:r>
            <a:endParaRPr lang="zh-CN" altLang="en-US" sz="1600" smtClean="0"/>
          </a:p>
        </p:txBody>
      </p:sp>
    </p:spTree>
    <p:extLst>
      <p:ext uri="{BB962C8B-B14F-4D97-AF65-F5344CB8AC3E}">
        <p14:creationId xmlns:p14="http://schemas.microsoft.com/office/powerpoint/2010/main" val="44130532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常见的几种压缩文件</a:t>
            </a:r>
          </a:p>
        </p:txBody>
      </p:sp>
      <p:sp>
        <p:nvSpPr>
          <p:cNvPr id="87042" name="Rectangle 3"/>
          <p:cNvSpPr>
            <a:spLocks noGrp="1" noChangeArrowheads="1"/>
          </p:cNvSpPr>
          <p:nvPr>
            <p:ph idx="1"/>
          </p:nvPr>
        </p:nvSpPr>
        <p:spPr/>
        <p:txBody>
          <a:bodyPr/>
          <a:lstStyle/>
          <a:p>
            <a:pPr eaLnBrk="1" hangingPunct="1">
              <a:lnSpc>
                <a:spcPct val="150000"/>
              </a:lnSpc>
              <a:spcBef>
                <a:spcPts val="1200"/>
              </a:spcBef>
              <a:buFont typeface="Wingdings" pitchFamily="2" charset="2"/>
              <a:buChar char="p"/>
            </a:pPr>
            <a:r>
              <a:rPr lang="en-US" altLang="zh-CN" sz="2000" smtClean="0"/>
              <a:t>.lha</a:t>
            </a:r>
          </a:p>
          <a:p>
            <a:pPr lvl="1">
              <a:lnSpc>
                <a:spcPct val="150000"/>
              </a:lnSpc>
              <a:spcBef>
                <a:spcPts val="1200"/>
              </a:spcBef>
              <a:buFont typeface="Wingdings" pitchFamily="2" charset="2"/>
              <a:buChar char="Ø"/>
            </a:pPr>
            <a:r>
              <a:rPr lang="zh-CN" altLang="en-US" sz="1800" smtClean="0"/>
              <a:t>解压：</a:t>
            </a:r>
            <a:r>
              <a:rPr lang="en-US" altLang="zh-CN" sz="1800" smtClean="0"/>
              <a:t>lha -e FileName.lha</a:t>
            </a:r>
          </a:p>
          <a:p>
            <a:pPr lvl="1">
              <a:lnSpc>
                <a:spcPct val="150000"/>
              </a:lnSpc>
              <a:spcBef>
                <a:spcPts val="1200"/>
              </a:spcBef>
              <a:buFont typeface="Wingdings" pitchFamily="2" charset="2"/>
              <a:buChar char="Ø"/>
            </a:pPr>
            <a:r>
              <a:rPr lang="zh-CN" altLang="en-US" sz="1800" smtClean="0"/>
              <a:t>压缩：</a:t>
            </a:r>
            <a:r>
              <a:rPr lang="en-US" altLang="zh-CN" sz="1800" smtClean="0"/>
              <a:t>lha -a FileName.lha FileName</a:t>
            </a:r>
          </a:p>
          <a:p>
            <a:pPr lvl="1">
              <a:lnSpc>
                <a:spcPct val="150000"/>
              </a:lnSpc>
              <a:spcBef>
                <a:spcPts val="1200"/>
              </a:spcBef>
              <a:buFont typeface="Wingdings" pitchFamily="2" charset="2"/>
              <a:buChar char="Ø"/>
            </a:pPr>
            <a:r>
              <a:rPr lang="en-US" altLang="zh-CN" sz="1800" smtClean="0"/>
              <a:t>lha</a:t>
            </a:r>
            <a:r>
              <a:rPr lang="zh-CN" altLang="en-US" sz="1800" smtClean="0"/>
              <a:t>下载：</a:t>
            </a:r>
            <a:r>
              <a:rPr lang="en-US" altLang="zh-CN" sz="1800" smtClean="0"/>
              <a:t>http://www.infor.kanazawa-it.ac.jp/~ishii/lhaunix/</a:t>
            </a:r>
          </a:p>
          <a:p>
            <a:pPr eaLnBrk="1" hangingPunct="1">
              <a:lnSpc>
                <a:spcPct val="150000"/>
              </a:lnSpc>
              <a:spcBef>
                <a:spcPts val="1200"/>
              </a:spcBef>
              <a:buFont typeface="Wingdings" pitchFamily="2" charset="2"/>
              <a:buChar char="p"/>
            </a:pPr>
            <a:r>
              <a:rPr lang="en-US" altLang="zh-CN" sz="2000" smtClean="0"/>
              <a:t>.rpm</a:t>
            </a:r>
          </a:p>
          <a:p>
            <a:pPr lvl="1">
              <a:lnSpc>
                <a:spcPct val="150000"/>
              </a:lnSpc>
              <a:spcBef>
                <a:spcPts val="1200"/>
              </a:spcBef>
              <a:buFont typeface="Wingdings" pitchFamily="2" charset="2"/>
              <a:buChar char="Ø"/>
            </a:pPr>
            <a:r>
              <a:rPr lang="zh-CN" altLang="en-US" sz="1800" smtClean="0"/>
              <a:t>解包：</a:t>
            </a:r>
            <a:r>
              <a:rPr lang="en-US" altLang="zh-CN" sz="1800" smtClean="0"/>
              <a:t>rpm2cpio FileName.rpm | cpio -div</a:t>
            </a:r>
          </a:p>
          <a:p>
            <a:pPr eaLnBrk="1" hangingPunct="1">
              <a:lnSpc>
                <a:spcPct val="150000"/>
              </a:lnSpc>
              <a:spcBef>
                <a:spcPts val="1200"/>
              </a:spcBef>
              <a:buFont typeface="Wingdings" pitchFamily="2" charset="2"/>
              <a:buChar char="p"/>
            </a:pPr>
            <a:r>
              <a:rPr lang="en-US" altLang="zh-CN" sz="2000" smtClean="0"/>
              <a:t>.deb</a:t>
            </a:r>
          </a:p>
          <a:p>
            <a:pPr lvl="1">
              <a:lnSpc>
                <a:spcPct val="150000"/>
              </a:lnSpc>
              <a:spcBef>
                <a:spcPts val="1200"/>
              </a:spcBef>
              <a:buFont typeface="Wingdings" pitchFamily="2" charset="2"/>
              <a:buChar char="Ø"/>
            </a:pPr>
            <a:r>
              <a:rPr lang="zh-CN" altLang="en-US" sz="1800" smtClean="0"/>
              <a:t>解包：</a:t>
            </a:r>
            <a:r>
              <a:rPr lang="en-US" altLang="zh-CN" sz="1800" smtClean="0"/>
              <a:t>ar p FileName.deb data.tar.gz | tar zxf -</a:t>
            </a:r>
            <a:endParaRPr lang="zh-CN" altLang="en-US" sz="1800" smtClean="0"/>
          </a:p>
        </p:txBody>
      </p:sp>
    </p:spTree>
    <p:extLst>
      <p:ext uri="{BB962C8B-B14F-4D97-AF65-F5344CB8AC3E}">
        <p14:creationId xmlns:p14="http://schemas.microsoft.com/office/powerpoint/2010/main" val="124129236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algn="l" eaLnBrk="1" hangingPunct="1"/>
            <a:r>
              <a:rPr lang="en-US" altLang="zh-CN" smtClean="0">
                <a:latin typeface="+mj-ea"/>
                <a:ea typeface="+mj-ea"/>
              </a:rPr>
              <a:t>4.1.21 date</a:t>
            </a:r>
            <a:r>
              <a:rPr lang="zh-CN" altLang="en-US" smtClean="0">
                <a:latin typeface="+mj-ea"/>
                <a:ea typeface="+mj-ea"/>
              </a:rPr>
              <a:t>、</a:t>
            </a:r>
            <a:r>
              <a:rPr lang="en-US" altLang="zh-CN" smtClean="0">
                <a:latin typeface="+mj-ea"/>
                <a:ea typeface="+mj-ea"/>
              </a:rPr>
              <a:t>cal</a:t>
            </a:r>
            <a:r>
              <a:rPr lang="zh-CN" altLang="en-US" smtClean="0">
                <a:latin typeface="+mj-ea"/>
                <a:ea typeface="+mj-ea"/>
              </a:rPr>
              <a:t>、</a:t>
            </a:r>
            <a:r>
              <a:rPr lang="en-US" altLang="zh-CN" smtClean="0">
                <a:latin typeface="+mj-ea"/>
                <a:ea typeface="+mj-ea"/>
              </a:rPr>
              <a:t>clock</a:t>
            </a:r>
          </a:p>
        </p:txBody>
      </p:sp>
      <p:sp>
        <p:nvSpPr>
          <p:cNvPr id="88067" name="Rectangle 3"/>
          <p:cNvSpPr>
            <a:spLocks noGrp="1" noChangeArrowheads="1"/>
          </p:cNvSpPr>
          <p:nvPr>
            <p:ph idx="1"/>
          </p:nvPr>
        </p:nvSpPr>
        <p:spPr/>
        <p:txBody>
          <a:bodyPr/>
          <a:lstStyle/>
          <a:p>
            <a:pPr eaLnBrk="1" hangingPunct="1">
              <a:lnSpc>
                <a:spcPct val="150000"/>
              </a:lnSpc>
              <a:spcBef>
                <a:spcPts val="1200"/>
              </a:spcBef>
            </a:pPr>
            <a:r>
              <a:rPr lang="en-US" altLang="zh-CN" sz="1800" smtClean="0"/>
              <a:t>date</a:t>
            </a:r>
            <a:r>
              <a:rPr lang="zh-CN" altLang="en-US" sz="1800" smtClean="0"/>
              <a:t>命令可以显示</a:t>
            </a:r>
            <a:r>
              <a:rPr lang="en-US" altLang="zh-CN" sz="1800" smtClean="0"/>
              <a:t>/</a:t>
            </a:r>
            <a:r>
              <a:rPr lang="zh-CN" altLang="en-US" sz="1800" smtClean="0"/>
              <a:t>修改当前的日期时间</a:t>
            </a:r>
          </a:p>
          <a:p>
            <a:pPr eaLnBrk="1" hangingPunct="1">
              <a:lnSpc>
                <a:spcPct val="150000"/>
              </a:lnSpc>
              <a:spcBef>
                <a:spcPts val="1200"/>
              </a:spcBef>
            </a:pPr>
            <a:r>
              <a:rPr lang="en-US" altLang="zh-CN" sz="1800" smtClean="0"/>
              <a:t>[root@linux root]# date 121010232004</a:t>
            </a:r>
            <a:br>
              <a:rPr lang="en-US" altLang="zh-CN" sz="1800" smtClean="0"/>
            </a:br>
            <a:r>
              <a:rPr lang="zh-CN" altLang="en-US" sz="1800" smtClean="0"/>
              <a:t>将时间更改为</a:t>
            </a:r>
            <a:r>
              <a:rPr lang="en-US" altLang="zh-CN" sz="1800" smtClean="0"/>
              <a:t>12</a:t>
            </a:r>
            <a:r>
              <a:rPr lang="zh-CN" altLang="en-US" sz="1800" smtClean="0"/>
              <a:t>月</a:t>
            </a:r>
            <a:r>
              <a:rPr lang="en-US" altLang="zh-CN" sz="1800" smtClean="0"/>
              <a:t>10</a:t>
            </a:r>
            <a:r>
              <a:rPr lang="zh-CN" altLang="en-US" sz="1800" smtClean="0"/>
              <a:t>日</a:t>
            </a:r>
            <a:r>
              <a:rPr lang="en-US" altLang="zh-CN" sz="1800" smtClean="0"/>
              <a:t>10</a:t>
            </a:r>
            <a:r>
              <a:rPr lang="zh-CN" altLang="en-US" sz="1800" smtClean="0"/>
              <a:t>点</a:t>
            </a:r>
            <a:r>
              <a:rPr lang="en-US" altLang="zh-CN" sz="1800" smtClean="0"/>
              <a:t>23</a:t>
            </a:r>
            <a:r>
              <a:rPr lang="zh-CN" altLang="en-US" sz="1800" smtClean="0"/>
              <a:t>分</a:t>
            </a:r>
            <a:r>
              <a:rPr lang="en-US" altLang="zh-CN" sz="1800" smtClean="0"/>
              <a:t>2004</a:t>
            </a:r>
            <a:r>
              <a:rPr lang="zh-CN" altLang="en-US" sz="1800" smtClean="0"/>
              <a:t>年	   </a:t>
            </a:r>
            <a:r>
              <a:rPr lang="en-US" altLang="zh-CN" sz="1800" smtClean="0"/>
              <a:t>[MMDDhhmmYY]</a:t>
            </a:r>
          </a:p>
          <a:p>
            <a:pPr eaLnBrk="1" hangingPunct="1">
              <a:lnSpc>
                <a:spcPct val="150000"/>
              </a:lnSpc>
              <a:spcBef>
                <a:spcPts val="1200"/>
              </a:spcBef>
            </a:pPr>
            <a:r>
              <a:rPr lang="en-US" altLang="zh-CN" sz="1800" smtClean="0"/>
              <a:t>[root@linux root]# cal                       </a:t>
            </a:r>
            <a:r>
              <a:rPr lang="zh-CN" altLang="en-US" sz="1800" smtClean="0"/>
              <a:t>显示日历</a:t>
            </a:r>
          </a:p>
          <a:p>
            <a:pPr eaLnBrk="1" hangingPunct="1">
              <a:lnSpc>
                <a:spcPct val="150000"/>
              </a:lnSpc>
              <a:spcBef>
                <a:spcPts val="1200"/>
              </a:spcBef>
            </a:pPr>
            <a:r>
              <a:rPr lang="en-US" altLang="zh-CN" sz="1800" smtClean="0"/>
              <a:t>[root@linux root]# clock                    </a:t>
            </a:r>
            <a:r>
              <a:rPr lang="zh-CN" altLang="en-US" sz="1800" smtClean="0"/>
              <a:t>显示日期时间</a:t>
            </a:r>
          </a:p>
        </p:txBody>
      </p:sp>
      <p:pic>
        <p:nvPicPr>
          <p:cNvPr id="88068" name="Picture 4" descr="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2928" y="3861048"/>
            <a:ext cx="6121400" cy="2506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26816390"/>
      </p:ext>
    </p:extLst>
  </p:cSld>
  <p:clrMapOvr>
    <a:masterClrMapping/>
  </p:clrMapOvr>
  <p:transition spd="med"/>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pPr algn="l" eaLnBrk="1" hangingPunct="1"/>
            <a:r>
              <a:rPr lang="en-US" altLang="zh-CN" smtClean="0">
                <a:latin typeface="+mj-ea"/>
                <a:ea typeface="+mj-ea"/>
              </a:rPr>
              <a:t>4.1.21 </a:t>
            </a:r>
            <a:r>
              <a:rPr lang="zh-CN" altLang="en-US" smtClean="0">
                <a:latin typeface="+mj-ea"/>
                <a:ea typeface="+mj-ea"/>
              </a:rPr>
              <a:t>显示日历或年历的</a:t>
            </a:r>
            <a:r>
              <a:rPr lang="en-US" altLang="zh-CN" smtClean="0">
                <a:latin typeface="+mj-ea"/>
                <a:ea typeface="+mj-ea"/>
              </a:rPr>
              <a:t>cal</a:t>
            </a:r>
            <a:r>
              <a:rPr lang="zh-CN" altLang="en-US" smtClean="0">
                <a:latin typeface="+mj-ea"/>
                <a:ea typeface="+mj-ea"/>
              </a:rPr>
              <a:t>命令</a:t>
            </a:r>
          </a:p>
        </p:txBody>
      </p:sp>
      <p:sp>
        <p:nvSpPr>
          <p:cNvPr id="89091" name="Rectangle 3"/>
          <p:cNvSpPr>
            <a:spLocks noGrp="1" noChangeArrowheads="1"/>
          </p:cNvSpPr>
          <p:nvPr>
            <p:ph idx="1"/>
          </p:nvPr>
        </p:nvSpPr>
        <p:spPr/>
        <p:txBody>
          <a:bodyPr/>
          <a:lstStyle/>
          <a:p>
            <a:pPr eaLnBrk="1" hangingPunct="1">
              <a:lnSpc>
                <a:spcPct val="150000"/>
              </a:lnSpc>
              <a:spcBef>
                <a:spcPts val="1200"/>
              </a:spcBef>
            </a:pPr>
            <a:r>
              <a:rPr lang="en-US" altLang="zh-CN" sz="2400" smtClean="0"/>
              <a:t>cal(calendar)</a:t>
            </a:r>
          </a:p>
          <a:p>
            <a:pPr lvl="1">
              <a:lnSpc>
                <a:spcPct val="150000"/>
              </a:lnSpc>
              <a:spcBef>
                <a:spcPts val="1200"/>
              </a:spcBef>
            </a:pPr>
            <a:r>
              <a:rPr lang="zh-CN" altLang="en-US" sz="2000" smtClean="0"/>
              <a:t>功能：显示一个日历</a:t>
            </a:r>
          </a:p>
          <a:p>
            <a:pPr lvl="1">
              <a:lnSpc>
                <a:spcPct val="150000"/>
              </a:lnSpc>
              <a:spcBef>
                <a:spcPts val="1200"/>
              </a:spcBef>
            </a:pPr>
            <a:r>
              <a:rPr lang="zh-CN" altLang="en-US" sz="2000" smtClean="0"/>
              <a:t>格式：</a:t>
            </a:r>
            <a:r>
              <a:rPr lang="en-US" altLang="zh-CN" sz="2000" smtClean="0"/>
              <a:t>cal [</a:t>
            </a:r>
            <a:r>
              <a:rPr lang="zh-CN" altLang="en-US" sz="2000" smtClean="0"/>
              <a:t>参数</a:t>
            </a:r>
            <a:r>
              <a:rPr lang="en-US" altLang="zh-CN" sz="2000" smtClean="0"/>
              <a:t>] </a:t>
            </a:r>
            <a:r>
              <a:rPr lang="zh-CN" altLang="en-US" sz="2000" smtClean="0"/>
              <a:t>月 年</a:t>
            </a:r>
          </a:p>
          <a:p>
            <a:pPr lvl="1">
              <a:lnSpc>
                <a:spcPct val="150000"/>
              </a:lnSpc>
              <a:spcBef>
                <a:spcPts val="1200"/>
              </a:spcBef>
            </a:pPr>
            <a:r>
              <a:rPr lang="en-US" altLang="zh-CN" sz="2000" smtClean="0"/>
              <a:t>[root@linux root]# cal   </a:t>
            </a:r>
            <a:br>
              <a:rPr lang="en-US" altLang="zh-CN" sz="2000" smtClean="0"/>
            </a:br>
            <a:r>
              <a:rPr lang="zh-CN" altLang="en-US" sz="2000" smtClean="0"/>
              <a:t>显示当月的日历</a:t>
            </a:r>
          </a:p>
          <a:p>
            <a:pPr lvl="1">
              <a:lnSpc>
                <a:spcPct val="150000"/>
              </a:lnSpc>
              <a:spcBef>
                <a:spcPts val="1200"/>
              </a:spcBef>
            </a:pPr>
            <a:r>
              <a:rPr lang="en-US" altLang="zh-CN" sz="2000" smtClean="0"/>
              <a:t>[root@linux root]# cal 4 2004  </a:t>
            </a:r>
            <a:br>
              <a:rPr lang="en-US" altLang="zh-CN" sz="2000" smtClean="0"/>
            </a:br>
            <a:r>
              <a:rPr lang="zh-CN" altLang="en-US" sz="2000" smtClean="0"/>
              <a:t>显示</a:t>
            </a:r>
            <a:r>
              <a:rPr lang="en-US" altLang="zh-CN" sz="2000" smtClean="0"/>
              <a:t>2004</a:t>
            </a:r>
            <a:r>
              <a:rPr lang="zh-CN" altLang="en-US" sz="2000" smtClean="0"/>
              <a:t>年</a:t>
            </a:r>
            <a:r>
              <a:rPr lang="en-US" altLang="zh-CN" sz="2000" smtClean="0"/>
              <a:t>4</a:t>
            </a:r>
            <a:r>
              <a:rPr lang="zh-CN" altLang="en-US" sz="2000" smtClean="0"/>
              <a:t>月的日历</a:t>
            </a:r>
          </a:p>
          <a:p>
            <a:pPr lvl="1">
              <a:lnSpc>
                <a:spcPct val="150000"/>
              </a:lnSpc>
              <a:spcBef>
                <a:spcPts val="1200"/>
              </a:spcBef>
            </a:pPr>
            <a:r>
              <a:rPr lang="en-US" altLang="zh-CN" sz="2000" smtClean="0"/>
              <a:t>[root@linux root]# cal - y 2003</a:t>
            </a:r>
            <a:br>
              <a:rPr lang="en-US" altLang="zh-CN" sz="2000" smtClean="0"/>
            </a:br>
            <a:r>
              <a:rPr lang="zh-CN" altLang="en-US" sz="2000" smtClean="0"/>
              <a:t>显示</a:t>
            </a:r>
            <a:r>
              <a:rPr lang="en-US" altLang="zh-CN" sz="2000" smtClean="0"/>
              <a:t>2003</a:t>
            </a:r>
            <a:r>
              <a:rPr lang="zh-CN" altLang="en-US" sz="2000" smtClean="0"/>
              <a:t>年的日历</a:t>
            </a:r>
          </a:p>
        </p:txBody>
      </p:sp>
    </p:spTree>
    <p:extLst>
      <p:ext uri="{BB962C8B-B14F-4D97-AF65-F5344CB8AC3E}">
        <p14:creationId xmlns:p14="http://schemas.microsoft.com/office/powerpoint/2010/main" val="2109160056"/>
      </p:ext>
    </p:extLst>
  </p:cSld>
  <p:clrMapOvr>
    <a:masterClrMapping/>
  </p:clrMapOvr>
  <p:transition spd="med"/>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algn="l" eaLnBrk="1" hangingPunct="1"/>
            <a:r>
              <a:rPr lang="en-US" altLang="zh-CN" smtClean="0">
                <a:latin typeface="+mj-ea"/>
                <a:ea typeface="+mj-ea"/>
              </a:rPr>
              <a:t>4.2 </a:t>
            </a:r>
            <a:r>
              <a:rPr lang="zh-CN" altLang="en-US" smtClean="0">
                <a:latin typeface="+mj-ea"/>
                <a:ea typeface="+mj-ea"/>
              </a:rPr>
              <a:t>系统信息类命令 </a:t>
            </a:r>
          </a:p>
        </p:txBody>
      </p:sp>
      <p:sp>
        <p:nvSpPr>
          <p:cNvPr id="90115" name="Rectangle 3"/>
          <p:cNvSpPr>
            <a:spLocks noGrp="1" noChangeArrowheads="1"/>
          </p:cNvSpPr>
          <p:nvPr>
            <p:ph idx="1"/>
          </p:nvPr>
        </p:nvSpPr>
        <p:spPr/>
        <p:txBody>
          <a:bodyPr/>
          <a:lstStyle/>
          <a:p>
            <a:pPr eaLnBrk="1" hangingPunct="1">
              <a:lnSpc>
                <a:spcPct val="150000"/>
              </a:lnSpc>
              <a:spcBef>
                <a:spcPts val="1200"/>
              </a:spcBef>
              <a:buClr>
                <a:schemeClr val="tx1"/>
              </a:buClr>
            </a:pPr>
            <a:r>
              <a:rPr lang="zh-CN" altLang="en-US" smtClean="0">
                <a:cs typeface="Times New Roman" pitchFamily="18" charset="0"/>
              </a:rPr>
              <a:t> </a:t>
            </a:r>
            <a:r>
              <a:rPr lang="en-US" altLang="zh-CN" smtClean="0">
                <a:cs typeface="Times New Roman" pitchFamily="18" charset="0"/>
              </a:rPr>
              <a:t>dmesg</a:t>
            </a:r>
            <a:r>
              <a:rPr lang="zh-CN" altLang="en-US" smtClean="0"/>
              <a:t>命令 </a:t>
            </a:r>
          </a:p>
          <a:p>
            <a:pPr eaLnBrk="1" hangingPunct="1">
              <a:lnSpc>
                <a:spcPct val="150000"/>
              </a:lnSpc>
              <a:spcBef>
                <a:spcPts val="1200"/>
              </a:spcBef>
              <a:buClr>
                <a:schemeClr val="tx1"/>
              </a:buClr>
            </a:pPr>
            <a:r>
              <a:rPr lang="zh-CN" altLang="en-US" smtClean="0"/>
              <a:t> </a:t>
            </a:r>
            <a:r>
              <a:rPr lang="en-US" altLang="zh-CN" smtClean="0"/>
              <a:t>df</a:t>
            </a:r>
            <a:r>
              <a:rPr lang="zh-CN" altLang="en-US" smtClean="0"/>
              <a:t>命令 </a:t>
            </a:r>
          </a:p>
          <a:p>
            <a:pPr eaLnBrk="1" hangingPunct="1">
              <a:lnSpc>
                <a:spcPct val="150000"/>
              </a:lnSpc>
              <a:spcBef>
                <a:spcPts val="1200"/>
              </a:spcBef>
              <a:buClr>
                <a:schemeClr val="tx1"/>
              </a:buClr>
            </a:pPr>
            <a:r>
              <a:rPr lang="zh-CN" altLang="en-US" smtClean="0"/>
              <a:t> </a:t>
            </a:r>
            <a:r>
              <a:rPr lang="en-US" altLang="zh-CN" smtClean="0"/>
              <a:t>du</a:t>
            </a:r>
            <a:r>
              <a:rPr lang="zh-CN" altLang="en-US" smtClean="0"/>
              <a:t>命令 </a:t>
            </a:r>
          </a:p>
          <a:p>
            <a:pPr eaLnBrk="1" hangingPunct="1">
              <a:lnSpc>
                <a:spcPct val="150000"/>
              </a:lnSpc>
              <a:spcBef>
                <a:spcPts val="1200"/>
              </a:spcBef>
              <a:buClr>
                <a:schemeClr val="tx1"/>
              </a:buClr>
            </a:pPr>
            <a:r>
              <a:rPr lang="zh-CN" altLang="en-US" smtClean="0"/>
              <a:t> </a:t>
            </a:r>
            <a:r>
              <a:rPr lang="en-US" altLang="zh-CN" smtClean="0"/>
              <a:t>free</a:t>
            </a:r>
            <a:r>
              <a:rPr lang="zh-CN" altLang="en-US" smtClean="0"/>
              <a:t>命令 </a:t>
            </a:r>
          </a:p>
          <a:p>
            <a:pPr eaLnBrk="1" hangingPunct="1">
              <a:lnSpc>
                <a:spcPct val="150000"/>
              </a:lnSpc>
              <a:spcBef>
                <a:spcPts val="1200"/>
              </a:spcBef>
              <a:buClr>
                <a:schemeClr val="tx1"/>
              </a:buClr>
            </a:pPr>
            <a:r>
              <a:rPr lang="zh-CN" altLang="en-US" smtClean="0"/>
              <a:t> </a:t>
            </a:r>
            <a:r>
              <a:rPr lang="en-US" altLang="zh-CN" smtClean="0"/>
              <a:t>w</a:t>
            </a:r>
            <a:r>
              <a:rPr lang="zh-CN" altLang="en-US" smtClean="0"/>
              <a:t>命令 </a:t>
            </a:r>
          </a:p>
        </p:txBody>
      </p:sp>
    </p:spTree>
    <p:extLst>
      <p:ext uri="{BB962C8B-B14F-4D97-AF65-F5344CB8AC3E}">
        <p14:creationId xmlns:p14="http://schemas.microsoft.com/office/powerpoint/2010/main" val="1274282609"/>
      </p:ext>
    </p:extLst>
  </p:cSld>
  <p:clrMapOvr>
    <a:masterClrMapping/>
  </p:clrMapOvr>
  <p:transition spd="med"/>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457200" y="1124744"/>
            <a:ext cx="8229600" cy="54008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Wingdings" pitchFamily="2" charset="2"/>
              <a:buChar char="n"/>
              <a:defRPr sz="2800" baseline="0">
                <a:solidFill>
                  <a:schemeClr val="tx1"/>
                </a:solidFill>
                <a:latin typeface="微软雅黑" pitchFamily="34" charset="-122"/>
                <a:ea typeface="微软雅黑" pitchFamily="34" charset="-122"/>
                <a:cs typeface="+mn-cs"/>
              </a:defRPr>
            </a:lvl1pPr>
            <a:lvl2pPr marL="742950" indent="-285750" algn="l" rtl="0" fontAlgn="base">
              <a:spcBef>
                <a:spcPct val="20000"/>
              </a:spcBef>
              <a:spcAft>
                <a:spcPct val="0"/>
              </a:spcAft>
              <a:buFont typeface="Wingdings" pitchFamily="2" charset="2"/>
              <a:buChar char="p"/>
              <a:defRPr sz="2400" baseline="0">
                <a:solidFill>
                  <a:schemeClr val="tx1"/>
                </a:solidFill>
                <a:latin typeface="微软雅黑" pitchFamily="34" charset="-122"/>
                <a:ea typeface="微软雅黑" pitchFamily="34" charset="-122"/>
              </a:defRPr>
            </a:lvl2pPr>
            <a:lvl3pPr marL="1143000" indent="-228600" algn="l" rtl="0" fontAlgn="base">
              <a:spcBef>
                <a:spcPct val="20000"/>
              </a:spcBef>
              <a:spcAft>
                <a:spcPct val="0"/>
              </a:spcAft>
              <a:buChar char="•"/>
              <a:defRPr sz="2000" baseline="0">
                <a:solidFill>
                  <a:schemeClr val="tx1"/>
                </a:solidFill>
                <a:latin typeface="微软雅黑" pitchFamily="34" charset="-122"/>
                <a:ea typeface="微软雅黑" pitchFamily="34" charset="-122"/>
              </a:defRPr>
            </a:lvl3pPr>
            <a:lvl4pPr marL="1600200" indent="-228600" algn="l" rtl="0" fontAlgn="base">
              <a:spcBef>
                <a:spcPct val="20000"/>
              </a:spcBef>
              <a:spcAft>
                <a:spcPct val="0"/>
              </a:spcAft>
              <a:buChar char="–"/>
              <a:defRPr baseline="0">
                <a:solidFill>
                  <a:schemeClr val="tx1"/>
                </a:solidFill>
                <a:latin typeface="微软雅黑" pitchFamily="34" charset="-122"/>
                <a:ea typeface="微软雅黑" pitchFamily="34" charset="-122"/>
              </a:defRPr>
            </a:lvl4pPr>
            <a:lvl5pPr marL="2057400" indent="-228600" algn="l" rtl="0" fontAlgn="base">
              <a:spcBef>
                <a:spcPct val="20000"/>
              </a:spcBef>
              <a:spcAft>
                <a:spcPct val="0"/>
              </a:spcAft>
              <a:buChar char="»"/>
              <a:defRPr baseline="0">
                <a:solidFill>
                  <a:schemeClr val="tx1"/>
                </a:solidFill>
                <a:latin typeface="微软雅黑" pitchFamily="34" charset="-122"/>
                <a:ea typeface="微软雅黑" pitchFamily="34" charset="-122"/>
              </a:defRPr>
            </a:lvl5pPr>
            <a:lvl6pPr marL="2514600" indent="-228600" algn="l" rtl="0" fontAlgn="base">
              <a:spcBef>
                <a:spcPct val="20000"/>
              </a:spcBef>
              <a:spcAft>
                <a:spcPct val="0"/>
              </a:spcAft>
              <a:buChar char="»"/>
              <a:defRPr>
                <a:solidFill>
                  <a:schemeClr val="tx1"/>
                </a:solidFill>
                <a:latin typeface="+mn-lt"/>
                <a:ea typeface="+mn-ea"/>
              </a:defRPr>
            </a:lvl6pPr>
            <a:lvl7pPr marL="2971800" indent="-228600" algn="l" rtl="0" fontAlgn="base">
              <a:spcBef>
                <a:spcPct val="20000"/>
              </a:spcBef>
              <a:spcAft>
                <a:spcPct val="0"/>
              </a:spcAft>
              <a:buChar char="»"/>
              <a:defRPr>
                <a:solidFill>
                  <a:schemeClr val="tx1"/>
                </a:solidFill>
                <a:latin typeface="+mn-lt"/>
                <a:ea typeface="+mn-ea"/>
              </a:defRPr>
            </a:lvl7pPr>
            <a:lvl8pPr marL="3429000" indent="-228600" algn="l" rtl="0" fontAlgn="base">
              <a:spcBef>
                <a:spcPct val="20000"/>
              </a:spcBef>
              <a:spcAft>
                <a:spcPct val="0"/>
              </a:spcAft>
              <a:buChar char="»"/>
              <a:defRPr>
                <a:solidFill>
                  <a:schemeClr val="tx1"/>
                </a:solidFill>
                <a:latin typeface="+mn-lt"/>
                <a:ea typeface="+mn-ea"/>
              </a:defRPr>
            </a:lvl8pPr>
            <a:lvl9pPr marL="3886200" indent="-228600" algn="l" rtl="0" fontAlgn="base">
              <a:spcBef>
                <a:spcPct val="20000"/>
              </a:spcBef>
              <a:spcAft>
                <a:spcPct val="0"/>
              </a:spcAft>
              <a:buChar char="»"/>
              <a:defRPr>
                <a:solidFill>
                  <a:schemeClr val="tx1"/>
                </a:solidFill>
                <a:latin typeface="+mn-lt"/>
                <a:ea typeface="+mn-ea"/>
              </a:defRPr>
            </a:lvl9pPr>
          </a:lstStyle>
          <a:p>
            <a:pPr>
              <a:lnSpc>
                <a:spcPct val="150000"/>
              </a:lnSpc>
              <a:spcBef>
                <a:spcPts val="1200"/>
              </a:spcBef>
              <a:buClr>
                <a:schemeClr val="tx1"/>
              </a:buClr>
            </a:pPr>
            <a:r>
              <a:rPr lang="zh-CN" altLang="en-US" sz="2000"/>
              <a:t>功能：显示系统诊断信息、操作系统版本号、物理内存的大小以及其它信息</a:t>
            </a:r>
          </a:p>
          <a:p>
            <a:pPr>
              <a:lnSpc>
                <a:spcPct val="150000"/>
              </a:lnSpc>
              <a:spcBef>
                <a:spcPts val="1200"/>
              </a:spcBef>
              <a:buClr>
                <a:schemeClr val="tx1"/>
              </a:buClr>
            </a:pPr>
            <a:endParaRPr lang="zh-CN" altLang="en-US" sz="2000" smtClean="0"/>
          </a:p>
        </p:txBody>
      </p:sp>
      <p:sp>
        <p:nvSpPr>
          <p:cNvPr id="91138" name="Rectangle 2"/>
          <p:cNvSpPr>
            <a:spLocks noGrp="1" noChangeArrowheads="1"/>
          </p:cNvSpPr>
          <p:nvPr>
            <p:ph type="title"/>
          </p:nvPr>
        </p:nvSpPr>
        <p:spPr/>
        <p:txBody>
          <a:bodyPr/>
          <a:lstStyle/>
          <a:p>
            <a:pPr algn="l" eaLnBrk="1" hangingPunct="1"/>
            <a:r>
              <a:rPr lang="en-US" altLang="zh-CN" smtClean="0">
                <a:latin typeface="+mj-ea"/>
                <a:ea typeface="+mj-ea"/>
              </a:rPr>
              <a:t>4.2.1 dmesg</a:t>
            </a:r>
            <a:r>
              <a:rPr lang="zh-CN" altLang="en-US" smtClean="0">
                <a:latin typeface="+mj-ea"/>
                <a:ea typeface="+mj-ea"/>
              </a:rPr>
              <a:t>命令</a:t>
            </a:r>
          </a:p>
        </p:txBody>
      </p:sp>
      <p:pic>
        <p:nvPicPr>
          <p:cNvPr id="91140" name="Picture 4" descr="dmesg"/>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1152952" y="2364145"/>
            <a:ext cx="6838096" cy="3657143"/>
          </a:xfrm>
          <a:noFill/>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689946484"/>
      </p:ext>
    </p:extLst>
  </p:cSld>
  <p:clrMapOvr>
    <a:masterClrMapping/>
  </p:clrMapOvr>
  <p:transition spd="med"/>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pPr algn="l" eaLnBrk="1" hangingPunct="1"/>
            <a:r>
              <a:rPr lang="en-US" altLang="zh-CN" smtClean="0">
                <a:latin typeface="+mj-ea"/>
                <a:ea typeface="+mj-ea"/>
              </a:rPr>
              <a:t>4.2.2 df</a:t>
            </a:r>
            <a:r>
              <a:rPr lang="zh-CN" altLang="en-US" smtClean="0">
                <a:latin typeface="+mj-ea"/>
                <a:ea typeface="+mj-ea"/>
              </a:rPr>
              <a:t>命令</a:t>
            </a:r>
          </a:p>
        </p:txBody>
      </p:sp>
      <p:sp>
        <p:nvSpPr>
          <p:cNvPr id="92163" name="Rectangle 3"/>
          <p:cNvSpPr>
            <a:spLocks noGrp="1" noChangeArrowheads="1"/>
          </p:cNvSpPr>
          <p:nvPr>
            <p:ph idx="1"/>
          </p:nvPr>
        </p:nvSpPr>
        <p:spPr/>
        <p:txBody>
          <a:bodyPr/>
          <a:lstStyle/>
          <a:p>
            <a:pPr eaLnBrk="1" hangingPunct="1">
              <a:lnSpc>
                <a:spcPct val="90000"/>
              </a:lnSpc>
            </a:pPr>
            <a:r>
              <a:rPr lang="zh-CN" altLang="en-US" sz="2000" smtClean="0">
                <a:latin typeface="宋体" pitchFamily="2" charset="-122"/>
              </a:rPr>
              <a:t>功能：用于查看文件系统的各个分区的占用情况</a:t>
            </a:r>
          </a:p>
        </p:txBody>
      </p:sp>
      <p:pic>
        <p:nvPicPr>
          <p:cNvPr id="92164" name="Picture 4" descr="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844824"/>
            <a:ext cx="7416800" cy="249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94402817"/>
      </p:ext>
    </p:extLst>
  </p:cSld>
  <p:clrMapOvr>
    <a:masterClrMapping/>
  </p:clrMapOvr>
  <p:transition spd="med"/>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algn="l" eaLnBrk="1" hangingPunct="1"/>
            <a:r>
              <a:rPr lang="en-US" altLang="zh-CN" smtClean="0">
                <a:latin typeface="+mj-ea"/>
                <a:ea typeface="+mj-ea"/>
              </a:rPr>
              <a:t>4.2.3 du</a:t>
            </a:r>
            <a:r>
              <a:rPr lang="zh-CN" altLang="en-US" smtClean="0">
                <a:latin typeface="+mj-ea"/>
                <a:ea typeface="+mj-ea"/>
              </a:rPr>
              <a:t>命令</a:t>
            </a:r>
          </a:p>
        </p:txBody>
      </p:sp>
      <p:sp>
        <p:nvSpPr>
          <p:cNvPr id="93187" name="Rectangle 3"/>
          <p:cNvSpPr>
            <a:spLocks noGrp="1" noChangeArrowheads="1"/>
          </p:cNvSpPr>
          <p:nvPr>
            <p:ph idx="1"/>
          </p:nvPr>
        </p:nvSpPr>
        <p:spPr/>
        <p:txBody>
          <a:bodyPr/>
          <a:lstStyle/>
          <a:p>
            <a:pPr eaLnBrk="1" hangingPunct="1">
              <a:lnSpc>
                <a:spcPct val="150000"/>
              </a:lnSpc>
              <a:spcBef>
                <a:spcPts val="1200"/>
              </a:spcBef>
            </a:pPr>
            <a:r>
              <a:rPr lang="zh-CN" altLang="en-US" sz="2000" smtClean="0"/>
              <a:t>功能：查看某个目录中各级子目录所使用的硬盘空间数</a:t>
            </a:r>
          </a:p>
          <a:p>
            <a:pPr eaLnBrk="1" hangingPunct="1">
              <a:lnSpc>
                <a:spcPct val="150000"/>
              </a:lnSpc>
              <a:spcBef>
                <a:spcPts val="1200"/>
              </a:spcBef>
            </a:pPr>
            <a:r>
              <a:rPr lang="zh-CN" altLang="en-US" sz="2000" smtClean="0"/>
              <a:t>格式：</a:t>
            </a:r>
            <a:r>
              <a:rPr lang="en-US" altLang="zh-CN" sz="2000" smtClean="0"/>
              <a:t>du [</a:t>
            </a:r>
            <a:r>
              <a:rPr lang="zh-CN" altLang="en-US" sz="2000" smtClean="0"/>
              <a:t>参数</a:t>
            </a:r>
            <a:r>
              <a:rPr lang="en-US" altLang="zh-CN" sz="2000" smtClean="0"/>
              <a:t>] &lt;</a:t>
            </a:r>
            <a:r>
              <a:rPr lang="zh-CN" altLang="en-US" sz="2000" smtClean="0"/>
              <a:t>目录名</a:t>
            </a:r>
            <a:r>
              <a:rPr lang="en-US" altLang="zh-CN" sz="2000" smtClean="0"/>
              <a:t>&gt;</a:t>
            </a:r>
          </a:p>
        </p:txBody>
      </p:sp>
      <p:pic>
        <p:nvPicPr>
          <p:cNvPr id="93188" name="Picture 4" descr="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2564904"/>
            <a:ext cx="6858000" cy="359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16618132"/>
      </p:ext>
    </p:extLst>
  </p:cSld>
  <p:clrMapOvr>
    <a:masterClrMapping/>
  </p:clrMapOvr>
  <p:transition spd="med"/>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algn="l" eaLnBrk="1" hangingPunct="1"/>
            <a:r>
              <a:rPr lang="en-US" altLang="zh-CN" smtClean="0">
                <a:latin typeface="+mj-ea"/>
                <a:ea typeface="+mj-ea"/>
              </a:rPr>
              <a:t>4.2.4 free</a:t>
            </a:r>
            <a:r>
              <a:rPr lang="zh-CN" altLang="en-US" smtClean="0">
                <a:latin typeface="+mj-ea"/>
                <a:ea typeface="+mj-ea"/>
              </a:rPr>
              <a:t>命令</a:t>
            </a:r>
          </a:p>
        </p:txBody>
      </p:sp>
      <p:sp>
        <p:nvSpPr>
          <p:cNvPr id="94211" name="Rectangle 3"/>
          <p:cNvSpPr>
            <a:spLocks noGrp="1" noChangeArrowheads="1"/>
          </p:cNvSpPr>
          <p:nvPr>
            <p:ph idx="1"/>
          </p:nvPr>
        </p:nvSpPr>
        <p:spPr/>
        <p:txBody>
          <a:bodyPr/>
          <a:lstStyle/>
          <a:p>
            <a:pPr eaLnBrk="1" hangingPunct="1">
              <a:lnSpc>
                <a:spcPct val="150000"/>
              </a:lnSpc>
              <a:spcBef>
                <a:spcPts val="600"/>
              </a:spcBef>
            </a:pPr>
            <a:r>
              <a:rPr lang="zh-CN" altLang="en-US" sz="2000" smtClean="0">
                <a:latin typeface="宋体" pitchFamily="2" charset="-122"/>
              </a:rPr>
              <a:t>功能：用于查看系统内存，虚拟内存（交换空间）的大小占用情况</a:t>
            </a:r>
          </a:p>
        </p:txBody>
      </p:sp>
      <p:pic>
        <p:nvPicPr>
          <p:cNvPr id="94212" name="Picture 4" descr="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2288382"/>
            <a:ext cx="7273925" cy="213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3999427"/>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algn="l" eaLnBrk="1" hangingPunct="1"/>
            <a:r>
              <a:rPr lang="en-US" altLang="zh-CN" smtClean="0"/>
              <a:t>1.5 Linux</a:t>
            </a:r>
            <a:r>
              <a:rPr lang="zh-CN" altLang="en-US" smtClean="0"/>
              <a:t>操作系统发行版本</a:t>
            </a:r>
          </a:p>
        </p:txBody>
      </p:sp>
      <p:grpSp>
        <p:nvGrpSpPr>
          <p:cNvPr id="10243" name="Group 3"/>
          <p:cNvGrpSpPr>
            <a:grpSpLocks/>
          </p:cNvGrpSpPr>
          <p:nvPr/>
        </p:nvGrpSpPr>
        <p:grpSpPr bwMode="auto">
          <a:xfrm>
            <a:off x="838200" y="1628800"/>
            <a:ext cx="7086600" cy="3962400"/>
            <a:chOff x="528" y="1248"/>
            <a:chExt cx="4464" cy="2496"/>
          </a:xfrm>
        </p:grpSpPr>
        <p:pic>
          <p:nvPicPr>
            <p:cNvPr id="1024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6" y="1248"/>
              <a:ext cx="864" cy="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8" y="1344"/>
              <a:ext cx="1104" cy="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8" y="1248"/>
              <a:ext cx="816" cy="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7"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28" y="1296"/>
              <a:ext cx="864" cy="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8"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6" y="2208"/>
              <a:ext cx="912" cy="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9"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76" y="2064"/>
              <a:ext cx="864" cy="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50"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32" y="2112"/>
              <a:ext cx="960" cy="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51" name="Picture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032" y="2064"/>
              <a:ext cx="912" cy="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52" name="Picture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24" y="3072"/>
              <a:ext cx="864" cy="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53" name="Picture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824" y="3024"/>
              <a:ext cx="768" cy="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54" name="Picture 1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976" y="2976"/>
              <a:ext cx="816" cy="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55" name="Picture 1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128" y="2976"/>
              <a:ext cx="864" cy="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969393561"/>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algn="l" eaLnBrk="1" hangingPunct="1"/>
            <a:r>
              <a:rPr lang="en-US" altLang="zh-CN" smtClean="0">
                <a:latin typeface="+mj-ea"/>
                <a:ea typeface="+mj-ea"/>
              </a:rPr>
              <a:t>4.3 </a:t>
            </a:r>
            <a:r>
              <a:rPr lang="zh-CN" altLang="en-US" smtClean="0">
                <a:latin typeface="+mj-ea"/>
                <a:ea typeface="+mj-ea"/>
              </a:rPr>
              <a:t>网络通讯类命令</a:t>
            </a:r>
          </a:p>
        </p:txBody>
      </p:sp>
      <p:sp>
        <p:nvSpPr>
          <p:cNvPr id="95235" name="Rectangle 3"/>
          <p:cNvSpPr>
            <a:spLocks noGrp="1" noChangeArrowheads="1"/>
          </p:cNvSpPr>
          <p:nvPr>
            <p:ph idx="1"/>
          </p:nvPr>
        </p:nvSpPr>
        <p:spPr/>
        <p:txBody>
          <a:bodyPr/>
          <a:lstStyle/>
          <a:p>
            <a:pPr eaLnBrk="1" hangingPunct="1">
              <a:lnSpc>
                <a:spcPct val="150000"/>
              </a:lnSpc>
              <a:spcBef>
                <a:spcPts val="1200"/>
              </a:spcBef>
            </a:pPr>
            <a:r>
              <a:rPr lang="en-US" altLang="zh-CN" sz="2400" smtClean="0"/>
              <a:t>ftp </a:t>
            </a:r>
            <a:r>
              <a:rPr lang="zh-CN" altLang="en-US" sz="2400" smtClean="0"/>
              <a:t>传输文件</a:t>
            </a:r>
          </a:p>
          <a:p>
            <a:pPr eaLnBrk="1" hangingPunct="1">
              <a:lnSpc>
                <a:spcPct val="150000"/>
              </a:lnSpc>
              <a:spcBef>
                <a:spcPts val="1200"/>
              </a:spcBef>
            </a:pPr>
            <a:r>
              <a:rPr lang="en-US" altLang="zh-CN" sz="2400" smtClean="0"/>
              <a:t>telnet </a:t>
            </a:r>
            <a:r>
              <a:rPr lang="zh-CN" altLang="en-US" sz="2400" smtClean="0"/>
              <a:t>登录到远程计算机上</a:t>
            </a:r>
          </a:p>
          <a:p>
            <a:pPr eaLnBrk="1" hangingPunct="1">
              <a:lnSpc>
                <a:spcPct val="150000"/>
              </a:lnSpc>
              <a:spcBef>
                <a:spcPts val="1200"/>
              </a:spcBef>
            </a:pPr>
            <a:r>
              <a:rPr lang="en-US" altLang="zh-CN" sz="2400" smtClean="0"/>
              <a:t>netstat </a:t>
            </a:r>
            <a:r>
              <a:rPr lang="zh-CN" altLang="en-US" sz="2400" smtClean="0"/>
              <a:t>查看网络的状况</a:t>
            </a:r>
          </a:p>
          <a:p>
            <a:pPr eaLnBrk="1" hangingPunct="1">
              <a:lnSpc>
                <a:spcPct val="150000"/>
              </a:lnSpc>
              <a:spcBef>
                <a:spcPts val="1200"/>
              </a:spcBef>
            </a:pPr>
            <a:r>
              <a:rPr lang="en-US" altLang="zh-CN" sz="2400" smtClean="0"/>
              <a:t>finger </a:t>
            </a:r>
            <a:r>
              <a:rPr lang="zh-CN" altLang="en-US" sz="2400" smtClean="0"/>
              <a:t>查询某个使用者的信息</a:t>
            </a:r>
          </a:p>
          <a:p>
            <a:pPr eaLnBrk="1" hangingPunct="1">
              <a:lnSpc>
                <a:spcPct val="150000"/>
              </a:lnSpc>
              <a:spcBef>
                <a:spcPts val="1200"/>
              </a:spcBef>
            </a:pPr>
            <a:r>
              <a:rPr lang="en-US" altLang="zh-CN" sz="2400" smtClean="0"/>
              <a:t>ping </a:t>
            </a:r>
            <a:r>
              <a:rPr lang="zh-CN" altLang="en-US" sz="2400" smtClean="0"/>
              <a:t>查询某个机器是否在工作</a:t>
            </a:r>
          </a:p>
          <a:p>
            <a:pPr eaLnBrk="1" hangingPunct="1">
              <a:lnSpc>
                <a:spcPct val="150000"/>
              </a:lnSpc>
              <a:spcBef>
                <a:spcPts val="1200"/>
              </a:spcBef>
            </a:pPr>
            <a:r>
              <a:rPr lang="en-US" altLang="zh-CN" sz="2400" smtClean="0"/>
              <a:t>route </a:t>
            </a:r>
            <a:r>
              <a:rPr lang="zh-CN" altLang="en-US" sz="2400" smtClean="0"/>
              <a:t>设置系统网络路由</a:t>
            </a:r>
          </a:p>
        </p:txBody>
      </p:sp>
    </p:spTree>
    <p:extLst>
      <p:ext uri="{BB962C8B-B14F-4D97-AF65-F5344CB8AC3E}">
        <p14:creationId xmlns:p14="http://schemas.microsoft.com/office/powerpoint/2010/main" val="2276297475"/>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algn="l" eaLnBrk="1" hangingPunct="1"/>
            <a:r>
              <a:rPr lang="en-US" altLang="zh-CN" smtClean="0">
                <a:latin typeface="+mj-ea"/>
                <a:ea typeface="+mj-ea"/>
              </a:rPr>
              <a:t>4.3.1 ftp</a:t>
            </a:r>
            <a:r>
              <a:rPr lang="zh-CN" altLang="en-US" smtClean="0">
                <a:latin typeface="+mj-ea"/>
                <a:ea typeface="+mj-ea"/>
              </a:rPr>
              <a:t>传输文件</a:t>
            </a:r>
          </a:p>
        </p:txBody>
      </p:sp>
      <p:sp>
        <p:nvSpPr>
          <p:cNvPr id="96259" name="Rectangle 3"/>
          <p:cNvSpPr>
            <a:spLocks noGrp="1" noChangeArrowheads="1"/>
          </p:cNvSpPr>
          <p:nvPr>
            <p:ph idx="1"/>
          </p:nvPr>
        </p:nvSpPr>
        <p:spPr/>
        <p:txBody>
          <a:bodyPr/>
          <a:lstStyle/>
          <a:p>
            <a:pPr eaLnBrk="1" hangingPunct="1">
              <a:spcBef>
                <a:spcPts val="600"/>
              </a:spcBef>
            </a:pPr>
            <a:r>
              <a:rPr lang="en-US" altLang="zh-CN" sz="2000" smtClean="0"/>
              <a:t>ftp</a:t>
            </a:r>
            <a:r>
              <a:rPr lang="zh-CN" altLang="en-US" sz="2000" smtClean="0"/>
              <a:t>登录后执行命令： </a:t>
            </a:r>
          </a:p>
          <a:p>
            <a:pPr lvl="1">
              <a:spcBef>
                <a:spcPts val="600"/>
              </a:spcBef>
            </a:pPr>
            <a:r>
              <a:rPr lang="en-US" altLang="zh-CN" sz="1600" smtClean="0"/>
              <a:t>ls </a:t>
            </a:r>
            <a:r>
              <a:rPr lang="zh-CN" altLang="en-US" sz="1600" smtClean="0"/>
              <a:t>列出远程机的当前目录</a:t>
            </a:r>
            <a:endParaRPr lang="en-US" altLang="zh-CN" sz="1600" smtClean="0"/>
          </a:p>
          <a:p>
            <a:pPr lvl="1">
              <a:spcBef>
                <a:spcPts val="600"/>
              </a:spcBef>
            </a:pPr>
            <a:r>
              <a:rPr lang="en-US" altLang="zh-CN" sz="1600" smtClean="0"/>
              <a:t>cd </a:t>
            </a:r>
            <a:r>
              <a:rPr lang="zh-CN" altLang="en-US" sz="1600" smtClean="0"/>
              <a:t>在远程机上改变工作目录</a:t>
            </a:r>
            <a:endParaRPr lang="en-US" altLang="zh-CN" sz="1600" smtClean="0"/>
          </a:p>
          <a:p>
            <a:pPr lvl="1">
              <a:spcBef>
                <a:spcPts val="600"/>
              </a:spcBef>
            </a:pPr>
            <a:r>
              <a:rPr lang="en-US" altLang="zh-CN" sz="1600" smtClean="0"/>
              <a:t>lcd </a:t>
            </a:r>
            <a:r>
              <a:rPr lang="zh-CN" altLang="en-US" sz="1600" smtClean="0"/>
              <a:t>在本地机上改变工作目录</a:t>
            </a:r>
            <a:endParaRPr lang="en-US" altLang="zh-CN" sz="1600" smtClean="0"/>
          </a:p>
          <a:p>
            <a:pPr lvl="1">
              <a:spcBef>
                <a:spcPts val="600"/>
              </a:spcBef>
            </a:pPr>
            <a:r>
              <a:rPr lang="en-US" altLang="zh-CN" sz="1600" smtClean="0"/>
              <a:t>ascii </a:t>
            </a:r>
            <a:r>
              <a:rPr lang="zh-CN" altLang="en-US" sz="1600" smtClean="0"/>
              <a:t>设置文件传输方式为</a:t>
            </a:r>
            <a:r>
              <a:rPr lang="en-US" altLang="zh-CN" sz="1600" smtClean="0"/>
              <a:t>ASCII</a:t>
            </a:r>
            <a:r>
              <a:rPr lang="zh-CN" altLang="en-US" sz="1600" smtClean="0"/>
              <a:t>模式</a:t>
            </a:r>
            <a:endParaRPr lang="en-US" altLang="zh-CN" sz="1600" smtClean="0"/>
          </a:p>
          <a:p>
            <a:pPr lvl="1">
              <a:spcBef>
                <a:spcPts val="600"/>
              </a:spcBef>
            </a:pPr>
            <a:r>
              <a:rPr lang="en-US" altLang="zh-CN" sz="1600" smtClean="0"/>
              <a:t>binary </a:t>
            </a:r>
            <a:r>
              <a:rPr lang="zh-CN" altLang="en-US" sz="1600" smtClean="0"/>
              <a:t>设置文件传输方式为二进制模式</a:t>
            </a:r>
            <a:endParaRPr lang="en-US" altLang="zh-CN" sz="1600" smtClean="0"/>
          </a:p>
          <a:p>
            <a:pPr lvl="1">
              <a:spcBef>
                <a:spcPts val="600"/>
              </a:spcBef>
            </a:pPr>
            <a:r>
              <a:rPr lang="en-US" altLang="zh-CN" sz="1600" smtClean="0"/>
              <a:t>close</a:t>
            </a:r>
            <a:r>
              <a:rPr lang="zh-CN" altLang="en-US" sz="1600" smtClean="0"/>
              <a:t>终止当前的</a:t>
            </a:r>
            <a:r>
              <a:rPr lang="en-US" altLang="zh-CN" sz="1600" smtClean="0"/>
              <a:t>ftp</a:t>
            </a:r>
            <a:r>
              <a:rPr lang="zh-CN" altLang="en-US" sz="1600" smtClean="0"/>
              <a:t>会话</a:t>
            </a:r>
            <a:endParaRPr lang="en-US" altLang="zh-CN" sz="1600" smtClean="0"/>
          </a:p>
          <a:p>
            <a:pPr lvl="1">
              <a:spcBef>
                <a:spcPts val="600"/>
              </a:spcBef>
            </a:pPr>
            <a:r>
              <a:rPr lang="en-US" altLang="zh-CN" sz="1600" smtClean="0"/>
              <a:t>hash </a:t>
            </a:r>
            <a:r>
              <a:rPr lang="zh-CN" altLang="en-US" sz="1600" smtClean="0"/>
              <a:t>每次传输完数据缓冲区中的数据后就显示一个</a:t>
            </a:r>
            <a:r>
              <a:rPr lang="en-US" altLang="zh-CN" sz="1600" smtClean="0"/>
              <a:t>#</a:t>
            </a:r>
            <a:r>
              <a:rPr lang="zh-CN" altLang="en-US" sz="1600" smtClean="0"/>
              <a:t>号</a:t>
            </a:r>
            <a:endParaRPr lang="en-US" altLang="zh-CN" sz="1600" smtClean="0"/>
          </a:p>
          <a:p>
            <a:pPr lvl="1">
              <a:spcBef>
                <a:spcPts val="600"/>
              </a:spcBef>
            </a:pPr>
            <a:r>
              <a:rPr lang="en-US" altLang="zh-CN" sz="1600" smtClean="0"/>
              <a:t>get</a:t>
            </a:r>
            <a:r>
              <a:rPr lang="zh-CN" altLang="en-US" sz="1600" smtClean="0"/>
              <a:t>（</a:t>
            </a:r>
            <a:r>
              <a:rPr lang="en-US" altLang="zh-CN" sz="1600" smtClean="0"/>
              <a:t>mget</a:t>
            </a:r>
            <a:r>
              <a:rPr lang="zh-CN" altLang="en-US" sz="1600" smtClean="0"/>
              <a:t>） 从远程机传送指定文件到本地机</a:t>
            </a:r>
            <a:endParaRPr lang="en-US" altLang="zh-CN" sz="1600" smtClean="0"/>
          </a:p>
          <a:p>
            <a:pPr lvl="1">
              <a:spcBef>
                <a:spcPts val="600"/>
              </a:spcBef>
            </a:pPr>
            <a:r>
              <a:rPr lang="en-US" altLang="zh-CN" sz="1600" smtClean="0"/>
              <a:t>put</a:t>
            </a:r>
            <a:r>
              <a:rPr lang="zh-CN" altLang="en-US" sz="1600" smtClean="0"/>
              <a:t>（</a:t>
            </a:r>
            <a:r>
              <a:rPr lang="en-US" altLang="zh-CN" sz="1600" smtClean="0"/>
              <a:t>mput</a:t>
            </a:r>
            <a:r>
              <a:rPr lang="zh-CN" altLang="en-US" sz="1600" smtClean="0"/>
              <a:t>） 从本地机传送指定文件到远程机</a:t>
            </a:r>
            <a:endParaRPr lang="en-US" altLang="zh-CN" sz="1600" smtClean="0"/>
          </a:p>
          <a:p>
            <a:pPr lvl="1">
              <a:spcBef>
                <a:spcPts val="600"/>
              </a:spcBef>
            </a:pPr>
            <a:r>
              <a:rPr lang="en-US" altLang="zh-CN" sz="1600" smtClean="0"/>
              <a:t>open </a:t>
            </a:r>
            <a:r>
              <a:rPr lang="zh-CN" altLang="en-US" sz="1600" smtClean="0"/>
              <a:t>连接远程</a:t>
            </a:r>
            <a:r>
              <a:rPr lang="en-US" altLang="zh-CN" sz="1600" smtClean="0"/>
              <a:t>ftp</a:t>
            </a:r>
            <a:r>
              <a:rPr lang="zh-CN" altLang="en-US" sz="1600" smtClean="0"/>
              <a:t>站点</a:t>
            </a:r>
            <a:endParaRPr lang="en-US" altLang="zh-CN" sz="1600" smtClean="0"/>
          </a:p>
          <a:p>
            <a:pPr lvl="1">
              <a:spcBef>
                <a:spcPts val="600"/>
              </a:spcBef>
            </a:pPr>
            <a:r>
              <a:rPr lang="en-US" altLang="zh-CN" sz="1600" smtClean="0"/>
              <a:t>quit</a:t>
            </a:r>
            <a:r>
              <a:rPr lang="zh-CN" altLang="en-US" sz="1600" smtClean="0"/>
              <a:t>断开与远程机的连接并退出</a:t>
            </a:r>
            <a:r>
              <a:rPr lang="en-US" altLang="zh-CN" sz="1600" smtClean="0"/>
              <a:t>ftp</a:t>
            </a:r>
          </a:p>
          <a:p>
            <a:pPr lvl="1">
              <a:spcBef>
                <a:spcPts val="600"/>
              </a:spcBef>
            </a:pPr>
            <a:r>
              <a:rPr lang="en-US" altLang="zh-CN" sz="1600" smtClean="0"/>
              <a:t>? </a:t>
            </a:r>
            <a:r>
              <a:rPr lang="zh-CN" altLang="en-US" sz="1600" smtClean="0"/>
              <a:t>显示本地帮助信息</a:t>
            </a:r>
            <a:endParaRPr lang="en-US" altLang="zh-CN" sz="1600" smtClean="0"/>
          </a:p>
          <a:p>
            <a:pPr lvl="1">
              <a:spcBef>
                <a:spcPts val="600"/>
              </a:spcBef>
            </a:pPr>
            <a:r>
              <a:rPr lang="en-US" altLang="zh-CN" sz="1600" smtClean="0"/>
              <a:t>! </a:t>
            </a:r>
            <a:r>
              <a:rPr lang="zh-CN" altLang="en-US" sz="1600" smtClean="0"/>
              <a:t>转到</a:t>
            </a:r>
            <a:r>
              <a:rPr lang="en-US" altLang="zh-CN" sz="1600" smtClean="0"/>
              <a:t>Shell</a:t>
            </a:r>
            <a:r>
              <a:rPr lang="zh-CN" altLang="en-US" sz="1600" smtClean="0"/>
              <a:t>中 </a:t>
            </a:r>
          </a:p>
          <a:p>
            <a:pPr lvl="1">
              <a:spcBef>
                <a:spcPts val="600"/>
              </a:spcBef>
            </a:pPr>
            <a:r>
              <a:rPr lang="en-US" altLang="zh-CN" sz="1600" smtClean="0"/>
              <a:t>passive</a:t>
            </a:r>
            <a:r>
              <a:rPr lang="zh-CN" altLang="en-US" sz="1600" smtClean="0"/>
              <a:t>：进入被动传输方式</a:t>
            </a:r>
          </a:p>
          <a:p>
            <a:pPr lvl="1">
              <a:spcBef>
                <a:spcPts val="600"/>
              </a:spcBef>
            </a:pPr>
            <a:r>
              <a:rPr lang="en-US" altLang="zh-CN" sz="1600" smtClean="0"/>
              <a:t>prompt</a:t>
            </a:r>
            <a:r>
              <a:rPr lang="zh-CN" altLang="en-US" sz="1600" smtClean="0"/>
              <a:t>：设置多个文件传输时的交互提示 </a:t>
            </a:r>
          </a:p>
        </p:txBody>
      </p:sp>
    </p:spTree>
    <p:extLst>
      <p:ext uri="{BB962C8B-B14F-4D97-AF65-F5344CB8AC3E}">
        <p14:creationId xmlns:p14="http://schemas.microsoft.com/office/powerpoint/2010/main" val="615933392"/>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algn="l" eaLnBrk="1" hangingPunct="1"/>
            <a:r>
              <a:rPr lang="en-US" altLang="zh-CN" smtClean="0">
                <a:latin typeface="+mj-ea"/>
                <a:ea typeface="+mj-ea"/>
              </a:rPr>
              <a:t>4.3.2 telnet </a:t>
            </a:r>
            <a:r>
              <a:rPr lang="zh-CN" altLang="en-US" smtClean="0">
                <a:latin typeface="+mj-ea"/>
                <a:ea typeface="+mj-ea"/>
              </a:rPr>
              <a:t>登录到远程计算机上</a:t>
            </a:r>
          </a:p>
        </p:txBody>
      </p:sp>
      <p:sp>
        <p:nvSpPr>
          <p:cNvPr id="97283" name="Rectangle 3"/>
          <p:cNvSpPr>
            <a:spLocks noGrp="1" noChangeArrowheads="1"/>
          </p:cNvSpPr>
          <p:nvPr>
            <p:ph idx="1"/>
          </p:nvPr>
        </p:nvSpPr>
        <p:spPr/>
        <p:txBody>
          <a:bodyPr/>
          <a:lstStyle/>
          <a:p>
            <a:pPr eaLnBrk="1" hangingPunct="1">
              <a:lnSpc>
                <a:spcPct val="150000"/>
              </a:lnSpc>
              <a:spcBef>
                <a:spcPts val="1200"/>
              </a:spcBef>
            </a:pPr>
            <a:r>
              <a:rPr lang="en-US" altLang="zh-CN" sz="2800" smtClean="0"/>
              <a:t>telnet</a:t>
            </a:r>
            <a:r>
              <a:rPr lang="zh-CN" altLang="en-US" sz="2800" smtClean="0"/>
              <a:t>命令的一般形式</a:t>
            </a:r>
            <a:r>
              <a:rPr lang="en-US" altLang="zh-CN" sz="2800" smtClean="0"/>
              <a:t/>
            </a:r>
            <a:br>
              <a:rPr lang="en-US" altLang="zh-CN" sz="2800" smtClean="0"/>
            </a:br>
            <a:r>
              <a:rPr lang="en-US" altLang="zh-CN" sz="2800" smtClean="0"/>
              <a:t>telnet </a:t>
            </a:r>
            <a:r>
              <a:rPr lang="zh-CN" altLang="en-US" sz="2800" smtClean="0"/>
              <a:t>主机名</a:t>
            </a:r>
            <a:r>
              <a:rPr lang="en-US" altLang="zh-CN" sz="2800" smtClean="0"/>
              <a:t>/IP </a:t>
            </a:r>
            <a:br>
              <a:rPr lang="en-US" altLang="zh-CN" sz="2800" smtClean="0"/>
            </a:br>
            <a:r>
              <a:rPr lang="zh-CN" altLang="en-US" sz="2800" smtClean="0"/>
              <a:t>其中“主机名</a:t>
            </a:r>
            <a:r>
              <a:rPr lang="en-US" altLang="zh-CN" sz="2800" smtClean="0"/>
              <a:t>/IP”</a:t>
            </a:r>
            <a:r>
              <a:rPr lang="zh-CN" altLang="en-US" sz="2800" smtClean="0"/>
              <a:t>是要连接的远程机的主机名或</a:t>
            </a:r>
            <a:r>
              <a:rPr lang="en-US" altLang="zh-CN" sz="2800" smtClean="0"/>
              <a:t>IP</a:t>
            </a:r>
            <a:r>
              <a:rPr lang="zh-CN" altLang="en-US" sz="2800" smtClean="0"/>
              <a:t>地址 </a:t>
            </a:r>
          </a:p>
          <a:p>
            <a:pPr eaLnBrk="1" hangingPunct="1">
              <a:lnSpc>
                <a:spcPct val="150000"/>
              </a:lnSpc>
              <a:spcBef>
                <a:spcPts val="1200"/>
              </a:spcBef>
            </a:pPr>
            <a:r>
              <a:rPr lang="en-US" altLang="zh-CN" sz="2800" smtClean="0"/>
              <a:t>telnet</a:t>
            </a:r>
            <a:r>
              <a:rPr lang="zh-CN" altLang="en-US" sz="2800" smtClean="0"/>
              <a:t>只为普通终端提供终端仿真，而不支持 </a:t>
            </a:r>
            <a:r>
              <a:rPr lang="en-US" altLang="zh-CN" sz="2800" smtClean="0"/>
              <a:t>X Wndow</a:t>
            </a:r>
            <a:r>
              <a:rPr lang="zh-CN" altLang="en-US" sz="2800" smtClean="0"/>
              <a:t>等图形环境 </a:t>
            </a:r>
          </a:p>
        </p:txBody>
      </p:sp>
    </p:spTree>
    <p:extLst>
      <p:ext uri="{BB962C8B-B14F-4D97-AF65-F5344CB8AC3E}">
        <p14:creationId xmlns:p14="http://schemas.microsoft.com/office/powerpoint/2010/main" val="3616328773"/>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pPr algn="l" eaLnBrk="1" hangingPunct="1"/>
            <a:r>
              <a:rPr lang="en-US" altLang="zh-CN" smtClean="0">
                <a:latin typeface="+mj-ea"/>
                <a:ea typeface="+mj-ea"/>
              </a:rPr>
              <a:t>4.3.3 netstat </a:t>
            </a:r>
            <a:r>
              <a:rPr lang="zh-CN" altLang="en-US" smtClean="0">
                <a:latin typeface="+mj-ea"/>
                <a:ea typeface="+mj-ea"/>
              </a:rPr>
              <a:t>查看网络的状况</a:t>
            </a:r>
          </a:p>
        </p:txBody>
      </p:sp>
      <p:sp>
        <p:nvSpPr>
          <p:cNvPr id="98307" name="Rectangle 3"/>
          <p:cNvSpPr>
            <a:spLocks noGrp="1" noChangeArrowheads="1"/>
          </p:cNvSpPr>
          <p:nvPr>
            <p:ph idx="1"/>
          </p:nvPr>
        </p:nvSpPr>
        <p:spPr/>
        <p:txBody>
          <a:bodyPr/>
          <a:lstStyle/>
          <a:p>
            <a:pPr eaLnBrk="1" hangingPunct="1">
              <a:spcBef>
                <a:spcPts val="600"/>
              </a:spcBef>
            </a:pPr>
            <a:r>
              <a:rPr lang="en-US" altLang="zh-CN" sz="2400" smtClean="0"/>
              <a:t>netstat </a:t>
            </a:r>
          </a:p>
          <a:p>
            <a:pPr lvl="1">
              <a:spcBef>
                <a:spcPts val="600"/>
              </a:spcBef>
            </a:pPr>
            <a:r>
              <a:rPr lang="zh-CN" altLang="en-US" sz="1800" smtClean="0"/>
              <a:t>作用：检查整个</a:t>
            </a:r>
            <a:r>
              <a:rPr lang="en-US" altLang="zh-CN" sz="1800" smtClean="0"/>
              <a:t>Linux</a:t>
            </a:r>
            <a:r>
              <a:rPr lang="zh-CN" altLang="en-US" sz="1800" smtClean="0"/>
              <a:t>网络状态。 </a:t>
            </a:r>
            <a:endParaRPr lang="en-US" altLang="zh-CN" sz="1800" smtClean="0"/>
          </a:p>
          <a:p>
            <a:pPr lvl="1">
              <a:spcBef>
                <a:spcPts val="600"/>
              </a:spcBef>
            </a:pPr>
            <a:r>
              <a:rPr lang="zh-CN" altLang="en-US" sz="1800" smtClean="0"/>
              <a:t>格式：</a:t>
            </a:r>
            <a:r>
              <a:rPr lang="en-US" altLang="zh-CN" sz="1800" smtClean="0"/>
              <a:t>netstat [-acCeFghilMnNoprstuvVwx][-A][--ip] </a:t>
            </a:r>
          </a:p>
          <a:p>
            <a:pPr lvl="1">
              <a:spcBef>
                <a:spcPts val="600"/>
              </a:spcBef>
            </a:pPr>
            <a:r>
              <a:rPr lang="zh-CN" altLang="en-US" sz="1800" smtClean="0"/>
              <a:t>主要参数 </a:t>
            </a:r>
            <a:endParaRPr lang="en-US" altLang="zh-CN" sz="1800" smtClean="0"/>
          </a:p>
          <a:p>
            <a:pPr lvl="2">
              <a:spcBef>
                <a:spcPts val="600"/>
              </a:spcBef>
            </a:pPr>
            <a:r>
              <a:rPr lang="en-US" altLang="zh-CN" sz="1400" smtClean="0"/>
              <a:t>-a --all</a:t>
            </a:r>
            <a:r>
              <a:rPr lang="zh-CN" altLang="en-US" sz="1400" smtClean="0"/>
              <a:t>：显示所有连线中的</a:t>
            </a:r>
            <a:r>
              <a:rPr lang="en-US" altLang="zh-CN" sz="1400" smtClean="0"/>
              <a:t>Socket</a:t>
            </a:r>
            <a:r>
              <a:rPr lang="zh-CN" altLang="en-US" sz="1400" smtClean="0"/>
              <a:t>。</a:t>
            </a:r>
            <a:endParaRPr lang="en-US" altLang="zh-CN" sz="1400" smtClean="0"/>
          </a:p>
          <a:p>
            <a:pPr lvl="2">
              <a:spcBef>
                <a:spcPts val="600"/>
              </a:spcBef>
            </a:pPr>
            <a:r>
              <a:rPr lang="en-US" altLang="zh-CN" sz="1400" smtClean="0"/>
              <a:t>-c --continuous</a:t>
            </a:r>
            <a:r>
              <a:rPr lang="zh-CN" altLang="en-US" sz="1400" smtClean="0"/>
              <a:t>：持续列出网络状态。 </a:t>
            </a:r>
            <a:endParaRPr lang="en-US" altLang="zh-CN" sz="1400" smtClean="0"/>
          </a:p>
          <a:p>
            <a:pPr lvl="2">
              <a:spcBef>
                <a:spcPts val="600"/>
              </a:spcBef>
            </a:pPr>
            <a:r>
              <a:rPr lang="en-US" altLang="zh-CN" sz="1400" smtClean="0"/>
              <a:t>-e --extend</a:t>
            </a:r>
            <a:r>
              <a:rPr lang="zh-CN" altLang="en-US" sz="1400" smtClean="0"/>
              <a:t>：显示网络其它相关信息。 </a:t>
            </a:r>
            <a:endParaRPr lang="en-US" altLang="zh-CN" sz="1400" smtClean="0"/>
          </a:p>
          <a:p>
            <a:pPr lvl="2">
              <a:spcBef>
                <a:spcPts val="600"/>
              </a:spcBef>
            </a:pPr>
            <a:r>
              <a:rPr lang="en-US" altLang="zh-CN" sz="1400" smtClean="0"/>
              <a:t>-g --groups</a:t>
            </a:r>
            <a:r>
              <a:rPr lang="zh-CN" altLang="en-US" sz="1400" smtClean="0"/>
              <a:t>：显示多重广播功能群组组员名单。 </a:t>
            </a:r>
            <a:endParaRPr lang="en-US" altLang="zh-CN" sz="1400" smtClean="0"/>
          </a:p>
          <a:p>
            <a:pPr lvl="2">
              <a:spcBef>
                <a:spcPts val="600"/>
              </a:spcBef>
            </a:pPr>
            <a:r>
              <a:rPr lang="en-US" altLang="zh-CN" sz="1400" smtClean="0"/>
              <a:t>-i --interfaces</a:t>
            </a:r>
            <a:r>
              <a:rPr lang="zh-CN" altLang="en-US" sz="1400" smtClean="0"/>
              <a:t>：显示网络界面信息表单。</a:t>
            </a:r>
          </a:p>
          <a:p>
            <a:pPr lvl="2">
              <a:spcBef>
                <a:spcPts val="600"/>
              </a:spcBef>
            </a:pPr>
            <a:r>
              <a:rPr lang="en-US" altLang="zh-CN" sz="1400" smtClean="0"/>
              <a:t>-l --listening</a:t>
            </a:r>
            <a:r>
              <a:rPr lang="zh-CN" altLang="en-US" sz="1400" smtClean="0"/>
              <a:t>：显示监控中的服务器的</a:t>
            </a:r>
            <a:r>
              <a:rPr lang="en-US" altLang="zh-CN" sz="1400" smtClean="0"/>
              <a:t>Socket</a:t>
            </a:r>
            <a:r>
              <a:rPr lang="zh-CN" altLang="en-US" sz="1400" smtClean="0"/>
              <a:t>。 </a:t>
            </a:r>
            <a:endParaRPr lang="en-US" altLang="zh-CN" sz="1400" smtClean="0"/>
          </a:p>
          <a:p>
            <a:pPr lvl="2">
              <a:spcBef>
                <a:spcPts val="600"/>
              </a:spcBef>
            </a:pPr>
            <a:r>
              <a:rPr lang="en-US" altLang="zh-CN" sz="1400" smtClean="0"/>
              <a:t>-n --numeric</a:t>
            </a:r>
            <a:r>
              <a:rPr lang="zh-CN" altLang="en-US" sz="1400" smtClean="0"/>
              <a:t>：直接使用</a:t>
            </a:r>
            <a:r>
              <a:rPr lang="en-US" altLang="zh-CN" sz="1400" smtClean="0"/>
              <a:t>IP</a:t>
            </a:r>
            <a:r>
              <a:rPr lang="zh-CN" altLang="en-US" sz="1400" smtClean="0"/>
              <a:t>地址，而不通过域名服务器。 </a:t>
            </a:r>
            <a:endParaRPr lang="en-US" altLang="zh-CN" sz="1400" smtClean="0"/>
          </a:p>
          <a:p>
            <a:pPr lvl="2">
              <a:spcBef>
                <a:spcPts val="600"/>
              </a:spcBef>
            </a:pPr>
            <a:r>
              <a:rPr lang="en-US" altLang="zh-CN" sz="1400" smtClean="0"/>
              <a:t>-r --route</a:t>
            </a:r>
            <a:r>
              <a:rPr lang="zh-CN" altLang="en-US" sz="1400" smtClean="0"/>
              <a:t>：显示</a:t>
            </a:r>
            <a:r>
              <a:rPr lang="en-US" altLang="zh-CN" sz="1400" smtClean="0"/>
              <a:t>Routing Table</a:t>
            </a:r>
            <a:r>
              <a:rPr lang="zh-CN" altLang="en-US" sz="1400" smtClean="0"/>
              <a:t>。</a:t>
            </a:r>
          </a:p>
          <a:p>
            <a:pPr lvl="2">
              <a:spcBef>
                <a:spcPts val="600"/>
              </a:spcBef>
            </a:pPr>
            <a:r>
              <a:rPr lang="en-US" altLang="zh-CN" sz="1400" smtClean="0"/>
              <a:t>-s --statistice</a:t>
            </a:r>
            <a:r>
              <a:rPr lang="zh-CN" altLang="en-US" sz="1400" smtClean="0"/>
              <a:t>：显示网络工作信息统计表。 </a:t>
            </a:r>
            <a:endParaRPr lang="en-US" altLang="zh-CN" sz="1400" smtClean="0"/>
          </a:p>
          <a:p>
            <a:pPr lvl="2">
              <a:spcBef>
                <a:spcPts val="600"/>
              </a:spcBef>
            </a:pPr>
            <a:r>
              <a:rPr lang="en-US" altLang="zh-CN" sz="1400" smtClean="0"/>
              <a:t>-t --tcp</a:t>
            </a:r>
            <a:r>
              <a:rPr lang="zh-CN" altLang="en-US" sz="1400" smtClean="0"/>
              <a:t>：显示</a:t>
            </a:r>
            <a:r>
              <a:rPr lang="en-US" altLang="zh-CN" sz="1400" smtClean="0"/>
              <a:t>TCP</a:t>
            </a:r>
            <a:r>
              <a:rPr lang="zh-CN" altLang="en-US" sz="1400" smtClean="0"/>
              <a:t>传输协议的连线状况。 </a:t>
            </a:r>
          </a:p>
          <a:p>
            <a:pPr lvl="2">
              <a:spcBef>
                <a:spcPts val="600"/>
              </a:spcBef>
            </a:pPr>
            <a:r>
              <a:rPr lang="en-US" altLang="zh-CN" sz="1400" smtClean="0"/>
              <a:t>-u --udp</a:t>
            </a:r>
            <a:r>
              <a:rPr lang="zh-CN" altLang="en-US" sz="1400" smtClean="0"/>
              <a:t>：显示</a:t>
            </a:r>
            <a:r>
              <a:rPr lang="en-US" altLang="zh-CN" sz="1400" smtClean="0"/>
              <a:t>UDP</a:t>
            </a:r>
            <a:r>
              <a:rPr lang="zh-CN" altLang="en-US" sz="1400" smtClean="0"/>
              <a:t>传输协议的连线状况。 </a:t>
            </a:r>
            <a:endParaRPr lang="en-US" altLang="zh-CN" sz="1400" smtClean="0"/>
          </a:p>
          <a:p>
            <a:pPr lvl="2">
              <a:spcBef>
                <a:spcPts val="600"/>
              </a:spcBef>
            </a:pPr>
            <a:r>
              <a:rPr lang="en-US" altLang="zh-CN" sz="1400" smtClean="0"/>
              <a:t>-v --verbose</a:t>
            </a:r>
            <a:r>
              <a:rPr lang="zh-CN" altLang="en-US" sz="1400" smtClean="0"/>
              <a:t>：显示指令执行过程。 </a:t>
            </a:r>
            <a:endParaRPr lang="en-US" altLang="zh-CN" sz="1400" smtClean="0"/>
          </a:p>
          <a:p>
            <a:pPr lvl="2">
              <a:spcBef>
                <a:spcPts val="600"/>
              </a:spcBef>
            </a:pPr>
            <a:r>
              <a:rPr lang="en-US" altLang="zh-CN" sz="1400" smtClean="0"/>
              <a:t>-w --raw</a:t>
            </a:r>
            <a:r>
              <a:rPr lang="zh-CN" altLang="en-US" sz="1400" smtClean="0"/>
              <a:t>：显示</a:t>
            </a:r>
            <a:r>
              <a:rPr lang="en-US" altLang="zh-CN" sz="1400" smtClean="0"/>
              <a:t>RAW</a:t>
            </a:r>
            <a:r>
              <a:rPr lang="zh-CN" altLang="en-US" sz="1400" smtClean="0"/>
              <a:t>传输协议的连线状况。</a:t>
            </a:r>
          </a:p>
        </p:txBody>
      </p:sp>
    </p:spTree>
    <p:extLst>
      <p:ext uri="{BB962C8B-B14F-4D97-AF65-F5344CB8AC3E}">
        <p14:creationId xmlns:p14="http://schemas.microsoft.com/office/powerpoint/2010/main" val="166572307"/>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pPr algn="l" eaLnBrk="1" hangingPunct="1"/>
            <a:r>
              <a:rPr lang="en-US" altLang="zh-CN" smtClean="0">
                <a:latin typeface="+mj-ea"/>
                <a:ea typeface="+mj-ea"/>
              </a:rPr>
              <a:t>4.3.4 finger</a:t>
            </a:r>
            <a:r>
              <a:rPr lang="zh-CN" altLang="en-US" smtClean="0">
                <a:latin typeface="+mj-ea"/>
                <a:ea typeface="+mj-ea"/>
              </a:rPr>
              <a:t>查询某个使用者的信息</a:t>
            </a:r>
          </a:p>
        </p:txBody>
      </p:sp>
      <p:sp>
        <p:nvSpPr>
          <p:cNvPr id="99331" name="Rectangle 3"/>
          <p:cNvSpPr>
            <a:spLocks noGrp="1" noChangeArrowheads="1"/>
          </p:cNvSpPr>
          <p:nvPr>
            <p:ph idx="1"/>
          </p:nvPr>
        </p:nvSpPr>
        <p:spPr/>
        <p:txBody>
          <a:bodyPr/>
          <a:lstStyle/>
          <a:p>
            <a:pPr eaLnBrk="1" hangingPunct="1">
              <a:lnSpc>
                <a:spcPct val="150000"/>
              </a:lnSpc>
              <a:spcBef>
                <a:spcPts val="1200"/>
              </a:spcBef>
            </a:pPr>
            <a:r>
              <a:rPr lang="en-US" altLang="zh-CN" sz="2000"/>
              <a:t>f</a:t>
            </a:r>
            <a:r>
              <a:rPr lang="en-US" altLang="zh-CN" sz="2000" smtClean="0"/>
              <a:t>inger</a:t>
            </a:r>
            <a:r>
              <a:rPr lang="zh-CN" altLang="en-US" sz="2000" smtClean="0"/>
              <a:t>命令是显示有关运行 </a:t>
            </a:r>
            <a:r>
              <a:rPr lang="en-US" altLang="zh-CN" sz="2000" smtClean="0"/>
              <a:t>Finger </a:t>
            </a:r>
            <a:r>
              <a:rPr lang="zh-CN" altLang="en-US" sz="2000" smtClean="0"/>
              <a:t>服务或 </a:t>
            </a:r>
            <a:r>
              <a:rPr lang="en-US" altLang="zh-CN" sz="2000" smtClean="0"/>
              <a:t>Daemon </a:t>
            </a:r>
            <a:r>
              <a:rPr lang="zh-CN" altLang="en-US" sz="2000" smtClean="0"/>
              <a:t>的指定远程计算机上用户的详细信息。</a:t>
            </a:r>
            <a:endParaRPr lang="en-US" altLang="zh-CN" sz="2000" smtClean="0"/>
          </a:p>
          <a:p>
            <a:pPr eaLnBrk="1" hangingPunct="1">
              <a:lnSpc>
                <a:spcPct val="150000"/>
              </a:lnSpc>
              <a:spcBef>
                <a:spcPts val="1200"/>
              </a:spcBef>
            </a:pPr>
            <a:r>
              <a:rPr lang="zh-CN" altLang="en-US" sz="2000" smtClean="0"/>
              <a:t>该远程计算机指定显示用户信息的格式和输出。</a:t>
            </a:r>
          </a:p>
          <a:p>
            <a:pPr eaLnBrk="1" hangingPunct="1">
              <a:lnSpc>
                <a:spcPct val="150000"/>
              </a:lnSpc>
              <a:spcBef>
                <a:spcPts val="1200"/>
              </a:spcBef>
            </a:pPr>
            <a:r>
              <a:rPr lang="zh-CN" altLang="en-US" sz="2000" smtClean="0"/>
              <a:t>命令中各选项的含义如下：</a:t>
            </a:r>
            <a:endParaRPr lang="en-US" altLang="zh-CN" sz="2000" smtClean="0"/>
          </a:p>
          <a:p>
            <a:pPr lvl="1">
              <a:lnSpc>
                <a:spcPct val="150000"/>
              </a:lnSpc>
              <a:spcBef>
                <a:spcPts val="1200"/>
              </a:spcBef>
            </a:pPr>
            <a:r>
              <a:rPr lang="en-US" altLang="zh-CN" sz="1800" smtClean="0"/>
              <a:t>-s </a:t>
            </a:r>
            <a:r>
              <a:rPr lang="zh-CN" altLang="en-US" sz="1800" smtClean="0"/>
              <a:t>显示用户的注册名、实际姓名、终端名称、写状态、停滞时间、登录时间等信息。</a:t>
            </a:r>
            <a:endParaRPr lang="en-US" altLang="zh-CN" sz="1800" smtClean="0"/>
          </a:p>
          <a:p>
            <a:pPr lvl="1">
              <a:lnSpc>
                <a:spcPct val="150000"/>
              </a:lnSpc>
              <a:spcBef>
                <a:spcPts val="1200"/>
              </a:spcBef>
            </a:pPr>
            <a:r>
              <a:rPr lang="en-US" altLang="zh-CN" sz="1800" smtClean="0"/>
              <a:t>-l </a:t>
            </a:r>
            <a:r>
              <a:rPr lang="zh-CN" altLang="en-US" sz="1800" smtClean="0"/>
              <a:t>除了用</a:t>
            </a:r>
            <a:r>
              <a:rPr lang="en-US" altLang="zh-CN" sz="1800" smtClean="0"/>
              <a:t>-s</a:t>
            </a:r>
            <a:r>
              <a:rPr lang="zh-CN" altLang="en-US" sz="1800" smtClean="0"/>
              <a:t>选项显示的信息外，还显示用户主目录、登录</a:t>
            </a:r>
            <a:r>
              <a:rPr lang="en-US" altLang="zh-CN" sz="1800" smtClean="0"/>
              <a:t>shell</a:t>
            </a:r>
            <a:r>
              <a:rPr lang="zh-CN" altLang="en-US" sz="1800" smtClean="0"/>
              <a:t>、邮件状态等信息，以及用户主目录下的</a:t>
            </a:r>
            <a:r>
              <a:rPr lang="en-US" altLang="zh-CN" sz="1800" smtClean="0"/>
              <a:t>.plan</a:t>
            </a:r>
            <a:r>
              <a:rPr lang="zh-CN" altLang="en-US" sz="1800" smtClean="0"/>
              <a:t>、 </a:t>
            </a:r>
            <a:r>
              <a:rPr lang="en-US" altLang="zh-CN" sz="1800" smtClean="0"/>
              <a:t>.project</a:t>
            </a:r>
            <a:r>
              <a:rPr lang="zh-CN" altLang="en-US" sz="1800" smtClean="0"/>
              <a:t>和</a:t>
            </a:r>
            <a:r>
              <a:rPr lang="en-US" altLang="zh-CN" sz="1800" smtClean="0"/>
              <a:t>.forward</a:t>
            </a:r>
            <a:r>
              <a:rPr lang="zh-CN" altLang="en-US" sz="1800" smtClean="0"/>
              <a:t>文件的内容。</a:t>
            </a:r>
            <a:endParaRPr lang="en-US" altLang="zh-CN" sz="1800" smtClean="0"/>
          </a:p>
          <a:p>
            <a:pPr lvl="1">
              <a:lnSpc>
                <a:spcPct val="150000"/>
              </a:lnSpc>
              <a:spcBef>
                <a:spcPts val="1200"/>
              </a:spcBef>
            </a:pPr>
            <a:r>
              <a:rPr lang="en-US" altLang="zh-CN" sz="1800" smtClean="0"/>
              <a:t>-p </a:t>
            </a:r>
            <a:r>
              <a:rPr lang="zh-CN" altLang="en-US" sz="1800" smtClean="0"/>
              <a:t>除了不显示</a:t>
            </a:r>
            <a:r>
              <a:rPr lang="en-US" altLang="zh-CN" sz="1800" smtClean="0"/>
              <a:t>.plan</a:t>
            </a:r>
            <a:r>
              <a:rPr lang="zh-CN" altLang="en-US" sz="1800" smtClean="0"/>
              <a:t>文件和</a:t>
            </a:r>
            <a:r>
              <a:rPr lang="en-US" altLang="zh-CN" sz="1800" smtClean="0"/>
              <a:t>.project</a:t>
            </a:r>
            <a:r>
              <a:rPr lang="zh-CN" altLang="en-US" sz="1800" smtClean="0"/>
              <a:t>文件以外，与</a:t>
            </a:r>
            <a:r>
              <a:rPr lang="en-US" altLang="zh-CN" sz="1800" smtClean="0"/>
              <a:t>-l</a:t>
            </a:r>
            <a:r>
              <a:rPr lang="zh-CN" altLang="en-US" sz="1800" smtClean="0"/>
              <a:t>选项相同。</a:t>
            </a:r>
            <a:br>
              <a:rPr lang="zh-CN" altLang="en-US" sz="1800" smtClean="0"/>
            </a:br>
            <a:endParaRPr lang="zh-CN" altLang="en-US" sz="1800" smtClean="0"/>
          </a:p>
        </p:txBody>
      </p:sp>
    </p:spTree>
    <p:extLst>
      <p:ext uri="{BB962C8B-B14F-4D97-AF65-F5344CB8AC3E}">
        <p14:creationId xmlns:p14="http://schemas.microsoft.com/office/powerpoint/2010/main" val="1532612749"/>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pPr algn="l" eaLnBrk="1" hangingPunct="1"/>
            <a:r>
              <a:rPr lang="en-US" altLang="zh-CN" smtClean="0">
                <a:latin typeface="+mj-ea"/>
                <a:ea typeface="+mj-ea"/>
              </a:rPr>
              <a:t>4.3.5 ping</a:t>
            </a:r>
            <a:r>
              <a:rPr lang="zh-CN" altLang="en-US" smtClean="0">
                <a:latin typeface="+mj-ea"/>
                <a:ea typeface="+mj-ea"/>
              </a:rPr>
              <a:t>查询某个节点是否在线</a:t>
            </a:r>
          </a:p>
        </p:txBody>
      </p:sp>
      <p:sp>
        <p:nvSpPr>
          <p:cNvPr id="100355" name="Rectangle 3"/>
          <p:cNvSpPr>
            <a:spLocks noGrp="1" noChangeArrowheads="1"/>
          </p:cNvSpPr>
          <p:nvPr>
            <p:ph idx="1"/>
          </p:nvPr>
        </p:nvSpPr>
        <p:spPr/>
        <p:txBody>
          <a:bodyPr/>
          <a:lstStyle/>
          <a:p>
            <a:pPr>
              <a:lnSpc>
                <a:spcPct val="150000"/>
              </a:lnSpc>
              <a:spcBef>
                <a:spcPts val="1200"/>
              </a:spcBef>
            </a:pPr>
            <a:r>
              <a:rPr lang="en-US" altLang="zh-CN" sz="1800" smtClean="0"/>
              <a:t>ping </a:t>
            </a:r>
            <a:r>
              <a:rPr lang="zh-CN" altLang="en-US" sz="1800" smtClean="0"/>
              <a:t>［选项］ 主机名</a:t>
            </a:r>
            <a:r>
              <a:rPr lang="en-US" altLang="zh-CN" sz="1800" smtClean="0"/>
              <a:t>/IP</a:t>
            </a:r>
            <a:r>
              <a:rPr lang="zh-CN" altLang="en-US" sz="1800" smtClean="0"/>
              <a:t>地址</a:t>
            </a:r>
            <a:endParaRPr lang="en-US" altLang="zh-CN" sz="1800" smtClean="0"/>
          </a:p>
          <a:p>
            <a:pPr>
              <a:lnSpc>
                <a:spcPct val="150000"/>
              </a:lnSpc>
              <a:spcBef>
                <a:spcPts val="1200"/>
              </a:spcBef>
            </a:pPr>
            <a:r>
              <a:rPr lang="zh-CN" altLang="en-US" sz="1800" smtClean="0"/>
              <a:t>命令中各选项的含义如下：</a:t>
            </a:r>
            <a:endParaRPr lang="en-US" altLang="zh-CN" sz="1800" smtClean="0"/>
          </a:p>
          <a:p>
            <a:pPr lvl="1">
              <a:lnSpc>
                <a:spcPct val="150000"/>
              </a:lnSpc>
              <a:spcBef>
                <a:spcPts val="1200"/>
              </a:spcBef>
            </a:pPr>
            <a:r>
              <a:rPr lang="en-US" altLang="zh-CN" sz="1600" smtClean="0"/>
              <a:t>-c </a:t>
            </a:r>
            <a:r>
              <a:rPr lang="zh-CN" altLang="en-US" sz="1600" smtClean="0"/>
              <a:t>数目 在发送指定数目的包后停止</a:t>
            </a:r>
            <a:endParaRPr lang="en-US" altLang="zh-CN" sz="1600" smtClean="0"/>
          </a:p>
          <a:p>
            <a:pPr lvl="1">
              <a:lnSpc>
                <a:spcPct val="150000"/>
              </a:lnSpc>
              <a:spcBef>
                <a:spcPts val="1200"/>
              </a:spcBef>
            </a:pPr>
            <a:r>
              <a:rPr lang="en-US" altLang="zh-CN" sz="1600" smtClean="0"/>
              <a:t>-f </a:t>
            </a:r>
            <a:r>
              <a:rPr lang="zh-CN" altLang="en-US" sz="1600" smtClean="0"/>
              <a:t>大量且快速地送网络封包给一台机器，看它的回应</a:t>
            </a:r>
            <a:endParaRPr lang="en-US" altLang="zh-CN" sz="1600" smtClean="0"/>
          </a:p>
          <a:p>
            <a:pPr lvl="1">
              <a:lnSpc>
                <a:spcPct val="150000"/>
              </a:lnSpc>
              <a:spcBef>
                <a:spcPts val="1200"/>
              </a:spcBef>
            </a:pPr>
            <a:r>
              <a:rPr lang="en-US" altLang="zh-CN" sz="1600" smtClean="0"/>
              <a:t>-I </a:t>
            </a:r>
            <a:r>
              <a:rPr lang="zh-CN" altLang="en-US" sz="1600" smtClean="0"/>
              <a:t>秒数 设定间隔几秒送一个网络封包给一台机器，预设值是一秒送一次</a:t>
            </a:r>
          </a:p>
          <a:p>
            <a:pPr lvl="1">
              <a:lnSpc>
                <a:spcPct val="150000"/>
              </a:lnSpc>
              <a:spcBef>
                <a:spcPts val="1200"/>
              </a:spcBef>
            </a:pPr>
            <a:r>
              <a:rPr lang="en-US" altLang="zh-CN" sz="1600" smtClean="0"/>
              <a:t>-l </a:t>
            </a:r>
            <a:r>
              <a:rPr lang="zh-CN" altLang="en-US" sz="1600" smtClean="0"/>
              <a:t>次数 在指定次数内，以最快的方式送封包数据到指定机器（只有超级用户可以使用此选项）</a:t>
            </a:r>
          </a:p>
          <a:p>
            <a:pPr lvl="1">
              <a:lnSpc>
                <a:spcPct val="150000"/>
              </a:lnSpc>
              <a:spcBef>
                <a:spcPts val="1200"/>
              </a:spcBef>
            </a:pPr>
            <a:r>
              <a:rPr lang="en-US" altLang="zh-CN" sz="1600" smtClean="0"/>
              <a:t>-q </a:t>
            </a:r>
            <a:r>
              <a:rPr lang="zh-CN" altLang="en-US" sz="1600" smtClean="0"/>
              <a:t>不显示任何传送封包的信息，只显示最后的结果</a:t>
            </a:r>
            <a:endParaRPr lang="en-US" altLang="zh-CN" sz="1600" smtClean="0"/>
          </a:p>
          <a:p>
            <a:pPr lvl="1">
              <a:lnSpc>
                <a:spcPct val="150000"/>
              </a:lnSpc>
              <a:spcBef>
                <a:spcPts val="1200"/>
              </a:spcBef>
            </a:pPr>
            <a:r>
              <a:rPr lang="en-US" altLang="zh-CN" sz="1600" smtClean="0"/>
              <a:t>-r </a:t>
            </a:r>
            <a:r>
              <a:rPr lang="zh-CN" altLang="en-US" sz="1600" smtClean="0"/>
              <a:t>不经由网关而直接送封包到一台机器，通常是查看本机的网络接口是否有问题</a:t>
            </a:r>
            <a:endParaRPr lang="en-US" altLang="zh-CN" sz="1600" smtClean="0"/>
          </a:p>
          <a:p>
            <a:pPr lvl="1">
              <a:lnSpc>
                <a:spcPct val="150000"/>
              </a:lnSpc>
              <a:spcBef>
                <a:spcPts val="1200"/>
              </a:spcBef>
            </a:pPr>
            <a:r>
              <a:rPr lang="en-US" altLang="zh-CN" sz="1600" smtClean="0"/>
              <a:t>-s </a:t>
            </a:r>
            <a:r>
              <a:rPr lang="zh-CN" altLang="en-US" sz="1600" smtClean="0"/>
              <a:t>字节数 指定发送的数据字节数，预设值是</a:t>
            </a:r>
            <a:r>
              <a:rPr lang="en-US" altLang="zh-CN" sz="1600" smtClean="0"/>
              <a:t>56</a:t>
            </a:r>
            <a:r>
              <a:rPr lang="zh-CN" altLang="en-US" sz="1600" smtClean="0"/>
              <a:t>，加上</a:t>
            </a:r>
            <a:r>
              <a:rPr lang="en-US" altLang="zh-CN" sz="1600" smtClean="0"/>
              <a:t>8</a:t>
            </a:r>
            <a:r>
              <a:rPr lang="zh-CN" altLang="en-US" sz="1600" smtClean="0"/>
              <a:t>字节的</a:t>
            </a:r>
            <a:r>
              <a:rPr lang="en-US" altLang="zh-CN" sz="1600" smtClean="0"/>
              <a:t>ICMP</a:t>
            </a:r>
            <a:r>
              <a:rPr lang="zh-CN" altLang="en-US" sz="1600" smtClean="0"/>
              <a:t>头，一共是</a:t>
            </a:r>
            <a:r>
              <a:rPr lang="en-US" altLang="zh-CN" sz="1600" smtClean="0"/>
              <a:t>64ICMP</a:t>
            </a:r>
            <a:r>
              <a:rPr lang="zh-CN" altLang="en-US" sz="1600" smtClean="0"/>
              <a:t>数据字节</a:t>
            </a:r>
            <a:br>
              <a:rPr lang="zh-CN" altLang="en-US" sz="1600" smtClean="0"/>
            </a:br>
            <a:endParaRPr lang="zh-CN" altLang="en-US" sz="1600" smtClean="0"/>
          </a:p>
        </p:txBody>
      </p:sp>
    </p:spTree>
    <p:extLst>
      <p:ext uri="{BB962C8B-B14F-4D97-AF65-F5344CB8AC3E}">
        <p14:creationId xmlns:p14="http://schemas.microsoft.com/office/powerpoint/2010/main" val="3616359620"/>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pPr algn="l" eaLnBrk="1" hangingPunct="1"/>
            <a:r>
              <a:rPr lang="en-US" altLang="zh-CN" smtClean="0">
                <a:latin typeface="+mj-ea"/>
                <a:ea typeface="+mj-ea"/>
              </a:rPr>
              <a:t>4.3.6 route </a:t>
            </a:r>
            <a:r>
              <a:rPr lang="zh-CN" altLang="en-US" smtClean="0">
                <a:latin typeface="+mj-ea"/>
                <a:ea typeface="+mj-ea"/>
              </a:rPr>
              <a:t>设置系统网络路由</a:t>
            </a:r>
          </a:p>
        </p:txBody>
      </p:sp>
      <p:sp>
        <p:nvSpPr>
          <p:cNvPr id="101379" name="Rectangle 3"/>
          <p:cNvSpPr>
            <a:spLocks noGrp="1" noChangeArrowheads="1"/>
          </p:cNvSpPr>
          <p:nvPr>
            <p:ph idx="1"/>
          </p:nvPr>
        </p:nvSpPr>
        <p:spPr/>
        <p:txBody>
          <a:bodyPr/>
          <a:lstStyle/>
          <a:p>
            <a:pPr eaLnBrk="1" hangingPunct="1">
              <a:lnSpc>
                <a:spcPct val="150000"/>
              </a:lnSpc>
              <a:spcBef>
                <a:spcPts val="600"/>
              </a:spcBef>
            </a:pPr>
            <a:r>
              <a:rPr lang="zh-CN" altLang="en-US" sz="1800" smtClean="0"/>
              <a:t>在本地 </a:t>
            </a:r>
            <a:r>
              <a:rPr lang="en-US" altLang="zh-CN" sz="1800" smtClean="0"/>
              <a:t>IP </a:t>
            </a:r>
            <a:r>
              <a:rPr lang="zh-CN" altLang="en-US" sz="1800" smtClean="0"/>
              <a:t>路由表中显示和修改条目 </a:t>
            </a:r>
          </a:p>
          <a:p>
            <a:pPr eaLnBrk="1" hangingPunct="1">
              <a:lnSpc>
                <a:spcPct val="150000"/>
              </a:lnSpc>
              <a:spcBef>
                <a:spcPts val="600"/>
              </a:spcBef>
            </a:pPr>
            <a:r>
              <a:rPr lang="en-US" altLang="zh-CN" sz="1800" smtClean="0"/>
              <a:t>route [-f] [-p] [Command] [Destination] [mask Netmask] [metric Metric] [Gateway] dev  [Interface]</a:t>
            </a:r>
          </a:p>
          <a:p>
            <a:pPr lvl="1">
              <a:lnSpc>
                <a:spcPct val="150000"/>
              </a:lnSpc>
              <a:spcBef>
                <a:spcPts val="600"/>
              </a:spcBef>
            </a:pPr>
            <a:r>
              <a:rPr lang="en-US" altLang="zh-CN" sz="1400" smtClean="0"/>
              <a:t>-f </a:t>
            </a:r>
            <a:r>
              <a:rPr lang="zh-CN" altLang="en-US" sz="1400" smtClean="0"/>
              <a:t>清除所有网关入口的路由表；</a:t>
            </a:r>
            <a:endParaRPr lang="en-US" altLang="zh-CN" sz="1400" smtClean="0"/>
          </a:p>
          <a:p>
            <a:pPr lvl="1">
              <a:lnSpc>
                <a:spcPct val="150000"/>
              </a:lnSpc>
              <a:spcBef>
                <a:spcPts val="600"/>
              </a:spcBef>
            </a:pPr>
            <a:r>
              <a:rPr lang="en-US" altLang="zh-CN" sz="1400" smtClean="0"/>
              <a:t>-p </a:t>
            </a:r>
            <a:r>
              <a:rPr lang="zh-CN" altLang="en-US" sz="1400" smtClean="0"/>
              <a:t>与 </a:t>
            </a:r>
            <a:r>
              <a:rPr lang="en-US" altLang="zh-CN" sz="1400" smtClean="0"/>
              <a:t>add </a:t>
            </a:r>
            <a:r>
              <a:rPr lang="zh-CN" altLang="en-US" sz="1400" smtClean="0"/>
              <a:t>命令一起使用时使路由具有永久性；</a:t>
            </a:r>
            <a:endParaRPr lang="en-US" altLang="zh-CN" sz="1400" smtClean="0"/>
          </a:p>
          <a:p>
            <a:pPr lvl="1">
              <a:lnSpc>
                <a:spcPct val="150000"/>
              </a:lnSpc>
              <a:spcBef>
                <a:spcPts val="600"/>
              </a:spcBef>
            </a:pPr>
            <a:r>
              <a:rPr lang="en-US" altLang="zh-CN" sz="1400" smtClean="0"/>
              <a:t>Command </a:t>
            </a:r>
            <a:r>
              <a:rPr lang="zh-CN" altLang="en-US" sz="1400" smtClean="0"/>
              <a:t>指定您想运行的命令 </a:t>
            </a:r>
            <a:r>
              <a:rPr lang="en-US" altLang="zh-CN" sz="1400" smtClean="0"/>
              <a:t>(Add/Change/Delete/Print)</a:t>
            </a:r>
            <a:r>
              <a:rPr lang="zh-CN" altLang="en-US" sz="1400" smtClean="0"/>
              <a:t>；</a:t>
            </a:r>
            <a:endParaRPr lang="en-US" altLang="zh-CN" sz="1400"/>
          </a:p>
          <a:p>
            <a:pPr lvl="1">
              <a:lnSpc>
                <a:spcPct val="150000"/>
              </a:lnSpc>
              <a:spcBef>
                <a:spcPts val="600"/>
              </a:spcBef>
            </a:pPr>
            <a:r>
              <a:rPr lang="en-US" altLang="zh-CN" sz="1400" smtClean="0"/>
              <a:t>Destination </a:t>
            </a:r>
            <a:r>
              <a:rPr lang="zh-CN" altLang="en-US" sz="1400" smtClean="0"/>
              <a:t>指定该路由的网络目标；</a:t>
            </a:r>
            <a:endParaRPr lang="en-US" altLang="zh-CN" sz="1400" smtClean="0"/>
          </a:p>
          <a:p>
            <a:pPr lvl="1">
              <a:lnSpc>
                <a:spcPct val="150000"/>
              </a:lnSpc>
              <a:spcBef>
                <a:spcPts val="600"/>
              </a:spcBef>
            </a:pPr>
            <a:r>
              <a:rPr lang="en-US" altLang="zh-CN" sz="1400" smtClean="0"/>
              <a:t>mask Netmask </a:t>
            </a:r>
            <a:r>
              <a:rPr lang="zh-CN" altLang="en-US" sz="1400" smtClean="0"/>
              <a:t>指定与网络目标相关的网络掩码（也被称作子网掩码）；</a:t>
            </a:r>
          </a:p>
          <a:p>
            <a:pPr lvl="1">
              <a:lnSpc>
                <a:spcPct val="150000"/>
              </a:lnSpc>
              <a:spcBef>
                <a:spcPts val="600"/>
              </a:spcBef>
            </a:pPr>
            <a:r>
              <a:rPr lang="en-US" altLang="zh-CN" sz="1400" smtClean="0"/>
              <a:t>metric Metric </a:t>
            </a:r>
            <a:r>
              <a:rPr lang="zh-CN" altLang="en-US" sz="1400" smtClean="0"/>
              <a:t>为路由指定一个整数成本值标（从 </a:t>
            </a:r>
            <a:r>
              <a:rPr lang="en-US" altLang="zh-CN" sz="1400" smtClean="0"/>
              <a:t>1 </a:t>
            </a:r>
            <a:r>
              <a:rPr lang="zh-CN" altLang="en-US" sz="1400" smtClean="0"/>
              <a:t>至 </a:t>
            </a:r>
            <a:r>
              <a:rPr lang="en-US" altLang="zh-CN" sz="1400" smtClean="0"/>
              <a:t>9999</a:t>
            </a:r>
            <a:r>
              <a:rPr lang="zh-CN" altLang="en-US" sz="1400" smtClean="0"/>
              <a:t>），当在路由表</a:t>
            </a:r>
            <a:r>
              <a:rPr lang="en-US" altLang="zh-CN" sz="1400" smtClean="0"/>
              <a:t>(</a:t>
            </a:r>
            <a:r>
              <a:rPr lang="zh-CN" altLang="en-US" sz="1400" smtClean="0"/>
              <a:t>与转发的数据包目标地址最匹配</a:t>
            </a:r>
            <a:r>
              <a:rPr lang="en-US" altLang="zh-CN" sz="1400" smtClean="0"/>
              <a:t>)</a:t>
            </a:r>
            <a:r>
              <a:rPr lang="zh-CN" altLang="en-US" sz="1400" smtClean="0"/>
              <a:t>的多个路由中进行选择时可以使用；</a:t>
            </a:r>
          </a:p>
          <a:p>
            <a:pPr lvl="1">
              <a:lnSpc>
                <a:spcPct val="150000"/>
              </a:lnSpc>
              <a:spcBef>
                <a:spcPts val="600"/>
              </a:spcBef>
            </a:pPr>
            <a:r>
              <a:rPr lang="en-US" altLang="zh-CN" sz="1400" smtClean="0"/>
              <a:t>Gateway </a:t>
            </a:r>
            <a:r>
              <a:rPr lang="zh-CN" altLang="en-US" sz="1400" smtClean="0"/>
              <a:t>指定网络目标定义的地址集和子网掩码可以到达的前进或下一跃点 </a:t>
            </a:r>
            <a:r>
              <a:rPr lang="en-US" altLang="zh-CN" sz="1400" smtClean="0"/>
              <a:t>IP </a:t>
            </a:r>
            <a:r>
              <a:rPr lang="zh-CN" altLang="en-US" sz="1400" smtClean="0"/>
              <a:t>地址。</a:t>
            </a:r>
          </a:p>
        </p:txBody>
      </p:sp>
    </p:spTree>
    <p:extLst>
      <p:ext uri="{BB962C8B-B14F-4D97-AF65-F5344CB8AC3E}">
        <p14:creationId xmlns:p14="http://schemas.microsoft.com/office/powerpoint/2010/main" val="3163921885"/>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pPr algn="l" eaLnBrk="1" hangingPunct="1"/>
            <a:r>
              <a:rPr lang="en-US" altLang="zh-CN" smtClean="0">
                <a:latin typeface="+mj-ea"/>
                <a:ea typeface="+mj-ea"/>
              </a:rPr>
              <a:t>4.3.6 route</a:t>
            </a:r>
            <a:r>
              <a:rPr lang="zh-CN" altLang="en-US" smtClean="0">
                <a:latin typeface="+mj-ea"/>
                <a:ea typeface="+mj-ea"/>
              </a:rPr>
              <a:t>路由设置</a:t>
            </a:r>
          </a:p>
        </p:txBody>
      </p:sp>
      <p:sp>
        <p:nvSpPr>
          <p:cNvPr id="102403" name="Rectangle 3"/>
          <p:cNvSpPr>
            <a:spLocks noGrp="1" noChangeArrowheads="1"/>
          </p:cNvSpPr>
          <p:nvPr>
            <p:ph idx="1"/>
          </p:nvPr>
        </p:nvSpPr>
        <p:spPr>
          <a:noFill/>
          <a:extLs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lnSpc>
                <a:spcPct val="150000"/>
              </a:lnSpc>
              <a:spcBef>
                <a:spcPts val="600"/>
              </a:spcBef>
            </a:pPr>
            <a:r>
              <a:rPr kumimoji="1" lang="en-US" altLang="zh-CN" sz="1600" smtClean="0"/>
              <a:t>[root@linux /]# route </a:t>
            </a:r>
            <a:br>
              <a:rPr kumimoji="1" lang="en-US" altLang="zh-CN" sz="1600" smtClean="0"/>
            </a:br>
            <a:r>
              <a:rPr kumimoji="1" lang="en-US" altLang="zh-CN" sz="1600" smtClean="0"/>
              <a:t>Kernel IP routing table </a:t>
            </a:r>
            <a:br>
              <a:rPr kumimoji="1" lang="en-US" altLang="zh-CN" sz="1600" smtClean="0"/>
            </a:br>
            <a:r>
              <a:rPr kumimoji="1" lang="en-US" altLang="zh-CN" sz="1600" smtClean="0"/>
              <a:t>Destination   Gateway    Genmask      Flags  Metric Ref Use Iface</a:t>
            </a:r>
            <a:br>
              <a:rPr kumimoji="1" lang="en-US" altLang="zh-CN" sz="1600" smtClean="0"/>
            </a:br>
            <a:r>
              <a:rPr kumimoji="1" lang="en-US" altLang="zh-CN" sz="1600" smtClean="0"/>
              <a:t>127.0.0.0    127.0.0.1  255.0.0.0      U      0      0   0   lo </a:t>
            </a:r>
            <a:br>
              <a:rPr kumimoji="1" lang="en-US" altLang="zh-CN" sz="1600" smtClean="0"/>
            </a:br>
            <a:r>
              <a:rPr kumimoji="1" lang="en-US" altLang="zh-CN" sz="1600" smtClean="0"/>
              <a:t>192.168.1.0  192.168.1.5 255.255.255.0 U      0      0   0  eth0 </a:t>
            </a:r>
          </a:p>
          <a:p>
            <a:pPr eaLnBrk="1" hangingPunct="1">
              <a:lnSpc>
                <a:spcPct val="150000"/>
              </a:lnSpc>
              <a:spcBef>
                <a:spcPts val="600"/>
              </a:spcBef>
            </a:pPr>
            <a:r>
              <a:rPr kumimoji="1" lang="zh-CN" altLang="en-US" sz="1600" smtClean="0"/>
              <a:t>第一项是到 </a:t>
            </a:r>
            <a:r>
              <a:rPr kumimoji="1" lang="en-US" altLang="zh-CN" sz="1600" smtClean="0"/>
              <a:t>localhost </a:t>
            </a:r>
            <a:r>
              <a:rPr kumimoji="1" lang="zh-CN" altLang="en-US" sz="1600" smtClean="0"/>
              <a:t>的回送路由，它是在配置 </a:t>
            </a:r>
            <a:r>
              <a:rPr kumimoji="1" lang="en-US" altLang="zh-CN" sz="1600" smtClean="0"/>
              <a:t>lo </a:t>
            </a:r>
            <a:r>
              <a:rPr kumimoji="1" lang="zh-CN" altLang="en-US" sz="1600" smtClean="0"/>
              <a:t>时自动创建的。</a:t>
            </a:r>
          </a:p>
          <a:p>
            <a:pPr eaLnBrk="1" hangingPunct="1">
              <a:lnSpc>
                <a:spcPct val="150000"/>
              </a:lnSpc>
              <a:spcBef>
                <a:spcPts val="600"/>
              </a:spcBef>
            </a:pPr>
            <a:r>
              <a:rPr kumimoji="1" lang="zh-CN" altLang="en-US" sz="1600" smtClean="0"/>
              <a:t>第二项是通过接口 </a:t>
            </a:r>
            <a:r>
              <a:rPr kumimoji="1" lang="en-US" altLang="zh-CN" sz="1600" smtClean="0"/>
              <a:t>eth0 </a:t>
            </a:r>
            <a:r>
              <a:rPr kumimoji="1" lang="zh-CN" altLang="en-US" sz="1600" smtClean="0"/>
              <a:t>到网络 </a:t>
            </a:r>
            <a:r>
              <a:rPr kumimoji="1" lang="en-US" altLang="zh-CN" sz="1600" smtClean="0"/>
              <a:t>192.168.1.0 </a:t>
            </a:r>
            <a:r>
              <a:rPr kumimoji="1" lang="zh-CN" altLang="en-US" sz="1600" smtClean="0"/>
              <a:t>的路由。地址 </a:t>
            </a:r>
            <a:r>
              <a:rPr kumimoji="1" lang="en-US" altLang="zh-CN" sz="1600" smtClean="0"/>
              <a:t>192.168.1.5 </a:t>
            </a:r>
            <a:r>
              <a:rPr kumimoji="1" lang="zh-CN" altLang="en-US" sz="1600" smtClean="0"/>
              <a:t>不是远程网关地址。它是分配给 </a:t>
            </a:r>
            <a:r>
              <a:rPr kumimoji="1" lang="en-US" altLang="zh-CN" sz="1600" smtClean="0"/>
              <a:t>eth0 </a:t>
            </a:r>
            <a:r>
              <a:rPr kumimoji="1" lang="zh-CN" altLang="en-US" sz="1600" smtClean="0"/>
              <a:t>的地址。</a:t>
            </a:r>
          </a:p>
          <a:p>
            <a:pPr eaLnBrk="1" hangingPunct="1">
              <a:lnSpc>
                <a:spcPct val="150000"/>
              </a:lnSpc>
              <a:spcBef>
                <a:spcPts val="600"/>
              </a:spcBef>
            </a:pPr>
            <a:r>
              <a:rPr kumimoji="1" lang="zh-CN" altLang="en-US" sz="1600" smtClean="0"/>
              <a:t>注意每项的标志。它们都设置了 </a:t>
            </a:r>
            <a:r>
              <a:rPr kumimoji="1" lang="en-US" altLang="zh-CN" sz="1600" smtClean="0"/>
              <a:t>U</a:t>
            </a:r>
            <a:r>
              <a:rPr kumimoji="1" lang="zh-CN" altLang="en-US" sz="1600" smtClean="0"/>
              <a:t>（启动）标志，这表示准备使用它们，但它们都未设置 </a:t>
            </a:r>
            <a:r>
              <a:rPr kumimoji="1" lang="en-US" altLang="zh-CN" sz="1600" smtClean="0"/>
              <a:t>G</a:t>
            </a:r>
            <a:r>
              <a:rPr kumimoji="1" lang="zh-CN" altLang="en-US" sz="1600" smtClean="0"/>
              <a:t>（网关）标志。不设置 </a:t>
            </a:r>
            <a:r>
              <a:rPr kumimoji="1" lang="en-US" altLang="zh-CN" sz="1600" smtClean="0"/>
              <a:t>G </a:t>
            </a:r>
            <a:r>
              <a:rPr kumimoji="1" lang="zh-CN" altLang="en-US" sz="1600" smtClean="0"/>
              <a:t>标志是因为这两个路由都是通过本地接口，而不是通过外部网关的直接路由。</a:t>
            </a:r>
            <a:endParaRPr kumimoji="1" lang="en-US" altLang="zh-CN" sz="1600" smtClean="0"/>
          </a:p>
          <a:p>
            <a:pPr>
              <a:lnSpc>
                <a:spcPct val="150000"/>
              </a:lnSpc>
              <a:spcBef>
                <a:spcPts val="600"/>
              </a:spcBef>
            </a:pPr>
            <a:r>
              <a:rPr kumimoji="1" lang="zh-CN" altLang="en-US" sz="1600"/>
              <a:t>为了规范，在</a:t>
            </a:r>
            <a:r>
              <a:rPr kumimoji="1" lang="en-US" altLang="zh-CN" sz="1600"/>
              <a:t>/etc/sysconfig/</a:t>
            </a:r>
            <a:r>
              <a:rPr kumimoji="1" lang="zh-CN" altLang="en-US" sz="1600"/>
              <a:t>下建立</a:t>
            </a:r>
            <a:r>
              <a:rPr kumimoji="1" lang="en-US" altLang="zh-CN" sz="1600"/>
              <a:t>static-routes</a:t>
            </a:r>
            <a:r>
              <a:rPr kumimoji="1" lang="zh-CN" altLang="en-US" sz="1600"/>
              <a:t>文件</a:t>
            </a:r>
            <a:r>
              <a:rPr kumimoji="1" lang="zh-CN" altLang="en-US" sz="1600" smtClean="0"/>
              <a:t>：</a:t>
            </a:r>
            <a:r>
              <a:rPr kumimoji="1" lang="en-US" altLang="zh-CN" sz="1600" smtClean="0"/>
              <a:t/>
            </a:r>
            <a:br>
              <a:rPr kumimoji="1" lang="en-US" altLang="zh-CN" sz="1600" smtClean="0"/>
            </a:br>
            <a:r>
              <a:rPr kumimoji="1" lang="en-US" altLang="zh-CN" sz="1600" smtClean="0"/>
              <a:t>eth1     </a:t>
            </a:r>
            <a:r>
              <a:rPr kumimoji="1" lang="en-US" altLang="zh-CN" sz="1600"/>
              <a:t>net 192.168.0.0/24        gw </a:t>
            </a:r>
            <a:r>
              <a:rPr kumimoji="1" lang="en-US" altLang="zh-CN" sz="1600" smtClean="0"/>
              <a:t>192.168.0.254</a:t>
            </a:r>
            <a:br>
              <a:rPr kumimoji="1" lang="en-US" altLang="zh-CN" sz="1600" smtClean="0"/>
            </a:br>
            <a:r>
              <a:rPr kumimoji="1" lang="en-US" altLang="zh-CN" sz="1600" smtClean="0"/>
              <a:t>any      </a:t>
            </a:r>
            <a:r>
              <a:rPr kumimoji="1" lang="en-US" altLang="zh-CN" sz="1600"/>
              <a:t>net   192.168.0.0/24      gw </a:t>
            </a:r>
            <a:r>
              <a:rPr kumimoji="1" lang="en-US" altLang="zh-CN" sz="1600" smtClean="0"/>
              <a:t>192.168.0.6</a:t>
            </a:r>
            <a:endParaRPr kumimoji="1" lang="en-US" altLang="zh-CN" sz="1600"/>
          </a:p>
        </p:txBody>
      </p:sp>
    </p:spTree>
    <p:extLst>
      <p:ext uri="{BB962C8B-B14F-4D97-AF65-F5344CB8AC3E}">
        <p14:creationId xmlns:p14="http://schemas.microsoft.com/office/powerpoint/2010/main" val="705380009"/>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pPr algn="l" eaLnBrk="1" hangingPunct="1"/>
            <a:r>
              <a:rPr lang="en-US" altLang="zh-CN" smtClean="0">
                <a:latin typeface="+mj-ea"/>
                <a:ea typeface="+mj-ea"/>
              </a:rPr>
              <a:t>4.4 </a:t>
            </a:r>
            <a:r>
              <a:rPr lang="zh-CN" altLang="en-US" smtClean="0">
                <a:latin typeface="+mj-ea"/>
                <a:ea typeface="+mj-ea"/>
              </a:rPr>
              <a:t>磁盘管理类命令</a:t>
            </a:r>
            <a:r>
              <a:rPr lang="en-US" altLang="zh-CN" smtClean="0">
                <a:latin typeface="+mj-ea"/>
                <a:ea typeface="+mj-ea"/>
              </a:rPr>
              <a:t>-fdisk </a:t>
            </a:r>
          </a:p>
        </p:txBody>
      </p:sp>
      <p:sp>
        <p:nvSpPr>
          <p:cNvPr id="103427" name="Rectangle 3"/>
          <p:cNvSpPr>
            <a:spLocks noGrp="1" noChangeArrowheads="1"/>
          </p:cNvSpPr>
          <p:nvPr>
            <p:ph idx="1"/>
          </p:nvPr>
        </p:nvSpPr>
        <p:spPr/>
        <p:txBody>
          <a:bodyPr/>
          <a:lstStyle/>
          <a:p>
            <a:pPr eaLnBrk="1" hangingPunct="1">
              <a:lnSpc>
                <a:spcPct val="150000"/>
              </a:lnSpc>
              <a:spcBef>
                <a:spcPts val="600"/>
              </a:spcBef>
            </a:pPr>
            <a:r>
              <a:rPr lang="en-US" altLang="zh-CN" sz="1600" smtClean="0"/>
              <a:t>fdisk</a:t>
            </a:r>
          </a:p>
          <a:p>
            <a:pPr marL="400050" lvl="1" indent="0">
              <a:spcBef>
                <a:spcPts val="600"/>
              </a:spcBef>
              <a:buNone/>
            </a:pPr>
            <a:r>
              <a:rPr lang="en-US" altLang="zh-CN" sz="1400" smtClean="0">
                <a:latin typeface="+mn-ea"/>
                <a:ea typeface="+mn-ea"/>
              </a:rPr>
              <a:t>Disk /dev/sda: 73.5 GB, 73543163904 bytes</a:t>
            </a:r>
          </a:p>
          <a:p>
            <a:pPr marL="400050" lvl="1" indent="0">
              <a:spcBef>
                <a:spcPts val="600"/>
              </a:spcBef>
              <a:buNone/>
            </a:pPr>
            <a:r>
              <a:rPr lang="en-US" altLang="zh-CN" sz="1400" smtClean="0">
                <a:latin typeface="+mn-ea"/>
                <a:ea typeface="+mn-ea"/>
              </a:rPr>
              <a:t>255 heads, 63 sectors/track, 8941 cylinders</a:t>
            </a:r>
          </a:p>
          <a:p>
            <a:pPr marL="400050" lvl="1" indent="0">
              <a:spcBef>
                <a:spcPts val="600"/>
              </a:spcBef>
              <a:buNone/>
            </a:pPr>
            <a:r>
              <a:rPr lang="en-US" altLang="zh-CN" sz="1400" smtClean="0">
                <a:latin typeface="+mn-ea"/>
                <a:ea typeface="+mn-ea"/>
              </a:rPr>
              <a:t>Units = cylinders of 16065 * 512 = 8225280 bytes</a:t>
            </a:r>
          </a:p>
          <a:p>
            <a:pPr marL="400050" lvl="1" indent="0">
              <a:spcBef>
                <a:spcPts val="600"/>
              </a:spcBef>
              <a:buNone/>
            </a:pPr>
            <a:r>
              <a:rPr lang="en-US" altLang="zh-CN" sz="1400" smtClean="0">
                <a:latin typeface="+mn-ea"/>
                <a:ea typeface="+mn-ea"/>
              </a:rPr>
              <a:t>Device Boot      Start         End      Blocks   Id  System</a:t>
            </a:r>
          </a:p>
          <a:p>
            <a:pPr marL="400050" lvl="1" indent="0">
              <a:spcBef>
                <a:spcPts val="600"/>
              </a:spcBef>
              <a:buNone/>
            </a:pPr>
            <a:r>
              <a:rPr lang="en-US" altLang="zh-CN" sz="1400" smtClean="0">
                <a:latin typeface="+mn-ea"/>
                <a:ea typeface="+mn-ea"/>
              </a:rPr>
              <a:t>/dev/sda1   *           1          13      104391   83  Linux</a:t>
            </a:r>
          </a:p>
          <a:p>
            <a:pPr marL="400050" lvl="1" indent="0">
              <a:spcBef>
                <a:spcPts val="600"/>
              </a:spcBef>
              <a:buNone/>
            </a:pPr>
            <a:r>
              <a:rPr lang="en-US" altLang="zh-CN" sz="1400" smtClean="0">
                <a:latin typeface="+mn-ea"/>
                <a:ea typeface="+mn-ea"/>
              </a:rPr>
              <a:t>/dev/sda2              14         535     4192965   82  Linux swap</a:t>
            </a:r>
          </a:p>
          <a:p>
            <a:pPr marL="400050" lvl="1" indent="0">
              <a:spcBef>
                <a:spcPts val="600"/>
              </a:spcBef>
              <a:buNone/>
            </a:pPr>
            <a:r>
              <a:rPr lang="en-US" altLang="zh-CN" sz="1400" smtClean="0">
                <a:latin typeface="+mn-ea"/>
                <a:ea typeface="+mn-ea"/>
              </a:rPr>
              <a:t>/dev/sda3             536        8941    67521195   83  Linux</a:t>
            </a:r>
            <a:endParaRPr lang="zh-CN" altLang="en-US" sz="1400" smtClean="0">
              <a:latin typeface="+mn-ea"/>
              <a:ea typeface="+mn-ea"/>
            </a:endParaRPr>
          </a:p>
          <a:p>
            <a:pPr eaLnBrk="1" hangingPunct="1">
              <a:lnSpc>
                <a:spcPct val="150000"/>
              </a:lnSpc>
              <a:spcBef>
                <a:spcPts val="600"/>
              </a:spcBef>
            </a:pPr>
            <a:r>
              <a:rPr lang="zh-CN" altLang="en-US" sz="1600" smtClean="0"/>
              <a:t>硬盘</a:t>
            </a:r>
            <a:r>
              <a:rPr lang="zh-CN" altLang="en-US" sz="1600"/>
              <a:t>容量及分区大小的</a:t>
            </a:r>
            <a:r>
              <a:rPr lang="zh-CN" altLang="en-US" sz="1600" smtClean="0"/>
              <a:t>算法：</a:t>
            </a:r>
            <a:r>
              <a:rPr lang="en-US" altLang="zh-CN" sz="1600"/>
              <a:t/>
            </a:r>
            <a:br>
              <a:rPr lang="en-US" altLang="zh-CN" sz="1600"/>
            </a:br>
            <a:r>
              <a:rPr lang="zh-CN" altLang="en-US" sz="1600" smtClean="0"/>
              <a:t>其中 </a:t>
            </a:r>
            <a:r>
              <a:rPr lang="en-US" altLang="zh-CN" sz="1600" smtClean="0"/>
              <a:t>heads </a:t>
            </a:r>
            <a:r>
              <a:rPr lang="zh-CN" altLang="en-US" sz="1600" smtClean="0"/>
              <a:t>是磁盘面；</a:t>
            </a:r>
            <a:r>
              <a:rPr lang="en-US" altLang="zh-CN" sz="1600" smtClean="0"/>
              <a:t>sectors </a:t>
            </a:r>
            <a:r>
              <a:rPr lang="zh-CN" altLang="en-US" sz="1600" smtClean="0"/>
              <a:t>是扇区；</a:t>
            </a:r>
            <a:r>
              <a:rPr lang="en-US" altLang="zh-CN" sz="1600" smtClean="0"/>
              <a:t>cylinders </a:t>
            </a:r>
            <a:r>
              <a:rPr lang="zh-CN" altLang="en-US" sz="1600" smtClean="0"/>
              <a:t>是柱面；每个扇区大小是</a:t>
            </a:r>
            <a:r>
              <a:rPr lang="en-US" altLang="zh-CN" sz="1600" smtClean="0"/>
              <a:t>512byte</a:t>
            </a:r>
            <a:r>
              <a:rPr lang="zh-CN" altLang="en-US" sz="1600" smtClean="0"/>
              <a:t>，也就是</a:t>
            </a:r>
            <a:r>
              <a:rPr lang="en-US" altLang="zh-CN" sz="1600" smtClean="0"/>
              <a:t>0.5M</a:t>
            </a:r>
            <a:r>
              <a:rPr lang="zh-CN" altLang="en-US" sz="1600" smtClean="0"/>
              <a:t>；</a:t>
            </a:r>
          </a:p>
          <a:p>
            <a:pPr eaLnBrk="1" hangingPunct="1">
              <a:lnSpc>
                <a:spcPct val="150000"/>
              </a:lnSpc>
              <a:spcBef>
                <a:spcPts val="600"/>
              </a:spcBef>
            </a:pPr>
            <a:r>
              <a:rPr lang="zh-CN" altLang="en-US" sz="1600" smtClean="0"/>
              <a:t>通过上面的例子，我们发现此硬盘有 </a:t>
            </a:r>
            <a:r>
              <a:rPr lang="en-US" altLang="zh-CN" sz="1600" smtClean="0"/>
              <a:t>255</a:t>
            </a:r>
            <a:r>
              <a:rPr lang="zh-CN" altLang="en-US" sz="1600" smtClean="0"/>
              <a:t>个磁盘面，有</a:t>
            </a:r>
            <a:r>
              <a:rPr lang="en-US" altLang="zh-CN" sz="1600" smtClean="0"/>
              <a:t>63</a:t>
            </a:r>
            <a:r>
              <a:rPr lang="zh-CN" altLang="en-US" sz="1600" smtClean="0"/>
              <a:t>个扇区，有</a:t>
            </a:r>
            <a:r>
              <a:rPr lang="en-US" altLang="zh-CN" sz="1600" smtClean="0"/>
              <a:t>8941</a:t>
            </a:r>
            <a:r>
              <a:rPr lang="zh-CN" altLang="en-US" sz="1600" smtClean="0"/>
              <a:t>个柱面；所以整个硬盘体积换算公式应该是：</a:t>
            </a:r>
            <a:r>
              <a:rPr lang="en-US" altLang="zh-CN" sz="1600" smtClean="0"/>
              <a:t/>
            </a:r>
            <a:br>
              <a:rPr lang="en-US" altLang="zh-CN" sz="1600" smtClean="0"/>
            </a:br>
            <a:r>
              <a:rPr lang="zh-CN" altLang="en-US" sz="1600" smtClean="0"/>
              <a:t>磁面个数 </a:t>
            </a:r>
            <a:r>
              <a:rPr lang="en-US" altLang="zh-CN" sz="1600" smtClean="0"/>
              <a:t>x </a:t>
            </a:r>
            <a:r>
              <a:rPr lang="zh-CN" altLang="en-US" sz="1600" smtClean="0"/>
              <a:t>扇区个数 </a:t>
            </a:r>
            <a:r>
              <a:rPr lang="en-US" altLang="zh-CN" sz="1600" smtClean="0"/>
              <a:t>x </a:t>
            </a:r>
            <a:r>
              <a:rPr lang="zh-CN" altLang="en-US" sz="1600" smtClean="0"/>
              <a:t>每个扇区的大小</a:t>
            </a:r>
            <a:r>
              <a:rPr lang="en-US" altLang="zh-CN" sz="1600" smtClean="0"/>
              <a:t>512 x </a:t>
            </a:r>
            <a:r>
              <a:rPr lang="zh-CN" altLang="en-US" sz="1600" smtClean="0"/>
              <a:t>柱面个数 </a:t>
            </a:r>
            <a:r>
              <a:rPr lang="en-US" altLang="zh-CN" sz="1600" smtClean="0"/>
              <a:t>= </a:t>
            </a:r>
            <a:r>
              <a:rPr lang="zh-CN" altLang="en-US" sz="1600" smtClean="0"/>
              <a:t>硬盘体积 </a:t>
            </a:r>
            <a:r>
              <a:rPr lang="en-US" altLang="zh-CN" sz="1600"/>
              <a:t>(</a:t>
            </a:r>
            <a:r>
              <a:rPr lang="en-US" altLang="zh-CN" sz="1600" smtClean="0"/>
              <a:t>bytes)</a:t>
            </a:r>
          </a:p>
        </p:txBody>
      </p:sp>
    </p:spTree>
    <p:extLst>
      <p:ext uri="{BB962C8B-B14F-4D97-AF65-F5344CB8AC3E}">
        <p14:creationId xmlns:p14="http://schemas.microsoft.com/office/powerpoint/2010/main" val="3570237239"/>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pPr algn="l" eaLnBrk="1" hangingPunct="1"/>
            <a:r>
              <a:rPr lang="en-US" altLang="zh-CN" smtClean="0">
                <a:latin typeface="+mj-ea"/>
                <a:ea typeface="+mj-ea"/>
              </a:rPr>
              <a:t>4.4 </a:t>
            </a:r>
            <a:r>
              <a:rPr lang="zh-CN" altLang="en-US" smtClean="0">
                <a:latin typeface="+mj-ea"/>
                <a:ea typeface="+mj-ea"/>
              </a:rPr>
              <a:t>磁盘管理类命令</a:t>
            </a:r>
            <a:r>
              <a:rPr lang="en-US" altLang="zh-CN" smtClean="0">
                <a:latin typeface="+mj-ea"/>
                <a:ea typeface="+mj-ea"/>
              </a:rPr>
              <a:t>-fdisk </a:t>
            </a:r>
          </a:p>
        </p:txBody>
      </p:sp>
      <p:sp>
        <p:nvSpPr>
          <p:cNvPr id="104451" name="Rectangle 3"/>
          <p:cNvSpPr>
            <a:spLocks noGrp="1" noChangeArrowheads="1"/>
          </p:cNvSpPr>
          <p:nvPr>
            <p:ph idx="1"/>
          </p:nvPr>
        </p:nvSpPr>
        <p:spPr/>
        <p:txBody>
          <a:bodyPr/>
          <a:lstStyle/>
          <a:p>
            <a:pPr eaLnBrk="1" hangingPunct="1">
              <a:spcBef>
                <a:spcPts val="600"/>
              </a:spcBef>
            </a:pPr>
            <a:r>
              <a:rPr lang="en-US" altLang="zh-CN" sz="1600" smtClean="0"/>
              <a:t>fdisk </a:t>
            </a:r>
            <a:r>
              <a:rPr lang="zh-CN" altLang="en-US" sz="1600" smtClean="0"/>
              <a:t>分区管理</a:t>
            </a:r>
          </a:p>
          <a:p>
            <a:pPr eaLnBrk="1" hangingPunct="1">
              <a:spcBef>
                <a:spcPts val="300"/>
              </a:spcBef>
              <a:buFontTx/>
              <a:buNone/>
            </a:pPr>
            <a:r>
              <a:rPr lang="en-US" altLang="zh-CN" sz="1400" b="1" smtClean="0">
                <a:latin typeface="+mn-ea"/>
                <a:ea typeface="+mn-ea"/>
              </a:rPr>
              <a:t> </a:t>
            </a:r>
            <a:r>
              <a:rPr lang="en-US" altLang="zh-CN" sz="1400" b="1" smtClean="0">
                <a:latin typeface="宋体" pitchFamily="2" charset="-122"/>
                <a:ea typeface="宋体" pitchFamily="2" charset="-122"/>
              </a:rPr>
              <a:t>[root@node1 ~]# fdisk /dev/sdb </a:t>
            </a:r>
          </a:p>
          <a:p>
            <a:pPr eaLnBrk="1" hangingPunct="1">
              <a:spcBef>
                <a:spcPts val="300"/>
              </a:spcBef>
              <a:buFontTx/>
              <a:buNone/>
            </a:pPr>
            <a:r>
              <a:rPr lang="en-US" altLang="zh-CN" sz="1400" b="1" smtClean="0">
                <a:latin typeface="宋体" pitchFamily="2" charset="-122"/>
                <a:ea typeface="宋体" pitchFamily="2" charset="-122"/>
              </a:rPr>
              <a:t>  Command (m for help): m</a:t>
            </a:r>
          </a:p>
          <a:p>
            <a:pPr eaLnBrk="1" hangingPunct="1">
              <a:spcBef>
                <a:spcPts val="300"/>
              </a:spcBef>
              <a:buFontTx/>
              <a:buNone/>
            </a:pPr>
            <a:r>
              <a:rPr lang="en-US" altLang="zh-CN" sz="1400" b="1" smtClean="0">
                <a:latin typeface="宋体" pitchFamily="2" charset="-122"/>
                <a:ea typeface="宋体" pitchFamily="2" charset="-122"/>
              </a:rPr>
              <a:t>  Command action</a:t>
            </a:r>
          </a:p>
          <a:p>
            <a:pPr eaLnBrk="1" hangingPunct="1">
              <a:spcBef>
                <a:spcPts val="300"/>
              </a:spcBef>
              <a:buFontTx/>
              <a:buNone/>
            </a:pPr>
            <a:r>
              <a:rPr lang="en-US" altLang="zh-CN" sz="1400" b="1" smtClean="0">
                <a:latin typeface="宋体" pitchFamily="2" charset="-122"/>
                <a:ea typeface="宋体" pitchFamily="2" charset="-122"/>
              </a:rPr>
              <a:t>     a   toggle a read only flag</a:t>
            </a:r>
          </a:p>
          <a:p>
            <a:pPr eaLnBrk="1" hangingPunct="1">
              <a:spcBef>
                <a:spcPts val="300"/>
              </a:spcBef>
              <a:buFontTx/>
              <a:buNone/>
            </a:pPr>
            <a:r>
              <a:rPr lang="en-US" altLang="zh-CN" sz="1400" b="1" smtClean="0">
                <a:latin typeface="宋体" pitchFamily="2" charset="-122"/>
                <a:ea typeface="宋体" pitchFamily="2" charset="-122"/>
              </a:rPr>
              <a:t>     b   edit bsd disklabel</a:t>
            </a:r>
          </a:p>
          <a:p>
            <a:pPr eaLnBrk="1" hangingPunct="1">
              <a:spcBef>
                <a:spcPts val="300"/>
              </a:spcBef>
              <a:buFontTx/>
              <a:buNone/>
            </a:pPr>
            <a:r>
              <a:rPr lang="en-US" altLang="zh-CN" sz="1400" b="1" smtClean="0">
                <a:latin typeface="宋体" pitchFamily="2" charset="-122"/>
                <a:ea typeface="宋体" pitchFamily="2" charset="-122"/>
              </a:rPr>
              <a:t>     c   toggle the mountable flag</a:t>
            </a:r>
          </a:p>
          <a:p>
            <a:pPr eaLnBrk="1" hangingPunct="1">
              <a:spcBef>
                <a:spcPts val="300"/>
              </a:spcBef>
              <a:buFontTx/>
              <a:buNone/>
            </a:pPr>
            <a:r>
              <a:rPr lang="en-US" altLang="zh-CN" sz="1400" b="1" smtClean="0">
                <a:latin typeface="宋体" pitchFamily="2" charset="-122"/>
                <a:ea typeface="宋体" pitchFamily="2" charset="-122"/>
              </a:rPr>
              <a:t>     d   delete a partition</a:t>
            </a:r>
          </a:p>
          <a:p>
            <a:pPr eaLnBrk="1" hangingPunct="1">
              <a:spcBef>
                <a:spcPts val="300"/>
              </a:spcBef>
              <a:buFontTx/>
              <a:buNone/>
            </a:pPr>
            <a:r>
              <a:rPr lang="en-US" altLang="zh-CN" sz="1400" b="1" smtClean="0">
                <a:latin typeface="宋体" pitchFamily="2" charset="-122"/>
                <a:ea typeface="宋体" pitchFamily="2" charset="-122"/>
              </a:rPr>
              <a:t>     l   list known partition types</a:t>
            </a:r>
          </a:p>
          <a:p>
            <a:pPr eaLnBrk="1" hangingPunct="1">
              <a:spcBef>
                <a:spcPts val="300"/>
              </a:spcBef>
              <a:buFontTx/>
              <a:buNone/>
            </a:pPr>
            <a:r>
              <a:rPr lang="en-US" altLang="zh-CN" sz="1400" b="1" smtClean="0">
                <a:latin typeface="宋体" pitchFamily="2" charset="-122"/>
                <a:ea typeface="宋体" pitchFamily="2" charset="-122"/>
              </a:rPr>
              <a:t>     m   print this menu</a:t>
            </a:r>
          </a:p>
          <a:p>
            <a:pPr eaLnBrk="1" hangingPunct="1">
              <a:spcBef>
                <a:spcPts val="300"/>
              </a:spcBef>
              <a:buFontTx/>
              <a:buNone/>
            </a:pPr>
            <a:r>
              <a:rPr lang="en-US" altLang="zh-CN" sz="1400" b="1" smtClean="0">
                <a:latin typeface="宋体" pitchFamily="2" charset="-122"/>
                <a:ea typeface="宋体" pitchFamily="2" charset="-122"/>
              </a:rPr>
              <a:t>     n   add a new partition</a:t>
            </a:r>
          </a:p>
          <a:p>
            <a:pPr eaLnBrk="1" hangingPunct="1">
              <a:spcBef>
                <a:spcPts val="300"/>
              </a:spcBef>
              <a:buFontTx/>
              <a:buNone/>
            </a:pPr>
            <a:r>
              <a:rPr lang="en-US" altLang="zh-CN" sz="1400" b="1" smtClean="0">
                <a:latin typeface="宋体" pitchFamily="2" charset="-122"/>
                <a:ea typeface="宋体" pitchFamily="2" charset="-122"/>
              </a:rPr>
              <a:t>     o   create a new empty DOS partition table  </a:t>
            </a:r>
          </a:p>
          <a:p>
            <a:pPr eaLnBrk="1" hangingPunct="1">
              <a:spcBef>
                <a:spcPts val="300"/>
              </a:spcBef>
              <a:buFontTx/>
              <a:buNone/>
            </a:pPr>
            <a:r>
              <a:rPr lang="en-US" altLang="zh-CN" sz="1400" b="1" smtClean="0">
                <a:latin typeface="宋体" pitchFamily="2" charset="-122"/>
                <a:ea typeface="宋体" pitchFamily="2" charset="-122"/>
              </a:rPr>
              <a:t>     p   print the partition table</a:t>
            </a:r>
          </a:p>
          <a:p>
            <a:pPr eaLnBrk="1" hangingPunct="1">
              <a:spcBef>
                <a:spcPts val="300"/>
              </a:spcBef>
              <a:buFontTx/>
              <a:buNone/>
            </a:pPr>
            <a:r>
              <a:rPr lang="en-US" altLang="zh-CN" sz="1400" b="1" smtClean="0">
                <a:latin typeface="宋体" pitchFamily="2" charset="-122"/>
                <a:ea typeface="宋体" pitchFamily="2" charset="-122"/>
              </a:rPr>
              <a:t>     q   quit without saving changes</a:t>
            </a:r>
          </a:p>
          <a:p>
            <a:pPr eaLnBrk="1" hangingPunct="1">
              <a:spcBef>
                <a:spcPts val="300"/>
              </a:spcBef>
              <a:buFontTx/>
              <a:buNone/>
            </a:pPr>
            <a:r>
              <a:rPr lang="en-US" altLang="zh-CN" sz="1400" b="1" smtClean="0">
                <a:latin typeface="宋体" pitchFamily="2" charset="-122"/>
                <a:ea typeface="宋体" pitchFamily="2" charset="-122"/>
              </a:rPr>
              <a:t>     s   create a new empty Sun disklabel</a:t>
            </a:r>
          </a:p>
          <a:p>
            <a:pPr eaLnBrk="1" hangingPunct="1">
              <a:spcBef>
                <a:spcPts val="300"/>
              </a:spcBef>
              <a:buFontTx/>
              <a:buNone/>
            </a:pPr>
            <a:r>
              <a:rPr lang="en-US" altLang="zh-CN" sz="1400" b="1" smtClean="0">
                <a:latin typeface="宋体" pitchFamily="2" charset="-122"/>
                <a:ea typeface="宋体" pitchFamily="2" charset="-122"/>
              </a:rPr>
              <a:t>     t   change a partition's system id</a:t>
            </a:r>
          </a:p>
          <a:p>
            <a:pPr eaLnBrk="1" hangingPunct="1">
              <a:spcBef>
                <a:spcPts val="300"/>
              </a:spcBef>
              <a:buFontTx/>
              <a:buNone/>
            </a:pPr>
            <a:r>
              <a:rPr lang="en-US" altLang="zh-CN" sz="1400" b="1" smtClean="0">
                <a:latin typeface="宋体" pitchFamily="2" charset="-122"/>
                <a:ea typeface="宋体" pitchFamily="2" charset="-122"/>
              </a:rPr>
              <a:t>     u   change display/entry units</a:t>
            </a:r>
          </a:p>
          <a:p>
            <a:pPr eaLnBrk="1" hangingPunct="1">
              <a:spcBef>
                <a:spcPts val="300"/>
              </a:spcBef>
              <a:buFontTx/>
              <a:buNone/>
            </a:pPr>
            <a:r>
              <a:rPr lang="en-US" altLang="zh-CN" sz="1400" b="1" smtClean="0">
                <a:latin typeface="宋体" pitchFamily="2" charset="-122"/>
                <a:ea typeface="宋体" pitchFamily="2" charset="-122"/>
              </a:rPr>
              <a:t>     v   verify the partition table</a:t>
            </a:r>
          </a:p>
          <a:p>
            <a:pPr eaLnBrk="1" hangingPunct="1">
              <a:spcBef>
                <a:spcPts val="300"/>
              </a:spcBef>
              <a:buFontTx/>
              <a:buNone/>
            </a:pPr>
            <a:r>
              <a:rPr lang="en-US" altLang="zh-CN" sz="1400" b="1" smtClean="0">
                <a:latin typeface="宋体" pitchFamily="2" charset="-122"/>
                <a:ea typeface="宋体" pitchFamily="2" charset="-122"/>
              </a:rPr>
              <a:t>     w   write table to disk and exit</a:t>
            </a:r>
          </a:p>
          <a:p>
            <a:pPr eaLnBrk="1" hangingPunct="1">
              <a:spcBef>
                <a:spcPts val="300"/>
              </a:spcBef>
              <a:buFontTx/>
              <a:buNone/>
            </a:pPr>
            <a:r>
              <a:rPr lang="en-US" altLang="zh-CN" sz="1400" b="1" smtClean="0">
                <a:latin typeface="宋体" pitchFamily="2" charset="-122"/>
                <a:ea typeface="宋体" pitchFamily="2" charset="-122"/>
              </a:rPr>
              <a:t>     x   extra functionality (experts only) </a:t>
            </a:r>
          </a:p>
        </p:txBody>
      </p:sp>
    </p:spTree>
    <p:extLst>
      <p:ext uri="{BB962C8B-B14F-4D97-AF65-F5344CB8AC3E}">
        <p14:creationId xmlns:p14="http://schemas.microsoft.com/office/powerpoint/2010/main" val="2455660224"/>
      </p:ext>
    </p:extLst>
  </p:cSld>
  <p:clrMapOvr>
    <a:masterClrMapping/>
  </p:clrMapOvr>
</p:sld>
</file>

<file path=ppt/theme/theme1.xml><?xml version="1.0" encoding="utf-8"?>
<a:theme xmlns:a="http://schemas.openxmlformats.org/drawingml/2006/main" name="默认设计模板_2">
  <a:themeElements>
    <a:clrScheme name="默认设计模板_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_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_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_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_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_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_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_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_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_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_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_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_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157256767</TotalTime>
  <Pages>0</Pages>
  <Words>6543</Words>
  <Characters>0</Characters>
  <Application>Microsoft Office PowerPoint</Application>
  <DocSecurity>0</DocSecurity>
  <PresentationFormat>全屏显示(4:3)</PresentationFormat>
  <Lines>0</Lines>
  <Paragraphs>758</Paragraphs>
  <Slides>102</Slides>
  <Notes>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102</vt:i4>
      </vt:variant>
    </vt:vector>
  </HeadingPairs>
  <TitlesOfParts>
    <vt:vector size="110" baseType="lpstr">
      <vt:lpstr>黑体</vt:lpstr>
      <vt:lpstr>宋体</vt:lpstr>
      <vt:lpstr>微软雅黑</vt:lpstr>
      <vt:lpstr>Arial</vt:lpstr>
      <vt:lpstr>Tahoma</vt:lpstr>
      <vt:lpstr>Times New Roman</vt:lpstr>
      <vt:lpstr>Wingdings</vt:lpstr>
      <vt:lpstr>默认设计模板_2</vt:lpstr>
      <vt:lpstr>PowerPoint 演示文稿</vt:lpstr>
      <vt:lpstr>PowerPoint 演示文稿</vt:lpstr>
      <vt:lpstr>PowerPoint 演示文稿</vt:lpstr>
      <vt:lpstr>PowerPoint 演示文稿</vt:lpstr>
      <vt:lpstr>PowerPoint 演示文稿</vt:lpstr>
      <vt:lpstr>1.3 Linux操作系统结构</vt:lpstr>
      <vt:lpstr>1.3 Linux操作系统结构</vt:lpstr>
      <vt:lpstr>1.4 Linux操作系统内核版本</vt:lpstr>
      <vt:lpstr>1.5 Linux操作系统发行版本</vt:lpstr>
      <vt:lpstr>PowerPoint 演示文稿</vt:lpstr>
      <vt:lpstr>第二章：Linux操作系统安装和基本配置</vt:lpstr>
      <vt:lpstr>2.1 Linux系统安装前的准备</vt:lpstr>
      <vt:lpstr>2.2 Linux系统安装方式的选择</vt:lpstr>
      <vt:lpstr>2.3 Linux系统安装内容的选择</vt:lpstr>
      <vt:lpstr>2.4 服务器磁盘控制器类型 </vt:lpstr>
      <vt:lpstr>2.5 Linux系统磁盘分区</vt:lpstr>
      <vt:lpstr>2.6 Linux系统分区优点</vt:lpstr>
      <vt:lpstr>2.7 Linux系统分区识别</vt:lpstr>
      <vt:lpstr>2.8 Linux系统主要分区介绍—/boot</vt:lpstr>
      <vt:lpstr>2.8 Linux系统主要分区介绍—/swap</vt:lpstr>
      <vt:lpstr>2.8 Linux系统分区介绍—/</vt:lpstr>
      <vt:lpstr>2.9 用户登录</vt:lpstr>
      <vt:lpstr>2.9 用户登录（远程）</vt:lpstr>
      <vt:lpstr>Putty(1)</vt:lpstr>
      <vt:lpstr>Putty(2)</vt:lpstr>
      <vt:lpstr>Xmanager(1)</vt:lpstr>
      <vt:lpstr>Xmanager(2)</vt:lpstr>
      <vt:lpstr>2.10 Linux系统基本配置-网络配置</vt:lpstr>
      <vt:lpstr>2.10 Linux系统基本配置-网络文件</vt:lpstr>
      <vt:lpstr>2.10 Linux系统基本配置-服务的管理</vt:lpstr>
      <vt:lpstr>2.10 Linux系统基本配置-运行级别的定义</vt:lpstr>
      <vt:lpstr>第三章：Linux系统的文件系统及其结构</vt:lpstr>
      <vt:lpstr>3.1 文件与目录的基本概念</vt:lpstr>
      <vt:lpstr>3.2 文件系统基本概念</vt:lpstr>
      <vt:lpstr>3.3 Linux文件系统类型</vt:lpstr>
      <vt:lpstr>3.5 文件系统的创建</vt:lpstr>
      <vt:lpstr>3.6 Linux系统的文件结构</vt:lpstr>
      <vt:lpstr>3.6.1 Linux文件类型的定义</vt:lpstr>
      <vt:lpstr>3.6.2 Linux文件属性的定义</vt:lpstr>
      <vt:lpstr>3.6.3 Linux文件权限的定义</vt:lpstr>
      <vt:lpstr>3.6.3 系统目录内容介绍</vt:lpstr>
      <vt:lpstr>3.6.3 系统目录内容介绍</vt:lpstr>
      <vt:lpstr>第四章：Linux操作系统常用命令详解</vt:lpstr>
      <vt:lpstr>4.1 文件目录类命令</vt:lpstr>
      <vt:lpstr>4.1.1 列出文件列表的ls命令</vt:lpstr>
      <vt:lpstr>4.1.2 切换目录的cd命令</vt:lpstr>
      <vt:lpstr>4.1.3 mkdir、rmdir命令</vt:lpstr>
      <vt:lpstr>4.1.4 复制文件的cp命令</vt:lpstr>
      <vt:lpstr>4.1.5 删除文件或目录rm命令</vt:lpstr>
      <vt:lpstr>4.1.5 rm命令参数-i使用</vt:lpstr>
      <vt:lpstr>4.1.6 cat命令</vt:lpstr>
      <vt:lpstr>4.1.7 more命令</vt:lpstr>
      <vt:lpstr>4.1.8 less命令</vt:lpstr>
      <vt:lpstr>4.1.9 显示命令head、tail</vt:lpstr>
      <vt:lpstr>4.1.10 移动或更改文件名称的mv命令</vt:lpstr>
      <vt:lpstr>4.1.11 显示当前目录的pwd命令</vt:lpstr>
      <vt:lpstr>4.1.12 find命令</vt:lpstr>
      <vt:lpstr>4.1.13 grep命令</vt:lpstr>
      <vt:lpstr>4.1.14 vi命令详解</vt:lpstr>
      <vt:lpstr>4.1.14 vi命令详解</vt:lpstr>
      <vt:lpstr>4.1.14 vi命令详解</vt:lpstr>
      <vt:lpstr>4.1.14 vi命令详解</vt:lpstr>
      <vt:lpstr>4.1.14 vi命令详解</vt:lpstr>
      <vt:lpstr>4.1.15 touch命令</vt:lpstr>
      <vt:lpstr>4.1.16 who或w命令</vt:lpstr>
      <vt:lpstr>4.1.17 ln命令</vt:lpstr>
      <vt:lpstr>4.1.18 硬链接与软链接</vt:lpstr>
      <vt:lpstr>4.1.19 软件包管理命令(RPM)</vt:lpstr>
      <vt:lpstr>4.1.19 软件包的安装</vt:lpstr>
      <vt:lpstr>4.1.19 软件包的删除</vt:lpstr>
      <vt:lpstr>4.1.19 软件包升级</vt:lpstr>
      <vt:lpstr>4.1.19 软件包更新</vt:lpstr>
      <vt:lpstr>4.1.19 软件包查询</vt:lpstr>
      <vt:lpstr>4.1.19 常用的rpm查询命令</vt:lpstr>
      <vt:lpstr>4.1.20 打包命令tar</vt:lpstr>
      <vt:lpstr>4.1.20 tar命令范例</vt:lpstr>
      <vt:lpstr>4.1.20 gzip和gunzip</vt:lpstr>
      <vt:lpstr>4.1.20 gzip和gunzip命令</vt:lpstr>
      <vt:lpstr>常见的几种压缩文件</vt:lpstr>
      <vt:lpstr>常见的几种压缩文件</vt:lpstr>
      <vt:lpstr>常见的几种压缩文件</vt:lpstr>
      <vt:lpstr>常见的几种压缩文件</vt:lpstr>
      <vt:lpstr>4.1.21 date、cal、clock</vt:lpstr>
      <vt:lpstr>4.1.21 显示日历或年历的cal命令</vt:lpstr>
      <vt:lpstr>4.2 系统信息类命令 </vt:lpstr>
      <vt:lpstr>4.2.1 dmesg命令</vt:lpstr>
      <vt:lpstr>4.2.2 df命令</vt:lpstr>
      <vt:lpstr>4.2.3 du命令</vt:lpstr>
      <vt:lpstr>4.2.4 free命令</vt:lpstr>
      <vt:lpstr>4.3 网络通讯类命令</vt:lpstr>
      <vt:lpstr>4.3.1 ftp传输文件</vt:lpstr>
      <vt:lpstr>4.3.2 telnet 登录到远程计算机上</vt:lpstr>
      <vt:lpstr>4.3.3 netstat 查看网络的状况</vt:lpstr>
      <vt:lpstr>4.3.4 finger查询某个使用者的信息</vt:lpstr>
      <vt:lpstr>4.3.5 ping查询某个节点是否在线</vt:lpstr>
      <vt:lpstr>4.3.6 route 设置系统网络路由</vt:lpstr>
      <vt:lpstr>4.3.6 route路由设置</vt:lpstr>
      <vt:lpstr>4.4 磁盘管理类命令-fdisk </vt:lpstr>
      <vt:lpstr>4.4 磁盘管理类命令-fdisk </vt:lpstr>
      <vt:lpstr>4.4 磁盘管理类命令-fdisk</vt:lpstr>
      <vt:lpstr>4.4 磁盘管理类命令-fdisk</vt:lpstr>
      <vt:lpstr>PowerPoint 演示文稿</vt:lpstr>
    </vt:vector>
  </TitlesOfParts>
  <Manager/>
  <Company/>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subject/>
  <dc:creator>yangh</dc:creator>
  <cp:keywords/>
  <dc:description/>
  <cp:lastModifiedBy>cf</cp:lastModifiedBy>
  <cp:revision>246</cp:revision>
  <cp:lastPrinted>1899-12-30T00:00:00Z</cp:lastPrinted>
  <dcterms:created xsi:type="dcterms:W3CDTF">2009-06-16T10:19:41Z</dcterms:created>
  <dcterms:modified xsi:type="dcterms:W3CDTF">2016-12-02T01:49:57Z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2052-6.4.0.1931</vt:lpwstr>
  </property>
</Properties>
</file>