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17" r:id="rId2"/>
    <p:sldId id="432" r:id="rId3"/>
    <p:sldId id="433" r:id="rId4"/>
    <p:sldId id="301" r:id="rId5"/>
    <p:sldId id="302" r:id="rId6"/>
    <p:sldId id="304" r:id="rId7"/>
    <p:sldId id="303" r:id="rId8"/>
    <p:sldId id="305" r:id="rId9"/>
    <p:sldId id="307" r:id="rId10"/>
    <p:sldId id="435" r:id="rId11"/>
    <p:sldId id="320" r:id="rId12"/>
    <p:sldId id="444" r:id="rId13"/>
    <p:sldId id="310" r:id="rId14"/>
    <p:sldId id="309" r:id="rId15"/>
    <p:sldId id="421" r:id="rId16"/>
    <p:sldId id="422" r:id="rId17"/>
    <p:sldId id="426" r:id="rId18"/>
    <p:sldId id="423" r:id="rId19"/>
    <p:sldId id="434" r:id="rId2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64" autoAdjust="0"/>
  </p:normalViewPr>
  <p:slideViewPr>
    <p:cSldViewPr showGuides="1">
      <p:cViewPr varScale="1">
        <p:scale>
          <a:sx n="67" d="100"/>
          <a:sy n="67" d="100"/>
        </p:scale>
        <p:origin x="-148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7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6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0C939A6-84F7-4644-B488-A4D8BCE39F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664611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7459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147460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0AA3DA-EF8A-4AF1-9F8B-E1049B771245}" type="slidenum">
              <a:rPr lang="zh-CN" altLang="en-US" smtClean="0"/>
              <a:pPr/>
              <a:t>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012125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89745-FB1C-4CA9-BDD8-B895BA15F4F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38C3B-CCFF-433F-AFE6-4A942B0AC68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AE37B-A563-4676-AD97-50C7D3CEEB3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B3D9E-8BB9-43D0-899E-481DBD16B63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2B10-FA38-46C2-9C2D-AAE8DFFD1EA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标题和文本在内容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0162D-0AAA-48BF-AB41-3193D30F9D3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E19EB-1FD1-436A-9B5E-D3604F7F92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1085E-8468-4663-AEB3-518EB53F98F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8D676-A2C0-470F-87DB-398DA376552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C4F11-5004-44F0-996C-134DBE5F774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3DBEE-3D8C-4FD4-9A21-13A86C22E86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D353D-B609-4C23-97C9-A607C124F0C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8B24E-9010-47CD-82F4-65CF4634666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F6637-DBA8-4676-9B2A-FC80D714B98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09E69-2EF1-4E4C-BFCC-1C447232D95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83AA7-DEA6-43BE-B9B8-6B7743E0748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9792093-664B-421C-8744-84D20D5F585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3079" name="Picture 7" descr="1024ppt1"/>
          <p:cNvPicPr>
            <a:picLocks noChangeAspect="1" noChangeArrowheads="1"/>
          </p:cNvPicPr>
          <p:nvPr userDrawn="1"/>
        </p:nvPicPr>
        <p:blipFill>
          <a:blip r:embed="rId19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7"/>
          <p:cNvSpPr txBox="1">
            <a:spLocks/>
          </p:cNvSpPr>
          <p:nvPr/>
        </p:nvSpPr>
        <p:spPr bwMode="auto">
          <a:xfrm>
            <a:off x="0" y="2786063"/>
            <a:ext cx="914400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algn="ctr" eaLnBrk="0" hangingPunct="0">
              <a:defRPr/>
            </a:pPr>
            <a:endParaRPr lang="zh-CN" altLang="en-US" sz="20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6" name="标题 7"/>
          <p:cNvSpPr txBox="1">
            <a:spLocks/>
          </p:cNvSpPr>
          <p:nvPr/>
        </p:nvSpPr>
        <p:spPr bwMode="auto">
          <a:xfrm>
            <a:off x="214313" y="2928938"/>
            <a:ext cx="91440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altLang="zh-CN" sz="3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/>
            </a:r>
            <a:br>
              <a:rPr lang="en-US" altLang="zh-CN" sz="3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</a:br>
            <a:endParaRPr lang="zh-CN" altLang="en-US" sz="32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867400" y="4810125"/>
            <a:ext cx="2952750" cy="419100"/>
          </a:xfrm>
          <a:effectLst>
            <a:outerShdw dist="17961" dir="2700000" algn="ctr" rotWithShape="0">
              <a:srgbClr val="FFFFFF">
                <a:alpha val="20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altLang="zh-CN" sz="1800" b="1" dirty="0" smtClean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HPC</a:t>
            </a:r>
            <a:r>
              <a:rPr lang="zh-CN" altLang="en-US" sz="1800" b="1" dirty="0" smtClean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技术中心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746125" y="2708275"/>
            <a:ext cx="7570788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20000"/>
              </a:srgbClr>
            </a:outerShdw>
          </a:effectLst>
        </p:spPr>
        <p:txBody>
          <a:bodyPr/>
          <a:lstStyle/>
          <a:p>
            <a:pPr algn="ctr" eaLnBrk="0" hangingPunct="0">
              <a:defRPr/>
            </a:pPr>
            <a:r>
              <a:rPr lang="en-US" altLang="zh-CN" sz="5400" b="1" dirty="0" smtClean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</a:rPr>
              <a:t>PBS</a:t>
            </a:r>
            <a:r>
              <a:rPr lang="zh-CN" altLang="en-US" sz="5400" b="1" dirty="0" smtClean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</a:rPr>
              <a:t>作业调度</a:t>
            </a:r>
            <a:r>
              <a:rPr lang="zh-CN" altLang="en-US" sz="5400" b="1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</a:rPr>
              <a:t>系统</a:t>
            </a:r>
          </a:p>
        </p:txBody>
      </p:sp>
      <p:sp>
        <p:nvSpPr>
          <p:cNvPr id="13" name="未知"/>
          <p:cNvSpPr>
            <a:spLocks/>
          </p:cNvSpPr>
          <p:nvPr/>
        </p:nvSpPr>
        <p:spPr bwMode="auto">
          <a:xfrm>
            <a:off x="4557713" y="5178425"/>
            <a:ext cx="4191000" cy="50800"/>
          </a:xfrm>
          <a:custGeom>
            <a:avLst/>
            <a:gdLst/>
            <a:ahLst/>
            <a:cxnLst>
              <a:cxn ang="0">
                <a:pos x="16" y="64"/>
              </a:cxn>
              <a:cxn ang="0">
                <a:pos x="2832" y="56"/>
              </a:cxn>
              <a:cxn ang="0">
                <a:pos x="2736" y="0"/>
              </a:cxn>
              <a:cxn ang="0">
                <a:pos x="2792" y="32"/>
              </a:cxn>
              <a:cxn ang="0">
                <a:pos x="0" y="32"/>
              </a:cxn>
              <a:cxn ang="0">
                <a:pos x="16" y="64"/>
              </a:cxn>
            </a:cxnLst>
            <a:rect l="0" t="0" r="r" b="b"/>
            <a:pathLst>
              <a:path w="2832" h="64">
                <a:moveTo>
                  <a:pt x="16" y="64"/>
                </a:moveTo>
                <a:lnTo>
                  <a:pt x="2832" y="56"/>
                </a:lnTo>
                <a:lnTo>
                  <a:pt x="2736" y="0"/>
                </a:lnTo>
                <a:lnTo>
                  <a:pt x="2792" y="32"/>
                </a:lnTo>
                <a:lnTo>
                  <a:pt x="0" y="32"/>
                </a:lnTo>
                <a:lnTo>
                  <a:pt x="16" y="64"/>
                </a:lnTo>
                <a:close/>
              </a:path>
            </a:pathLst>
          </a:custGeom>
          <a:gradFill rotWithShape="1">
            <a:gsLst>
              <a:gs pos="0">
                <a:srgbClr val="1F497D">
                  <a:alpha val="0"/>
                </a:srgbClr>
              </a:gs>
              <a:gs pos="100000">
                <a:srgbClr val="1F497D">
                  <a:gamma/>
                  <a:shade val="78824"/>
                  <a:invGamma/>
                </a:srgb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03213" y="115888"/>
            <a:ext cx="8229600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altLang="zh-CN" sz="3600" b="1" kern="0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PBS</a:t>
            </a:r>
            <a:r>
              <a:rPr lang="zh-CN" altLang="en-US" sz="3600" b="1" kern="0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脚本</a:t>
            </a:r>
            <a:r>
              <a:rPr lang="zh-CN" altLang="en-US" sz="3600" b="1" kern="0" dirty="0" smtClean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举例</a:t>
            </a:r>
            <a:endParaRPr lang="zh-CN" altLang="en-US" sz="3600" b="1" kern="0" dirty="0">
              <a:solidFill>
                <a:srgbClr val="000066"/>
              </a:solidFill>
              <a:latin typeface="微软雅黑" pitchFamily="34" charset="-122"/>
              <a:ea typeface="微软雅黑" pitchFamily="34" charset="-122"/>
              <a:cs typeface="微软雅黑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68313" y="1052736"/>
            <a:ext cx="8424168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p"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有时</a:t>
            </a: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在</a:t>
            </a:r>
            <a:r>
              <a:rPr lang="en-US" altLang="zh-CN" sz="2000" kern="0" dirty="0" smtClean="0">
                <a:latin typeface="微软雅黑" pitchFamily="34" charset="-122"/>
                <a:ea typeface="微软雅黑" pitchFamily="34" charset="-122"/>
              </a:rPr>
              <a:t>PBS</a:t>
            </a: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脚本中，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需要对</a:t>
            </a: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PBS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环境变量的内容进行改造</a:t>
            </a:r>
            <a:endParaRPr kumimoji="0" lang="en-US" altLang="zh-CN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altLang="zh-CN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p"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比如，</a:t>
            </a: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$PBS_NODEFILE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，该文件内容格式为：</a:t>
            </a:r>
            <a:endParaRPr kumimoji="0" lang="en-US" altLang="zh-CN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2000" kern="0" dirty="0" smtClean="0">
                <a:latin typeface="微软雅黑" pitchFamily="34" charset="-122"/>
                <a:ea typeface="微软雅黑" pitchFamily="34" charset="-122"/>
              </a:rPr>
              <a:t>node1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node1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zh-CN" sz="2000" kern="0" dirty="0" smtClean="0">
                <a:latin typeface="微软雅黑" pitchFamily="34" charset="-122"/>
                <a:ea typeface="微软雅黑" pitchFamily="34" charset="-122"/>
              </a:rPr>
              <a:t>node2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node2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p"/>
            </a:pP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对于一般</a:t>
            </a:r>
            <a:r>
              <a:rPr lang="en-US" altLang="zh-CN" sz="2000" kern="0" dirty="0" smtClean="0">
                <a:latin typeface="微软雅黑" pitchFamily="34" charset="-122"/>
                <a:ea typeface="微软雅黑" pitchFamily="34" charset="-122"/>
              </a:rPr>
              <a:t>MPI</a:t>
            </a: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程序，可直接将 </a:t>
            </a:r>
            <a:r>
              <a:rPr lang="en-US" altLang="zh-CN" sz="2000" kern="0" dirty="0" smtClean="0">
                <a:latin typeface="微软雅黑" pitchFamily="34" charset="-122"/>
                <a:ea typeface="微软雅黑" pitchFamily="34" charset="-122"/>
              </a:rPr>
              <a:t>$PBS_NODEFILE </a:t>
            </a: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作为 </a:t>
            </a:r>
            <a:r>
              <a:rPr lang="en-US" altLang="zh-CN" sz="2000" kern="0" dirty="0" smtClean="0">
                <a:latin typeface="微软雅黑" pitchFamily="34" charset="-122"/>
                <a:ea typeface="微软雅黑" pitchFamily="34" charset="-122"/>
              </a:rPr>
              <a:t>MPI </a:t>
            </a: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的</a:t>
            </a:r>
            <a:endParaRPr lang="en-US" altLang="zh-CN" sz="2000" kern="0" dirty="0" smtClean="0">
              <a:latin typeface="微软雅黑" pitchFamily="34" charset="-122"/>
              <a:ea typeface="微软雅黑" pitchFamily="34" charset="-122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en-US" altLang="zh-CN" sz="2000" kern="0" dirty="0" smtClean="0">
                <a:latin typeface="微软雅黑" pitchFamily="34" charset="-122"/>
                <a:ea typeface="微软雅黑" pitchFamily="34" charset="-122"/>
              </a:rPr>
              <a:t>	”-</a:t>
            </a:r>
            <a:r>
              <a:rPr lang="en-US" altLang="zh-CN" sz="2000" kern="0" dirty="0" err="1" smtClean="0">
                <a:latin typeface="微软雅黑" pitchFamily="34" charset="-122"/>
                <a:ea typeface="微软雅黑" pitchFamily="34" charset="-122"/>
              </a:rPr>
              <a:t>machinefile</a:t>
            </a:r>
            <a:r>
              <a:rPr lang="en-US" altLang="zh-CN" sz="2000" kern="0" dirty="0" smtClean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参数，如上例所示</a:t>
            </a:r>
            <a:endParaRPr lang="en-US" altLang="zh-CN" sz="2000" kern="0" dirty="0" smtClean="0">
              <a:latin typeface="微软雅黑" pitchFamily="34" charset="-122"/>
              <a:ea typeface="微软雅黑" pitchFamily="34" charset="-122"/>
            </a:endParaRPr>
          </a:p>
          <a:p>
            <a:pPr marL="342900" lvl="0" indent="-342900">
              <a:spcBef>
                <a:spcPct val="20000"/>
              </a:spcBef>
            </a:pPr>
            <a:endParaRPr lang="en-US" altLang="zh-CN" sz="2000" kern="0" dirty="0" smtClean="0">
              <a:latin typeface="微软雅黑" pitchFamily="34" charset="-122"/>
              <a:ea typeface="微软雅黑" pitchFamily="34" charset="-122"/>
            </a:endParaRP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p"/>
            </a:pP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而一些软件有特殊的节点指定格式，比如</a:t>
            </a: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ANSYS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的命令行参数</a:t>
            </a: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格式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为：</a:t>
            </a:r>
            <a:endParaRPr kumimoji="0" lang="en-US" altLang="zh-CN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zh-CN" sz="2000" kern="0" dirty="0" smtClean="0">
                <a:latin typeface="微软雅黑" pitchFamily="34" charset="-122"/>
                <a:ea typeface="微软雅黑" pitchFamily="34" charset="-122"/>
              </a:rPr>
              <a:t>	</a:t>
            </a:r>
            <a:r>
              <a:rPr lang="en-US" sz="2000" kern="100" dirty="0" smtClean="0">
                <a:latin typeface="Times New Roman"/>
                <a:ea typeface="宋体"/>
              </a:rPr>
              <a:t> ansys121 -</a:t>
            </a:r>
            <a:r>
              <a:rPr lang="en-US" sz="2000" kern="100" dirty="0" err="1" smtClean="0">
                <a:latin typeface="Times New Roman"/>
                <a:ea typeface="宋体"/>
              </a:rPr>
              <a:t>dis</a:t>
            </a:r>
            <a:r>
              <a:rPr lang="en-US" sz="2000" kern="100" dirty="0" smtClean="0">
                <a:latin typeface="Times New Roman"/>
                <a:ea typeface="宋体"/>
              </a:rPr>
              <a:t> </a:t>
            </a:r>
            <a:r>
              <a:rPr lang="en-US" sz="2000" kern="100" dirty="0" smtClean="0">
                <a:solidFill>
                  <a:srgbClr val="C00000"/>
                </a:solidFill>
                <a:latin typeface="Times New Roman"/>
                <a:ea typeface="宋体"/>
              </a:rPr>
              <a:t>-machines </a:t>
            </a:r>
            <a:r>
              <a:rPr lang="en-US" altLang="zh-CN" sz="2000" kern="100" dirty="0" smtClean="0">
                <a:solidFill>
                  <a:srgbClr val="C00000"/>
                </a:solidFill>
                <a:latin typeface="Times New Roman"/>
                <a:ea typeface="宋体"/>
              </a:rPr>
              <a:t>node1:2:node2:2</a:t>
            </a:r>
            <a:r>
              <a:rPr lang="en-US" sz="2000" kern="100" dirty="0" smtClean="0">
                <a:solidFill>
                  <a:srgbClr val="C00000"/>
                </a:solidFill>
                <a:latin typeface="Times New Roman"/>
                <a:ea typeface="宋体"/>
              </a:rPr>
              <a:t> </a:t>
            </a:r>
            <a:r>
              <a:rPr lang="en-US" sz="2000" kern="100" dirty="0" smtClean="0">
                <a:latin typeface="Times New Roman"/>
                <a:ea typeface="宋体"/>
              </a:rPr>
              <a:t>-</a:t>
            </a:r>
            <a:r>
              <a:rPr lang="en-US" sz="2000" kern="100" dirty="0" err="1" smtClean="0">
                <a:latin typeface="Times New Roman"/>
                <a:ea typeface="宋体"/>
              </a:rPr>
              <a:t>i</a:t>
            </a:r>
            <a:r>
              <a:rPr lang="en-US" sz="2000" kern="100" dirty="0" smtClean="0">
                <a:latin typeface="Times New Roman"/>
                <a:ea typeface="宋体"/>
              </a:rPr>
              <a:t> test.inp -o </a:t>
            </a:r>
            <a:r>
              <a:rPr lang="en-US" altLang="zh-CN" sz="2000" kern="100" dirty="0" smtClean="0">
                <a:latin typeface="Times New Roman"/>
                <a:ea typeface="宋体"/>
              </a:rPr>
              <a:t>test.log</a:t>
            </a:r>
          </a:p>
          <a:p>
            <a:pPr marL="342900" indent="-342900">
              <a:spcBef>
                <a:spcPct val="20000"/>
              </a:spcBef>
            </a:pPr>
            <a:endParaRPr lang="en-US" altLang="zh-CN" sz="2000" kern="100" dirty="0" smtClean="0">
              <a:latin typeface="Times New Roman"/>
              <a:ea typeface="宋体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p"/>
            </a:pP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这时我们可以对</a:t>
            </a: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kern="0" dirty="0" smtClean="0">
                <a:latin typeface="微软雅黑" pitchFamily="34" charset="-122"/>
                <a:ea typeface="微软雅黑" pitchFamily="34" charset="-122"/>
              </a:rPr>
              <a:t>$PBS_NODEFILE </a:t>
            </a:r>
            <a:r>
              <a:rPr lang="zh-CN" altLang="en-US" sz="2000" kern="0" dirty="0" smtClean="0">
                <a:latin typeface="微软雅黑" pitchFamily="34" charset="-122"/>
                <a:ea typeface="微软雅黑" pitchFamily="34" charset="-122"/>
              </a:rPr>
              <a:t>进行字符处理，得到需要的格式</a:t>
            </a:r>
            <a:endParaRPr kumimoji="0" lang="zh-CN" alt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ChangeArrowheads="1"/>
          </p:cNvSpPr>
          <p:nvPr/>
        </p:nvSpPr>
        <p:spPr bwMode="auto">
          <a:xfrm>
            <a:off x="0" y="3003550"/>
            <a:ext cx="184150" cy="369888"/>
          </a:xfrm>
          <a:prstGeom prst="rect">
            <a:avLst/>
          </a:prstGeom>
          <a:solidFill>
            <a:srgbClr val="E0E0E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71690" name="Group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1172629"/>
              </p:ext>
            </p:extLst>
          </p:nvPr>
        </p:nvGraphicFramePr>
        <p:xfrm>
          <a:off x="935038" y="1341438"/>
          <a:ext cx="7272338" cy="3139440"/>
        </p:xfrm>
        <a:graphic>
          <a:graphicData uri="http://schemas.openxmlformats.org/drawingml/2006/table">
            <a:tbl>
              <a:tblPr/>
              <a:tblGrid>
                <a:gridCol w="7272338"/>
              </a:tblGrid>
              <a:tr h="2232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# </a:t>
                      </a: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这是一个并行作业脚本的例子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#PBS -N </a:t>
                      </a:r>
                      <a:r>
                        <a:rPr kumimoji="0" lang="en-US" altLang="zh-CN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vasp.Hg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#PBS -j </a:t>
                      </a:r>
                      <a:r>
                        <a:rPr kumimoji="0" lang="en-US" altLang="zh-CN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oe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#PBS -l nodes=2:ppn=12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#PBS -q low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echo "This jobs is "$PBS_JOBID@$PBS_QUEUE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NP=`cat $PBS_NODEFILE | </a:t>
                      </a:r>
                      <a:r>
                        <a:rPr kumimoji="0" lang="en-US" altLang="zh-CN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wc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-l`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cd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$PBS_O_WORKDIR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mpirun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-</a:t>
                      </a:r>
                      <a:r>
                        <a:rPr kumimoji="0" lang="en-US" altLang="zh-CN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np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$NP -</a:t>
                      </a:r>
                      <a:r>
                        <a:rPr kumimoji="0" lang="en-US" altLang="zh-CN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machinefile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$PBS_NODEFILE ./</a:t>
                      </a:r>
                      <a:r>
                        <a:rPr kumimoji="0" lang="en-US" altLang="zh-CN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vasp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9161" name="矩形 5"/>
          <p:cNvSpPr>
            <a:spLocks noChangeArrowheads="1"/>
          </p:cNvSpPr>
          <p:nvPr/>
        </p:nvSpPr>
        <p:spPr bwMode="auto">
          <a:xfrm>
            <a:off x="857250" y="4929188"/>
            <a:ext cx="28312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#PBS -l 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nodes=2:ppn=4</a:t>
            </a:r>
            <a:endParaRPr lang="en-US" altLang="zh-CN" dirty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49163" name="矩形 7"/>
          <p:cNvSpPr>
            <a:spLocks noChangeArrowheads="1"/>
          </p:cNvSpPr>
          <p:nvPr/>
        </p:nvSpPr>
        <p:spPr bwMode="auto">
          <a:xfrm>
            <a:off x="888284" y="5445224"/>
            <a:ext cx="50752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#PBS -l nodes=</a:t>
            </a:r>
            <a:r>
              <a:rPr lang="en-US" altLang="zh-CN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node1:ppn=8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+</a:t>
            </a:r>
            <a:r>
              <a:rPr lang="en-US" altLang="zh-CN" dirty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node2:ppn=8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03213" y="115888"/>
            <a:ext cx="8229600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zh-CN" altLang="en-US" sz="3600" b="1" kern="0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指定节点特性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6"/>
          <p:cNvSpPr>
            <a:spLocks noChangeArrowheads="1"/>
          </p:cNvSpPr>
          <p:nvPr/>
        </p:nvSpPr>
        <p:spPr bwMode="auto">
          <a:xfrm>
            <a:off x="488950" y="1014983"/>
            <a:ext cx="7858125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dirty="0"/>
              <a:t>#!/bin/bash -x</a:t>
            </a:r>
          </a:p>
          <a:p>
            <a:r>
              <a:rPr lang="en-US" altLang="zh-CN" dirty="0"/>
              <a:t>#PBS -N </a:t>
            </a:r>
            <a:r>
              <a:rPr lang="en-US" altLang="zh-CN" dirty="0" err="1"/>
              <a:t>lammps</a:t>
            </a:r>
            <a:endParaRPr lang="en-US" altLang="zh-CN" dirty="0"/>
          </a:p>
          <a:p>
            <a:r>
              <a:rPr lang="en-US" altLang="zh-CN" dirty="0"/>
              <a:t>#PBS -l nodes=4:ppn=8</a:t>
            </a:r>
          </a:p>
          <a:p>
            <a:r>
              <a:rPr lang="en-US" altLang="zh-CN" dirty="0"/>
              <a:t>#PBS -j </a:t>
            </a:r>
            <a:r>
              <a:rPr lang="en-US" altLang="zh-CN" dirty="0" err="1"/>
              <a:t>oe</a:t>
            </a:r>
            <a:endParaRPr lang="en-US" altLang="zh-CN" dirty="0"/>
          </a:p>
          <a:p>
            <a:r>
              <a:rPr lang="en-US" altLang="zh-CN" dirty="0"/>
              <a:t>#PBS –q batch</a:t>
            </a:r>
          </a:p>
          <a:p>
            <a:r>
              <a:rPr lang="en-US" altLang="zh-CN" dirty="0"/>
              <a:t>export </a:t>
            </a:r>
            <a:r>
              <a:rPr lang="en-US" altLang="zh-CN" dirty="0" smtClean="0"/>
              <a:t>PATH</a:t>
            </a:r>
            <a:r>
              <a:rPr lang="en-US" altLang="zh-CN" dirty="0"/>
              <a:t>=/</a:t>
            </a:r>
            <a:r>
              <a:rPr lang="en-US" altLang="zh-CN" dirty="0" smtClean="0"/>
              <a:t>public/software/</a:t>
            </a:r>
            <a:r>
              <a:rPr lang="en-US" altLang="zh-CN" dirty="0" err="1" smtClean="0"/>
              <a:t>mathlib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fftw</a:t>
            </a:r>
            <a:r>
              <a:rPr lang="en-US" altLang="zh-CN" dirty="0" smtClean="0"/>
              <a:t>/3.3.3/double/bin/:$PATH</a:t>
            </a:r>
            <a:endParaRPr lang="en-US" altLang="zh-CN" dirty="0"/>
          </a:p>
          <a:p>
            <a:r>
              <a:rPr lang="en-US" altLang="zh-CN" dirty="0"/>
              <a:t>#define variables</a:t>
            </a:r>
          </a:p>
          <a:p>
            <a:r>
              <a:rPr lang="en-US" altLang="zh-CN" dirty="0"/>
              <a:t>#</a:t>
            </a:r>
          </a:p>
          <a:p>
            <a:r>
              <a:rPr lang="en-US" altLang="zh-CN" dirty="0" err="1"/>
              <a:t>n_proc</a:t>
            </a:r>
            <a:r>
              <a:rPr lang="en-US" altLang="zh-CN" dirty="0"/>
              <a:t>=$(cat $PBS_NODEFILE | </a:t>
            </a:r>
            <a:r>
              <a:rPr lang="en-US" altLang="zh-CN" dirty="0" err="1"/>
              <a:t>wc</a:t>
            </a:r>
            <a:r>
              <a:rPr lang="en-US" altLang="zh-CN" dirty="0"/>
              <a:t> -l</a:t>
            </a:r>
            <a:r>
              <a:rPr lang="en-US" altLang="zh-CN" dirty="0" smtClean="0"/>
              <a:t>)</a:t>
            </a:r>
          </a:p>
          <a:p>
            <a:endParaRPr lang="en-US" altLang="zh-CN" dirty="0"/>
          </a:p>
          <a:p>
            <a:r>
              <a:rPr lang="en-US" altLang="zh-CN" dirty="0"/>
              <a:t>cd $</a:t>
            </a:r>
            <a:r>
              <a:rPr lang="en-US" altLang="zh-CN" dirty="0" smtClean="0"/>
              <a:t>PBS_O_WORKDIR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 err="1"/>
              <a:t>mpirun</a:t>
            </a:r>
            <a:r>
              <a:rPr lang="en-US" altLang="zh-CN" dirty="0"/>
              <a:t> -np ${</a:t>
            </a:r>
            <a:r>
              <a:rPr lang="en-US" altLang="zh-CN" dirty="0" err="1"/>
              <a:t>n_proc</a:t>
            </a:r>
            <a:r>
              <a:rPr lang="en-US" altLang="zh-CN" dirty="0"/>
              <a:t>} -</a:t>
            </a:r>
            <a:r>
              <a:rPr lang="en-US" altLang="zh-CN" dirty="0" err="1"/>
              <a:t>machinefile</a:t>
            </a:r>
            <a:r>
              <a:rPr lang="en-US" altLang="zh-CN" dirty="0"/>
              <a:t> $PBS_NODEFILE --</a:t>
            </a:r>
            <a:r>
              <a:rPr lang="en-US" altLang="zh-CN" dirty="0" err="1"/>
              <a:t>mca</a:t>
            </a:r>
            <a:r>
              <a:rPr lang="en-US" altLang="zh-CN" dirty="0"/>
              <a:t> </a:t>
            </a:r>
            <a:r>
              <a:rPr lang="en-US" altLang="zh-CN" dirty="0" err="1" smtClean="0"/>
              <a:t>btl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self,sm,openib</a:t>
            </a:r>
            <a:r>
              <a:rPr lang="en-US" altLang="zh-CN" dirty="0" smtClean="0"/>
              <a:t> </a:t>
            </a:r>
            <a:r>
              <a:rPr lang="en-US" altLang="zh-CN" dirty="0"/>
              <a:t>-bind-to-core</a:t>
            </a:r>
          </a:p>
          <a:p>
            <a:r>
              <a:rPr lang="en-US" altLang="zh-CN" dirty="0"/>
              <a:t>/public/software/</a:t>
            </a:r>
            <a:r>
              <a:rPr lang="en-US" altLang="zh-CN" dirty="0" err="1"/>
              <a:t>lammps</a:t>
            </a:r>
            <a:r>
              <a:rPr lang="en-US" altLang="zh-CN" dirty="0"/>
              <a:t>/</a:t>
            </a:r>
            <a:r>
              <a:rPr lang="en-US" altLang="zh-CN" dirty="0" err="1"/>
              <a:t>lmp_openmpi</a:t>
            </a:r>
            <a:r>
              <a:rPr lang="en-US" altLang="zh-CN" dirty="0"/>
              <a:t> -</a:t>
            </a:r>
            <a:r>
              <a:rPr lang="en-US" altLang="zh-CN" dirty="0" err="1"/>
              <a:t>var</a:t>
            </a:r>
            <a:r>
              <a:rPr lang="en-US" altLang="zh-CN" dirty="0"/>
              <a:t> x 2 -</a:t>
            </a:r>
            <a:r>
              <a:rPr lang="en-US" altLang="zh-CN" dirty="0" err="1"/>
              <a:t>var</a:t>
            </a:r>
            <a:r>
              <a:rPr lang="en-US" altLang="zh-CN" dirty="0"/>
              <a:t> y 4 -</a:t>
            </a:r>
            <a:r>
              <a:rPr lang="en-US" altLang="zh-CN" dirty="0" err="1"/>
              <a:t>var</a:t>
            </a:r>
            <a:r>
              <a:rPr lang="en-US" altLang="zh-CN" dirty="0"/>
              <a:t> z 4 &lt;./</a:t>
            </a:r>
            <a:r>
              <a:rPr lang="en-US" altLang="zh-CN" dirty="0" err="1"/>
              <a:t>in.lj</a:t>
            </a:r>
            <a:r>
              <a:rPr lang="en-US" altLang="zh-CN" dirty="0"/>
              <a:t> &gt;&amp; </a:t>
            </a:r>
            <a:r>
              <a:rPr lang="en-US" altLang="zh-CN" dirty="0" err="1"/>
              <a:t>log.out</a:t>
            </a:r>
            <a:endParaRPr lang="zh-CN" altLang="zh-CN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303213" y="115888"/>
            <a:ext cx="82296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buFont typeface="Arial" charset="0"/>
              <a:buNone/>
            </a:pPr>
            <a:endParaRPr lang="zh-CN" altLang="en-US" sz="3600" b="1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>
              <a:buFont typeface="Arial" charset="0"/>
              <a:buNone/>
            </a:pPr>
            <a:r>
              <a:rPr lang="en-US" altLang="zh-CN" sz="2800" b="1" dirty="0" err="1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Lammps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作业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脚本</a:t>
            </a:r>
            <a:endParaRPr lang="zh-CN" altLang="en-US" sz="2800" b="1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>
              <a:buFont typeface="Arial" charset="0"/>
              <a:buNone/>
            </a:pPr>
            <a:endParaRPr lang="zh-CN" altLang="en-US" sz="3600" b="1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502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/>
          <p:cNvSpPr>
            <a:spLocks noChangeArrowheads="1"/>
          </p:cNvSpPr>
          <p:nvPr/>
        </p:nvSpPr>
        <p:spPr bwMode="auto">
          <a:xfrm>
            <a:off x="0" y="3003550"/>
            <a:ext cx="9144000" cy="0"/>
          </a:xfrm>
          <a:prstGeom prst="rect">
            <a:avLst/>
          </a:prstGeom>
          <a:solidFill>
            <a:srgbClr val="E0E0E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74768" name="Group 16"/>
          <p:cNvGraphicFramePr>
            <a:graphicFrameLocks noGrp="1"/>
          </p:cNvGraphicFramePr>
          <p:nvPr/>
        </p:nvGraphicFramePr>
        <p:xfrm>
          <a:off x="755650" y="1119188"/>
          <a:ext cx="7272338" cy="5334000"/>
        </p:xfrm>
        <a:graphic>
          <a:graphicData uri="http://schemas.openxmlformats.org/drawingml/2006/table">
            <a:tbl>
              <a:tblPr/>
              <a:tblGrid>
                <a:gridCol w="7272338"/>
              </a:tblGrid>
              <a:tr h="50006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作业提交后，会生成一个作业号，如：</a:t>
                      </a: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[</a:t>
                      </a:r>
                      <a:r>
                        <a:rPr kumimoji="0" lang="en-US" altLang="zh-CN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dawning@node1 ~]$ </a:t>
                      </a:r>
                      <a:r>
                        <a:rPr kumimoji="0" lang="en-US" altLang="zh-CN" sz="1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qsub</a:t>
                      </a:r>
                      <a:r>
                        <a:rPr kumimoji="0" lang="en-US" altLang="zh-CN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test.pbs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93.node1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查看集群作业运行状态：</a:t>
                      </a: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[dawning@node1 ~]$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qstat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Job id               Name                        User       Time Use S Queue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----------------   ----------------       ----------------           --------  -   -----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93.node1          test.pbs                         test               0    R  default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95.node1 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vasp.Hg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   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vasp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     0     E   default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111.node1         structure                   amber               0    Q  default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zh-CN" altLang="en-US" sz="1800" kern="1200" baseline="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作业状态说明：</a:t>
                      </a:r>
                      <a:endParaRPr lang="en-US" altLang="zh-CN" sz="1800" kern="1200" baseline="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kern="1200" baseline="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E</a:t>
                      </a:r>
                      <a:r>
                        <a:rPr lang="zh-CN" altLang="en-US" sz="1800" kern="1200" baseline="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：退出</a:t>
                      </a:r>
                      <a:endParaRPr lang="en-US" altLang="zh-CN" sz="1800" kern="1200" baseline="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kern="1200" baseline="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Q</a:t>
                      </a:r>
                      <a:r>
                        <a:rPr lang="zh-CN" altLang="en-US" sz="1800" kern="1200" baseline="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：排队</a:t>
                      </a:r>
                      <a:endParaRPr lang="en-US" altLang="zh-CN" sz="1800" kern="1200" baseline="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kern="1200" baseline="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H </a:t>
                      </a:r>
                      <a:r>
                        <a:rPr lang="zh-CN" altLang="en-US" sz="1800" kern="1200" baseline="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：挂起</a:t>
                      </a:r>
                      <a:endParaRPr lang="en-US" altLang="zh-CN" sz="1800" kern="1200" baseline="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kern="1200" baseline="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R </a:t>
                      </a:r>
                      <a:r>
                        <a:rPr lang="zh-CN" altLang="en-US" sz="1800" kern="1200" baseline="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：运行</a:t>
                      </a:r>
                      <a:endParaRPr lang="en-US" altLang="zh-CN" sz="1800" kern="1200" baseline="0" dirty="0" smtClean="0">
                        <a:solidFill>
                          <a:schemeClr val="tx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CN" sz="1800" kern="1200" baseline="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C</a:t>
                      </a:r>
                      <a:r>
                        <a:rPr lang="zh-CN" altLang="en-US" sz="1800" kern="1200" baseline="0" dirty="0" smtClean="0">
                          <a:solidFill>
                            <a:schemeClr val="tx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：结束</a:t>
                      </a: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03213" y="115888"/>
            <a:ext cx="8229600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zh-CN" altLang="en-US" sz="3600" b="1" kern="0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查询作业状态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747" name="Group 19"/>
          <p:cNvGraphicFramePr>
            <a:graphicFrameLocks noGrp="1"/>
          </p:cNvGraphicFramePr>
          <p:nvPr/>
        </p:nvGraphicFramePr>
        <p:xfrm>
          <a:off x="827088" y="1357313"/>
          <a:ext cx="7345362" cy="1944688"/>
        </p:xfrm>
        <a:graphic>
          <a:graphicData uri="http://schemas.openxmlformats.org/drawingml/2006/table">
            <a:tbl>
              <a:tblPr/>
              <a:tblGrid>
                <a:gridCol w="7345362"/>
              </a:tblGrid>
              <a:tr h="1944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[dawning@node1 ~]$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qstat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Job id               Name                        User       Time Use S Queue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----------------   ----------------       ----------------           --------  -   -----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93.node1          test.pbs           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zhaocs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     0    R  default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95.node1 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vasp.Hg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   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vasp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     0     E   default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111.node1         structure                   amber               0    Q  default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3739" name="Group 11"/>
          <p:cNvGraphicFramePr>
            <a:graphicFrameLocks noGrp="1"/>
          </p:cNvGraphicFramePr>
          <p:nvPr/>
        </p:nvGraphicFramePr>
        <p:xfrm>
          <a:off x="827088" y="3643313"/>
          <a:ext cx="7345362" cy="2560320"/>
        </p:xfrm>
        <a:graphic>
          <a:graphicData uri="http://schemas.openxmlformats.org/drawingml/2006/table">
            <a:tbl>
              <a:tblPr/>
              <a:tblGrid>
                <a:gridCol w="7345362"/>
              </a:tblGrid>
              <a:tr h="24225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查询某个作业运行状态：</a:t>
                      </a: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qstat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93.node1 (</a:t>
                      </a: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或者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qstat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93)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显示作业运行在哪些节点上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qstat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-n 93.node1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显示作业运行详细信息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qstat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-f 93.node1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03213" y="115888"/>
            <a:ext cx="8229600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zh-CN" altLang="en-US" sz="3600" b="1" kern="0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查询作业状态（续）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747" name="Group 19"/>
          <p:cNvGraphicFramePr>
            <a:graphicFrameLocks noGrp="1"/>
          </p:cNvGraphicFramePr>
          <p:nvPr/>
        </p:nvGraphicFramePr>
        <p:xfrm>
          <a:off x="827088" y="1773238"/>
          <a:ext cx="7345362" cy="1944688"/>
        </p:xfrm>
        <a:graphic>
          <a:graphicData uri="http://schemas.openxmlformats.org/drawingml/2006/table">
            <a:tbl>
              <a:tblPr/>
              <a:tblGrid>
                <a:gridCol w="7345362"/>
              </a:tblGrid>
              <a:tr h="1944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[dawning@node1 ~]$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qstat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Job id               Name                        User       Time Use S Queue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----------------   ----------------       ----------------           --------  -   -----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93.node1          test.pbs           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zhaocs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     0    R  default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95.node1 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vasp.Hg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   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vasp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     0     E   default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111.node1         structure                   amber               0    Q  default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3739" name="Group 11"/>
          <p:cNvGraphicFramePr>
            <a:graphicFrameLocks noGrp="1"/>
          </p:cNvGraphicFramePr>
          <p:nvPr/>
        </p:nvGraphicFramePr>
        <p:xfrm>
          <a:off x="827088" y="4221163"/>
          <a:ext cx="7345362" cy="698500"/>
        </p:xfrm>
        <a:graphic>
          <a:graphicData uri="http://schemas.openxmlformats.org/drawingml/2006/table">
            <a:tbl>
              <a:tblPr/>
              <a:tblGrid>
                <a:gridCol w="7345362"/>
              </a:tblGrid>
              <a:tr h="698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qdel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93.node1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03213" y="115888"/>
            <a:ext cx="8229600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zh-CN" altLang="en-US" sz="3600" b="1" kern="0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取消删除作业</a:t>
            </a:r>
          </a:p>
        </p:txBody>
      </p:sp>
      <p:sp>
        <p:nvSpPr>
          <p:cNvPr id="52239" name="矩形 5"/>
          <p:cNvSpPr>
            <a:spLocks noChangeArrowheads="1"/>
          </p:cNvSpPr>
          <p:nvPr/>
        </p:nvSpPr>
        <p:spPr bwMode="auto">
          <a:xfrm>
            <a:off x="755650" y="5157788"/>
            <a:ext cx="64166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注：用户只能删除自己的作业，管理员可以删除所有用户作业</a:t>
            </a:r>
            <a:endParaRPr lang="en-US" altLang="zh-CN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747" name="Group 19"/>
          <p:cNvGraphicFramePr>
            <a:graphicFrameLocks noGrp="1"/>
          </p:cNvGraphicFramePr>
          <p:nvPr/>
        </p:nvGraphicFramePr>
        <p:xfrm>
          <a:off x="827088" y="1773238"/>
          <a:ext cx="7345362" cy="1944688"/>
        </p:xfrm>
        <a:graphic>
          <a:graphicData uri="http://schemas.openxmlformats.org/drawingml/2006/table">
            <a:tbl>
              <a:tblPr/>
              <a:tblGrid>
                <a:gridCol w="7345362"/>
              </a:tblGrid>
              <a:tr h="1944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[dawning@node1 ~]$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qstat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Job id               Name                        User       Time Use S Queue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----------------   ----------------       ----------------           --------  -   -----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93.node1          test.pbs           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zhaocs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     0    R  default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95.node1 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vasp.Hg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   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vasp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     0     E   default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111.node1         structure                   amber               0    Q  default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3739" name="Group 11"/>
          <p:cNvGraphicFramePr>
            <a:graphicFrameLocks noGrp="1"/>
          </p:cNvGraphicFramePr>
          <p:nvPr/>
        </p:nvGraphicFramePr>
        <p:xfrm>
          <a:off x="827088" y="4071938"/>
          <a:ext cx="7345362" cy="1463040"/>
        </p:xfrm>
        <a:graphic>
          <a:graphicData uri="http://schemas.openxmlformats.org/drawingml/2006/table">
            <a:tbl>
              <a:tblPr/>
              <a:tblGrid>
                <a:gridCol w="7345362"/>
              </a:tblGrid>
              <a:tr h="8477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挂起作业：</a:t>
                      </a: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qhold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111.node1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取消作业挂起</a:t>
                      </a: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qrls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111.node1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03213" y="115888"/>
            <a:ext cx="8229600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zh-CN" altLang="en-US" sz="3600" b="1" kern="0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作业挂起及取消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ChangeArrowheads="1"/>
          </p:cNvSpPr>
          <p:nvPr/>
        </p:nvSpPr>
        <p:spPr bwMode="auto">
          <a:xfrm>
            <a:off x="0" y="2927350"/>
            <a:ext cx="184150" cy="369888"/>
          </a:xfrm>
          <a:prstGeom prst="rect">
            <a:avLst/>
          </a:prstGeom>
          <a:solidFill>
            <a:srgbClr val="E0E0E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73747" name="Group 19"/>
          <p:cNvGraphicFramePr>
            <a:graphicFrameLocks noGrp="1"/>
          </p:cNvGraphicFramePr>
          <p:nvPr/>
        </p:nvGraphicFramePr>
        <p:xfrm>
          <a:off x="827088" y="1773238"/>
          <a:ext cx="7345362" cy="1944688"/>
        </p:xfrm>
        <a:graphic>
          <a:graphicData uri="http://schemas.openxmlformats.org/drawingml/2006/table">
            <a:tbl>
              <a:tblPr/>
              <a:tblGrid>
                <a:gridCol w="7345362"/>
              </a:tblGrid>
              <a:tr h="1944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[dawning@node1 ~]$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qstat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Job id               Name                        User       Time Use S Queue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----------------   ----------------       ----------------           --------  -   -----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93.node1          test.pbs           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zhaocs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     0    R  default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95.node1 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vasp.Hg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   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vasp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     0     E   default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111.node1         structure                   amber               0    Q  default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4281" name="Rectangle 10"/>
          <p:cNvSpPr>
            <a:spLocks noChangeArrowheads="1"/>
          </p:cNvSpPr>
          <p:nvPr/>
        </p:nvSpPr>
        <p:spPr bwMode="auto">
          <a:xfrm>
            <a:off x="0" y="3260725"/>
            <a:ext cx="184150" cy="369888"/>
          </a:xfrm>
          <a:prstGeom prst="rect">
            <a:avLst/>
          </a:prstGeom>
          <a:solidFill>
            <a:srgbClr val="E0E0E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73739" name="Group 11"/>
          <p:cNvGraphicFramePr>
            <a:graphicFrameLocks noGrp="1"/>
          </p:cNvGraphicFramePr>
          <p:nvPr/>
        </p:nvGraphicFramePr>
        <p:xfrm>
          <a:off x="827088" y="4071938"/>
          <a:ext cx="7345362" cy="1463040"/>
        </p:xfrm>
        <a:graphic>
          <a:graphicData uri="http://schemas.openxmlformats.org/drawingml/2006/table">
            <a:tbl>
              <a:tblPr/>
              <a:tblGrid>
                <a:gridCol w="7345362"/>
              </a:tblGrid>
              <a:tr h="8477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更改作业运行队列：</a:t>
                      </a: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qmove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high 111.node1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更改作业资源属性：</a:t>
                      </a: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qalter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-l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walltime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=10:00:00 111.node1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03213" y="115888"/>
            <a:ext cx="8229600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zh-CN" altLang="en-US" sz="3600" b="1" kern="0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更改作业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747" name="Group 19"/>
          <p:cNvGraphicFramePr>
            <a:graphicFrameLocks noGrp="1"/>
          </p:cNvGraphicFramePr>
          <p:nvPr/>
        </p:nvGraphicFramePr>
        <p:xfrm>
          <a:off x="827088" y="1354138"/>
          <a:ext cx="7345362" cy="2011680"/>
        </p:xfrm>
        <a:graphic>
          <a:graphicData uri="http://schemas.openxmlformats.org/drawingml/2006/table">
            <a:tbl>
              <a:tblPr/>
              <a:tblGrid>
                <a:gridCol w="7345362"/>
              </a:tblGrid>
              <a:tr h="1944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[dawning@node1 ~]$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qstat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Job id               Name                        User       Time Use S Queue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----------------   ----------------       ----------------           --------  -   -----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93.node1          test.pbs           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zhaocs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     0    R  default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95.node1 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vasp.Hg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   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vasp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     0     E   default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111.node1         structure                   amber               0    Q  default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112.node1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gaussian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          gauss                0    Q   default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3739" name="Group 11"/>
          <p:cNvGraphicFramePr>
            <a:graphicFrameLocks noGrp="1"/>
          </p:cNvGraphicFramePr>
          <p:nvPr/>
        </p:nvGraphicFramePr>
        <p:xfrm>
          <a:off x="827088" y="3571875"/>
          <a:ext cx="7345362" cy="847721"/>
        </p:xfrm>
        <a:graphic>
          <a:graphicData uri="http://schemas.openxmlformats.org/drawingml/2006/table">
            <a:tbl>
              <a:tblPr/>
              <a:tblGrid>
                <a:gridCol w="7345362"/>
              </a:tblGrid>
              <a:tr h="8477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交换两个作业的排队顺序：</a:t>
                      </a: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qorder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111.node1 112.node1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Group 19"/>
          <p:cNvGraphicFramePr>
            <a:graphicFrameLocks noGrp="1"/>
          </p:cNvGraphicFramePr>
          <p:nvPr/>
        </p:nvGraphicFramePr>
        <p:xfrm>
          <a:off x="869950" y="4572000"/>
          <a:ext cx="7345362" cy="2011680"/>
        </p:xfrm>
        <a:graphic>
          <a:graphicData uri="http://schemas.openxmlformats.org/drawingml/2006/table">
            <a:tbl>
              <a:tblPr/>
              <a:tblGrid>
                <a:gridCol w="7345362"/>
              </a:tblGrid>
              <a:tr h="1944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[dawning@node1 ~]$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qstat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Job id               Name                        User       Time Use S Queue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----------------   ----------------       ----------------           --------  -   -----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93.node1          test.pbs           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zhaocs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     0    R  default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95.node1 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vasp.Hg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   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vasp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     0     E   default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112.node1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gaussian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          gauss                0    Q   default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111.node1         structure                   amber               0    Q  default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03213" y="115888"/>
            <a:ext cx="8229600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zh-CN" altLang="en-US" sz="3600" b="1" kern="0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交换作业顺序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9" name="Rectangle 7"/>
          <p:cNvSpPr>
            <a:spLocks noChangeArrowheads="1"/>
          </p:cNvSpPr>
          <p:nvPr/>
        </p:nvSpPr>
        <p:spPr bwMode="auto">
          <a:xfrm>
            <a:off x="3419475" y="2781300"/>
            <a:ext cx="24479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>
                <a:alpha val="20000"/>
              </a:srgbClr>
            </a:outerShdw>
          </a:effectLst>
        </p:spPr>
        <p:txBody>
          <a:bodyPr/>
          <a:lstStyle/>
          <a:p>
            <a:pPr eaLnBrk="0" hangingPunct="0">
              <a:defRPr/>
            </a:pPr>
            <a:r>
              <a:rPr lang="zh-CN" altLang="en-US" sz="5400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</a:rPr>
              <a:t>谢谢！</a:t>
            </a:r>
            <a:endParaRPr lang="en-US" altLang="zh-CN" sz="5400" dirty="0">
              <a:solidFill>
                <a:srgbClr val="00006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747" name="Group 19"/>
          <p:cNvGraphicFramePr>
            <a:graphicFrameLocks noGrp="1"/>
          </p:cNvGraphicFramePr>
          <p:nvPr/>
        </p:nvGraphicFramePr>
        <p:xfrm>
          <a:off x="785813" y="1428750"/>
          <a:ext cx="7345362" cy="4754880"/>
        </p:xfrm>
        <a:graphic>
          <a:graphicData uri="http://schemas.openxmlformats.org/drawingml/2006/table">
            <a:tbl>
              <a:tblPr/>
              <a:tblGrid>
                <a:gridCol w="7345362"/>
              </a:tblGrid>
              <a:tr h="45005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[dawning@node1 ~]$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pbsnodes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-a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node2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state=free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np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=12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ntype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=cluster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node3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state=job-executive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np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=12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ntype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=cluster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node4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state=down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np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=12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</a:t>
                      </a:r>
                      <a:r>
                        <a:rPr kumimoji="0" lang="en-US" altLang="zh-CN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ntype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=cluster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  <a:cs typeface="Times New Roman" pitchFamily="18" charset="0"/>
                        </a:rPr>
                        <a:t>          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新魏" pitchFamily="2" charset="-122"/>
                        <a:ea typeface="华文新魏" pitchFamily="2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03213" y="115888"/>
            <a:ext cx="8229600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altLang="zh-CN" sz="3600" b="1" kern="0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PBS</a:t>
            </a:r>
            <a:r>
              <a:rPr lang="zh-CN" altLang="en-US" sz="3600" b="1" kern="0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查看节点状态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矩形 6"/>
          <p:cNvSpPr>
            <a:spLocks noChangeArrowheads="1"/>
          </p:cNvSpPr>
          <p:nvPr/>
        </p:nvSpPr>
        <p:spPr bwMode="auto">
          <a:xfrm>
            <a:off x="642938" y="1500188"/>
            <a:ext cx="7858125" cy="3250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800" dirty="0" err="1">
                <a:latin typeface="微软雅黑" pitchFamily="34" charset="-122"/>
                <a:ea typeface="微软雅黑" pitchFamily="34" charset="-122"/>
              </a:rPr>
              <a:t>pbsnodes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命令的主要参数</a:t>
            </a:r>
            <a:endParaRPr lang="en-US" altLang="zh-CN" sz="2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90000"/>
              </a:lnSpc>
            </a:pPr>
            <a:endParaRPr lang="en-US" altLang="zh-CN" sz="20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90000"/>
              </a:lnSpc>
            </a:pP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-a 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列出所有结点及其属性，属性包括“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state”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和“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properties”</a:t>
            </a:r>
          </a:p>
          <a:p>
            <a:pPr>
              <a:lnSpc>
                <a:spcPct val="90000"/>
              </a:lnSpc>
            </a:pPr>
            <a:endParaRPr lang="en-US" altLang="zh-CN" sz="20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90000"/>
              </a:lnSpc>
            </a:pP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-o 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将指定结点的状态标记为“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offline”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。这将帮助管理员暂时停止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某些节点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的服务</a:t>
            </a:r>
            <a:endParaRPr lang="en-US" altLang="zh-CN" sz="20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90000"/>
              </a:lnSpc>
            </a:pPr>
            <a:endParaRPr lang="en-US" altLang="zh-CN" sz="20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90000"/>
              </a:lnSpc>
            </a:pPr>
            <a:endParaRPr lang="en-US" altLang="zh-CN" sz="20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90000"/>
              </a:lnSpc>
            </a:pP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-c 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清除结点列表中的“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offline”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或“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down”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状态设置，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使节点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可以被分配给作业</a:t>
            </a:r>
          </a:p>
          <a:p>
            <a:pPr>
              <a:lnSpc>
                <a:spcPct val="90000"/>
              </a:lnSpc>
            </a:pPr>
            <a:endParaRPr lang="en-US" altLang="zh-CN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03213" y="115888"/>
            <a:ext cx="8229600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altLang="zh-CN" sz="3600" b="1" kern="0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PBS</a:t>
            </a:r>
            <a:r>
              <a:rPr lang="zh-CN" altLang="en-US" sz="3600" b="1" kern="0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查看节点</a:t>
            </a:r>
            <a:r>
              <a:rPr lang="zh-CN" altLang="en-US" sz="3600" b="1" kern="0" dirty="0" smtClean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状态</a:t>
            </a:r>
            <a:endParaRPr lang="zh-CN" altLang="en-US" sz="3600" b="1" kern="0" dirty="0">
              <a:solidFill>
                <a:srgbClr val="000066"/>
              </a:solidFill>
              <a:latin typeface="微软雅黑" pitchFamily="34" charset="-122"/>
              <a:ea typeface="微软雅黑" pitchFamily="34" charset="-122"/>
              <a:cs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196975"/>
            <a:ext cx="8104188" cy="5013325"/>
          </a:xfrm>
          <a:noFill/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zh-CN" altLang="en-US" sz="2000" u="sng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准备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：编写描述改作业的脚本，包括作业名，需要的资源等。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zh-CN" altLang="en-US" sz="2000" u="sng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提交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：使用</a:t>
            </a:r>
            <a:r>
              <a:rPr lang="en-US" altLang="zh-CN" sz="2000" smtClean="0">
                <a:latin typeface="微软雅黑" pitchFamily="34" charset="-122"/>
                <a:ea typeface="微软雅黑" pitchFamily="34" charset="-122"/>
              </a:rPr>
              <a:t>qsub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命令将该作业提交给</a:t>
            </a:r>
            <a:r>
              <a:rPr lang="en-US" altLang="zh-CN" sz="2000" smtClean="0">
                <a:latin typeface="微软雅黑" pitchFamily="34" charset="-122"/>
                <a:ea typeface="微软雅黑" pitchFamily="34" charset="-122"/>
              </a:rPr>
              <a:t>PBS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服务器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zh-CN" altLang="en-US" sz="2000" u="sng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排队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：服务器将该任务排入适当的队列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zh-CN" altLang="en-US" sz="2000" u="sng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调度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：服务器检查各工作节点的状态是否符合该作业的要求，并进行调度。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zh-CN" altLang="en-US" sz="2000" u="sng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执行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：当条件满足时，作业被发给相应的执行服务器执行。程序运行时执行服务器会收集程序的标准输出和标准错误流，等程序结束时，将这些信息返回给用户。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zh-CN" altLang="en-US" sz="2000" u="sng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查询和调整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：当作业在运行时，用户可以使用</a:t>
            </a:r>
            <a:r>
              <a:rPr lang="en-US" altLang="zh-CN" sz="2000" smtClean="0">
                <a:latin typeface="微软雅黑" pitchFamily="34" charset="-122"/>
                <a:ea typeface="微软雅黑" pitchFamily="34" charset="-122"/>
              </a:rPr>
              <a:t>qstat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进行状态查询。用户发现作业提交错误时，可以使用</a:t>
            </a:r>
            <a:r>
              <a:rPr lang="en-US" altLang="zh-CN" sz="2000" smtClean="0">
                <a:latin typeface="微软雅黑" pitchFamily="34" charset="-122"/>
                <a:ea typeface="微软雅黑" pitchFamily="34" charset="-122"/>
              </a:rPr>
              <a:t>qdel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删除正在运行的作业。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zh-CN" altLang="en-US" sz="2000" u="sng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查看结果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：使用文本编辑软件</a:t>
            </a:r>
            <a:r>
              <a:rPr lang="en-US" altLang="zh-CN" sz="2000" smtClean="0">
                <a:latin typeface="微软雅黑" pitchFamily="34" charset="-122"/>
                <a:ea typeface="微软雅黑" pitchFamily="34" charset="-122"/>
              </a:rPr>
              <a:t>vi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或者系统命令</a:t>
            </a:r>
            <a:r>
              <a:rPr lang="en-US" altLang="zh-CN" sz="2000" smtClean="0">
                <a:latin typeface="微软雅黑" pitchFamily="34" charset="-122"/>
                <a:ea typeface="微软雅黑" pitchFamily="34" charset="-122"/>
              </a:rPr>
              <a:t>cat, less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等查看输出及错误信息显示。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3213" y="115888"/>
            <a:ext cx="8229600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altLang="zh-CN" sz="3600" b="1" kern="0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PBS</a:t>
            </a:r>
            <a:r>
              <a:rPr lang="zh-CN" altLang="en-US" sz="3600" b="1" kern="0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作业提交步骤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ChangeArrowheads="1"/>
          </p:cNvSpPr>
          <p:nvPr/>
        </p:nvSpPr>
        <p:spPr bwMode="auto">
          <a:xfrm>
            <a:off x="611188" y="1268413"/>
            <a:ext cx="7920037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66700">
              <a:buFont typeface="Wingdings" pitchFamily="2" charset="2"/>
              <a:buChar char="p"/>
            </a:pPr>
            <a:r>
              <a:rPr kumimoji="1" lang="zh-CN" altLang="en-US" sz="2400">
                <a:latin typeface="微软雅黑" pitchFamily="34" charset="-122"/>
                <a:ea typeface="微软雅黑" pitchFamily="34" charset="-122"/>
              </a:rPr>
              <a:t> 在</a:t>
            </a:r>
            <a:r>
              <a:rPr kumimoji="1" lang="en-US" altLang="zh-CN" sz="2400">
                <a:latin typeface="微软雅黑" pitchFamily="34" charset="-122"/>
                <a:ea typeface="微软雅黑" pitchFamily="34" charset="-122"/>
              </a:rPr>
              <a:t>PBS</a:t>
            </a:r>
            <a:r>
              <a:rPr kumimoji="1" lang="zh-CN" altLang="en-US" sz="2400">
                <a:latin typeface="微软雅黑" pitchFamily="34" charset="-122"/>
                <a:ea typeface="微软雅黑" pitchFamily="34" charset="-122"/>
              </a:rPr>
              <a:t>系统中，用户使用 </a:t>
            </a:r>
            <a:r>
              <a:rPr kumimoji="1" lang="en-US" altLang="zh-CN" sz="2400">
                <a:latin typeface="微软雅黑" pitchFamily="34" charset="-122"/>
                <a:ea typeface="微软雅黑" pitchFamily="34" charset="-122"/>
              </a:rPr>
              <a:t>qsub </a:t>
            </a:r>
            <a:r>
              <a:rPr kumimoji="1" lang="zh-CN" altLang="en-US" sz="2400">
                <a:latin typeface="微软雅黑" pitchFamily="34" charset="-122"/>
                <a:ea typeface="微软雅黑" pitchFamily="34" charset="-122"/>
              </a:rPr>
              <a:t>命令提交用户程序。用户运行程序的命令及</a:t>
            </a:r>
            <a:r>
              <a:rPr kumimoji="1" lang="en-US" altLang="zh-CN" sz="2400">
                <a:latin typeface="微软雅黑" pitchFamily="34" charset="-122"/>
                <a:ea typeface="微软雅黑" pitchFamily="34" charset="-122"/>
              </a:rPr>
              <a:t>PBS</a:t>
            </a:r>
            <a:r>
              <a:rPr kumimoji="1" lang="zh-CN" altLang="en-US" sz="2400">
                <a:latin typeface="微软雅黑" pitchFamily="34" charset="-122"/>
                <a:ea typeface="微软雅黑" pitchFamily="34" charset="-122"/>
              </a:rPr>
              <a:t>环境变量设置组成</a:t>
            </a:r>
            <a:r>
              <a:rPr kumimoji="1" lang="en-US" altLang="zh-CN" sz="2400">
                <a:latin typeface="微软雅黑" pitchFamily="34" charset="-122"/>
                <a:ea typeface="微软雅黑" pitchFamily="34" charset="-122"/>
              </a:rPr>
              <a:t>PBS</a:t>
            </a:r>
            <a:r>
              <a:rPr kumimoji="1" lang="zh-CN" altLang="en-US" sz="2400">
                <a:latin typeface="微软雅黑" pitchFamily="34" charset="-122"/>
                <a:ea typeface="微软雅黑" pitchFamily="34" charset="-122"/>
              </a:rPr>
              <a:t>作业脚本，作业脚本使用如下格式提交到</a:t>
            </a:r>
            <a:r>
              <a:rPr kumimoji="1" lang="en-US" altLang="zh-CN" sz="2400">
                <a:latin typeface="微软雅黑" pitchFamily="34" charset="-122"/>
                <a:ea typeface="微软雅黑" pitchFamily="34" charset="-122"/>
              </a:rPr>
              <a:t>PBS</a:t>
            </a:r>
            <a:r>
              <a:rPr kumimoji="1" lang="zh-CN" altLang="en-US" sz="2400">
                <a:latin typeface="微软雅黑" pitchFamily="34" charset="-122"/>
                <a:ea typeface="微软雅黑" pitchFamily="34" charset="-122"/>
              </a:rPr>
              <a:t>系统运行：</a:t>
            </a:r>
          </a:p>
          <a:p>
            <a:pPr indent="266700" eaLnBrk="0" hangingPunct="0"/>
            <a:endParaRPr kumimoji="1" lang="en-US" altLang="zh-CN" sz="200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66565" name="Group 5"/>
          <p:cNvGraphicFramePr>
            <a:graphicFrameLocks noGrp="1"/>
          </p:cNvGraphicFramePr>
          <p:nvPr/>
        </p:nvGraphicFramePr>
        <p:xfrm>
          <a:off x="677863" y="2997200"/>
          <a:ext cx="7416800" cy="647700"/>
        </p:xfrm>
        <a:graphic>
          <a:graphicData uri="http://schemas.openxmlformats.org/drawingml/2006/table">
            <a:tbl>
              <a:tblPr/>
              <a:tblGrid>
                <a:gridCol w="7416800"/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qsub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&lt;PBS</a:t>
                      </a: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作业脚本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&gt;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6578" name="Group 18"/>
          <p:cNvGraphicFramePr>
            <a:graphicFrameLocks noGrp="1"/>
          </p:cNvGraphicFramePr>
          <p:nvPr>
            <p:ph idx="1"/>
          </p:nvPr>
        </p:nvGraphicFramePr>
        <p:xfrm>
          <a:off x="677863" y="3925888"/>
          <a:ext cx="8029606" cy="647700"/>
        </p:xfrm>
        <a:graphic>
          <a:graphicData uri="http://schemas.openxmlformats.org/drawingml/2006/table">
            <a:tbl>
              <a:tblPr/>
              <a:tblGrid>
                <a:gridCol w="8029606"/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qsub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-N </a:t>
                      </a:r>
                      <a:r>
                        <a:rPr kumimoji="0" lang="en-US" altLang="zh-CN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test.vasp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-l nodes=4:ppn=2 -q defaults &lt;PBS</a:t>
                      </a: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作业脚本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&gt;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03213" y="115888"/>
            <a:ext cx="8229600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altLang="zh-CN" sz="3600" b="1" kern="0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PBS</a:t>
            </a:r>
            <a:r>
              <a:rPr lang="zh-CN" altLang="en-US" sz="3600" b="1" kern="0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作业提交基本命令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124744"/>
            <a:ext cx="8229600" cy="1727522"/>
          </a:xfrm>
        </p:spPr>
        <p:txBody>
          <a:bodyPr/>
          <a:lstStyle/>
          <a:p>
            <a:pPr eaLnBrk="1" hangingPunct="1">
              <a:buFont typeface="Wingdings" pitchFamily="2" charset="2"/>
              <a:buChar char="p"/>
            </a:pP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本质是一个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SHELL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脚本</a:t>
            </a:r>
            <a:endParaRPr lang="en-US" altLang="zh-CN" sz="2400" dirty="0" smtClean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Wingdings" pitchFamily="2" charset="2"/>
              <a:buChar char="p"/>
            </a:pP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注释以“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#”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开头</a:t>
            </a:r>
          </a:p>
          <a:p>
            <a:pPr eaLnBrk="1" hangingPunct="1">
              <a:buFont typeface="Wingdings" pitchFamily="2" charset="2"/>
              <a:buChar char="p"/>
            </a:pP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PBS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运行参数，以“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#PBS”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开头</a:t>
            </a:r>
          </a:p>
          <a:p>
            <a:pPr eaLnBrk="1" hangingPunct="1">
              <a:buFont typeface="Wingdings" pitchFamily="2" charset="2"/>
              <a:buChar char="p"/>
            </a:pP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可以直接调用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SHELL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命令和系统命令</a:t>
            </a:r>
          </a:p>
        </p:txBody>
      </p:sp>
      <p:graphicFrame>
        <p:nvGraphicFramePr>
          <p:cNvPr id="68612" name="Group 4"/>
          <p:cNvGraphicFramePr>
            <a:graphicFrameLocks noGrp="1"/>
          </p:cNvGraphicFramePr>
          <p:nvPr>
            <p:ph sz="half" idx="2"/>
          </p:nvPr>
        </p:nvGraphicFramePr>
        <p:xfrm>
          <a:off x="755650" y="3141663"/>
          <a:ext cx="7772400" cy="2928938"/>
        </p:xfrm>
        <a:graphic>
          <a:graphicData uri="http://schemas.openxmlformats.org/drawingml/2006/table">
            <a:tbl>
              <a:tblPr/>
              <a:tblGrid>
                <a:gridCol w="7772400"/>
              </a:tblGrid>
              <a:tr h="2928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#PBS -N </a:t>
                      </a:r>
                      <a:r>
                        <a:rPr kumimoji="0" lang="en-US" altLang="zh-CN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vasp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#PBS -l nodes=1:ppn=1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#PBS -l </a:t>
                      </a:r>
                      <a:r>
                        <a:rPr kumimoji="0" lang="en-US" altLang="zh-CN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walltime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=12:00:00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#PBS -q high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cd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/home/test/work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./test.exe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03213" y="115888"/>
            <a:ext cx="8229600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altLang="zh-CN" sz="3600" b="1" kern="0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PBS</a:t>
            </a:r>
            <a:r>
              <a:rPr lang="zh-CN" altLang="en-US" sz="3600" b="1" kern="0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作业脚本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618" name="Group 3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6337770"/>
              </p:ext>
            </p:extLst>
          </p:nvPr>
        </p:nvGraphicFramePr>
        <p:xfrm>
          <a:off x="323850" y="1341438"/>
          <a:ext cx="8496300" cy="5291139"/>
        </p:xfrm>
        <a:graphic>
          <a:graphicData uri="http://schemas.openxmlformats.org/drawingml/2006/table">
            <a:tbl>
              <a:tblPr/>
              <a:tblGrid>
                <a:gridCol w="2862263"/>
                <a:gridCol w="5634037"/>
              </a:tblGrid>
              <a:tr h="4429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运 行 参 数</a:t>
                      </a: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仿宋_GB2312" pitchFamily="49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说      明</a:t>
                      </a:r>
                      <a:endParaRPr kumimoji="0" lang="zh-CN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仿宋_GB2312" pitchFamily="49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-a &lt;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作业开始运行的时间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&gt;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向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PBS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系统指定作业运行的开始时间。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作业运行时间格式为：      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[[[[CC]YY]MM]DD]</a:t>
                      </a:r>
                      <a:r>
                        <a:rPr kumimoji="0" lang="en-US" altLang="zh-CN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hhmm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[.SS]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-A &lt;</a:t>
                      </a: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用户名</a:t>
                      </a: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&gt;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使用不同的用户来提交作业，缺省使用当前用户名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07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-o &lt;</a:t>
                      </a: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标准输出文件的路径</a:t>
                      </a: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&gt;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-e &lt;</a:t>
                      </a: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标准错误输出的路径</a:t>
                      </a: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&gt;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该参数指定标准错误输出的位置，缺省的情况下，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PBS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系统把标准输出和标准错误输出放在用户</a:t>
                      </a:r>
                      <a:r>
                        <a:rPr kumimoji="0" lang="en-US" altLang="zh-CN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qsub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命令提交作业的目录下。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标准输出：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&lt;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作业名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&gt;.o&lt;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作业号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&gt;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标准错误输出：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&lt;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作业名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&gt;.e&lt;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作业号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&gt;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路径使用如下格式标准：  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[&lt;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节点名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&gt;:]&lt;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路径名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&gt;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-N &lt;</a:t>
                      </a: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作业名</a:t>
                      </a: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&gt;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指定提交的作业名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53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-q &lt;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目标队列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&gt;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指定作业提交的目标队列，其中目标队列可以是目标队列、目标节点名或者是目标节点上的队列。如果目标队列是一个路由队列，那么服务器可能把作业路由到新的队列中。如果该参数没有指定，命令</a:t>
                      </a:r>
                      <a:r>
                        <a:rPr kumimoji="0" lang="en-US" altLang="zh-C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qsub</a:t>
                      </a: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会把作业脚本提交到缺省的队列中。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-l &lt;</a:t>
                      </a: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申请资源列表</a:t>
                      </a: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&gt;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该参数指定作业脚本申请的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PBS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系统资源列表。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申请资源列表使用如下格式：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        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&lt;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资源名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&gt;[=[&lt;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数量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&gt;]][,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资源名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[=[&lt;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数量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&gt;]]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， 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…..]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例如作业希望申请在双路节点上申请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5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个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CPU</a:t>
                      </a: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资源的情况，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则可以在脚本中如下：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#PBS –l nodes=2:ppn=2+1:ppn=1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3213" y="115888"/>
            <a:ext cx="8229600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altLang="zh-CN" sz="3600" b="1" kern="0" dirty="0" smtClean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PBS</a:t>
            </a:r>
            <a:r>
              <a:rPr lang="zh-CN" altLang="en-US" sz="3600" b="1" kern="0" dirty="0" smtClean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运行参数</a:t>
            </a:r>
            <a:endParaRPr lang="zh-CN" altLang="en-US" sz="3600" b="1" kern="0" dirty="0">
              <a:solidFill>
                <a:srgbClr val="000066"/>
              </a:solidFill>
              <a:latin typeface="微软雅黑" pitchFamily="34" charset="-122"/>
              <a:ea typeface="微软雅黑" pitchFamily="34" charset="-122"/>
              <a:cs typeface="微软雅黑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3528" y="908720"/>
            <a:ext cx="7277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zh-CN" altLang="en-US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在 </a:t>
            </a:r>
            <a:r>
              <a:rPr lang="en-US" altLang="zh-CN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PBS </a:t>
            </a:r>
            <a:r>
              <a:rPr lang="zh-CN" altLang="en-US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脚本和 </a:t>
            </a:r>
            <a:r>
              <a:rPr lang="en-US" altLang="zh-CN" dirty="0" err="1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qsub</a:t>
            </a:r>
            <a:r>
              <a:rPr lang="en-US" altLang="zh-CN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命令行中均有效，</a:t>
            </a:r>
            <a:r>
              <a:rPr lang="en-US" altLang="zh-CN" dirty="0" err="1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qsub</a:t>
            </a:r>
            <a:r>
              <a:rPr lang="zh-CN" altLang="en-US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命令行参数的优先级更高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671" name="Group 39"/>
          <p:cNvGraphicFramePr>
            <a:graphicFrameLocks noGrp="1"/>
          </p:cNvGraphicFramePr>
          <p:nvPr>
            <p:ph idx="1"/>
          </p:nvPr>
        </p:nvGraphicFramePr>
        <p:xfrm>
          <a:off x="323850" y="1412875"/>
          <a:ext cx="8496300" cy="4995546"/>
        </p:xfrm>
        <a:graphic>
          <a:graphicData uri="http://schemas.openxmlformats.org/drawingml/2006/table">
            <a:tbl>
              <a:tblPr/>
              <a:tblGrid>
                <a:gridCol w="2525713"/>
                <a:gridCol w="5970587"/>
              </a:tblGrid>
              <a:tr h="503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仿宋_GB2312" pitchFamily="49" charset="-122"/>
                          <a:cs typeface="Times New Roman" pitchFamily="18" charset="0"/>
                        </a:rPr>
                        <a:t>变 量 名</a:t>
                      </a: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仿宋_GB2312" pitchFamily="49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仿宋_GB2312" pitchFamily="49" charset="-122"/>
                          <a:cs typeface="Times New Roman" pitchFamily="18" charset="0"/>
                        </a:rPr>
                        <a:t>说      明</a:t>
                      </a:r>
                      <a:endParaRPr kumimoji="0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仿宋_GB2312" pitchFamily="49" charset="-122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登陆</a:t>
                      </a: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SHELL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继承来的变量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包括</a:t>
                      </a: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$HOME</a:t>
                      </a: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，</a:t>
                      </a: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$LANG</a:t>
                      </a: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，</a:t>
                      </a: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$LOGNAME</a:t>
                      </a: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，</a:t>
                      </a: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$PATH</a:t>
                      </a: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，</a:t>
                      </a: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$MAIL</a:t>
                      </a: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，</a:t>
                      </a: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$SHELL</a:t>
                      </a: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和</a:t>
                      </a: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$TZ</a:t>
                      </a: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$PBS_O_HOST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qsub</a:t>
                      </a: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提交的节点名称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$PBS_O_QUEUE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qsub</a:t>
                      </a: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提交的作业的最初队列名称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$PBS_O_WORKDIR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qsub</a:t>
                      </a: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提交的作业的绝对路径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$PBS_JOBID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作业被</a:t>
                      </a:r>
                      <a:r>
                        <a:rPr kumimoji="0" lang="en-US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PBS</a:t>
                      </a:r>
                      <a:r>
                        <a:rPr kumimoji="0" lang="zh-CN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系统指定的作业号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$PBS_JOBNAME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用户指定的作业名，可以在作业提交的时候用</a:t>
                      </a: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qsub –N &lt;</a:t>
                      </a: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作业名</a:t>
                      </a: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&gt;</a:t>
                      </a: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指定，或者在</a:t>
                      </a: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PBS</a:t>
                      </a: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脚本中加入</a:t>
                      </a: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#PBS –N &lt;</a:t>
                      </a: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作业名</a:t>
                      </a: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&gt;</a:t>
                      </a: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25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$PBS_NODEFILE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PBS</a:t>
                      </a: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系统指定的作业运行的节点名。该变量在并行机和机群中使用。当在</a:t>
                      </a: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PBS</a:t>
                      </a: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脚本中用</a:t>
                      </a: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#PBS –l nodes=2:ppn=2</a:t>
                      </a: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指定程序运行的节点数时，可以使用</a:t>
                      </a: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$PBS_NODEFILE</a:t>
                      </a: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在脚本中引用</a:t>
                      </a: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PBS</a:t>
                      </a: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系统指定的作业运行的节点名。比如：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#PBS –l nodes=2:ppn=2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mpirun –np 4 –machinefile $PBS_NODEFILE &lt;</a:t>
                      </a: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程序名</a:t>
                      </a: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&gt;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$PBS_QUEUE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PBS</a:t>
                      </a: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仿宋_GB2312" pitchFamily="49" charset="-122"/>
                          <a:cs typeface="Times New Roman" pitchFamily="18" charset="0"/>
                        </a:rPr>
                        <a:t>脚本在执行时的队列名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03213" y="115888"/>
            <a:ext cx="8229600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altLang="zh-CN" sz="3600" b="1" kern="0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PBS</a:t>
            </a:r>
            <a:r>
              <a:rPr lang="zh-CN" altLang="en-US" sz="3600" b="1" kern="0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的环境变量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84" name="Group 4"/>
          <p:cNvGraphicFramePr>
            <a:graphicFrameLocks noGrp="1"/>
          </p:cNvGraphicFramePr>
          <p:nvPr/>
        </p:nvGraphicFramePr>
        <p:xfrm>
          <a:off x="971550" y="1412875"/>
          <a:ext cx="7272338" cy="1944688"/>
        </p:xfrm>
        <a:graphic>
          <a:graphicData uri="http://schemas.openxmlformats.org/drawingml/2006/table">
            <a:tbl>
              <a:tblPr/>
              <a:tblGrid>
                <a:gridCol w="7272338"/>
              </a:tblGrid>
              <a:tr h="1944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# </a:t>
                      </a: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这是一个串行作业脚本的例子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#PBS -N test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#PBS -l nodes=1:ppn=1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cd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$HOME/test/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./</a:t>
                      </a:r>
                      <a:r>
                        <a:rPr kumimoji="0" lang="en-US" altLang="zh-CN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a.out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&gt; $HOME/result/</a:t>
                      </a:r>
                      <a:r>
                        <a:rPr kumimoji="0" lang="en-US" altLang="zh-CN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a.result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1690" name="Group 10"/>
          <p:cNvGraphicFramePr>
            <a:graphicFrameLocks noGrp="1"/>
          </p:cNvGraphicFramePr>
          <p:nvPr>
            <p:ph idx="1"/>
          </p:nvPr>
        </p:nvGraphicFramePr>
        <p:xfrm>
          <a:off x="971550" y="3644900"/>
          <a:ext cx="7272338" cy="2529840"/>
        </p:xfrm>
        <a:graphic>
          <a:graphicData uri="http://schemas.openxmlformats.org/drawingml/2006/table">
            <a:tbl>
              <a:tblPr/>
              <a:tblGrid>
                <a:gridCol w="7272338"/>
              </a:tblGrid>
              <a:tr h="2232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# </a:t>
                      </a: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这是一个并行作业脚本的例子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#PBS -N </a:t>
                      </a:r>
                      <a:r>
                        <a:rPr kumimoji="0" lang="en-US" altLang="zh-CN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vasp_job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#PBS -l nodes=2:ppn=8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#PBS -q low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echo This jobs is 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$PBS_JOBID@$PBS_QUEUE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cd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$PBS_O_WORKDIR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mpirun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-</a:t>
                      </a:r>
                      <a:r>
                        <a:rPr kumimoji="0" lang="en-US" altLang="zh-CN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np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16 -</a:t>
                      </a:r>
                      <a:r>
                        <a:rPr kumimoji="0" lang="en-US" altLang="zh-CN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machinefile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$PBS_NODEFILE 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./</a:t>
                      </a:r>
                      <a:r>
                        <a:rPr kumimoji="0" lang="en-US" altLang="zh-CN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vasp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03213" y="115888"/>
            <a:ext cx="8229600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altLang="zh-CN" sz="3600" b="1" kern="0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PBS</a:t>
            </a:r>
            <a:r>
              <a:rPr lang="zh-CN" altLang="en-US" sz="3600" b="1" kern="0" dirty="0">
                <a:solidFill>
                  <a:srgbClr val="000066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脚本举例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1351</TotalTime>
  <Words>1589</Words>
  <Application>Microsoft Office PowerPoint</Application>
  <PresentationFormat>全屏显示(4:3)</PresentationFormat>
  <Paragraphs>246</Paragraphs>
  <Slides>19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默认设计模板</vt:lpstr>
      <vt:lpstr>HPC技术中心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zhidian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zcc</dc:creator>
  <cp:lastModifiedBy>戴海伟</cp:lastModifiedBy>
  <cp:revision>131</cp:revision>
  <dcterms:created xsi:type="dcterms:W3CDTF">2007-04-17T03:56:59Z</dcterms:created>
  <dcterms:modified xsi:type="dcterms:W3CDTF">2016-07-05T02:27:19Z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2951047</vt:lpwstr>
  </property>
  <property fmtid="{D5CDD505-2E9C-101B-9397-08002B2CF9AE}" pid="3" name="NXPowerLiteVersion">
    <vt:lpwstr>D4.1.0</vt:lpwstr>
  </property>
</Properties>
</file>