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tiff" ContentType="image/tiff"/>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handoutMasterIdLst>
    <p:handoutMasterId r:id="rId42"/>
  </p:handoutMasterIdLst>
  <p:sldIdLst>
    <p:sldId id="288" r:id="rId2"/>
    <p:sldId id="362" r:id="rId3"/>
    <p:sldId id="365" r:id="rId4"/>
    <p:sldId id="374" r:id="rId5"/>
    <p:sldId id="376" r:id="rId6"/>
    <p:sldId id="395" r:id="rId7"/>
    <p:sldId id="379" r:id="rId8"/>
    <p:sldId id="368" r:id="rId9"/>
    <p:sldId id="372" r:id="rId10"/>
    <p:sldId id="373" r:id="rId11"/>
    <p:sldId id="377" r:id="rId12"/>
    <p:sldId id="384" r:id="rId13"/>
    <p:sldId id="382" r:id="rId14"/>
    <p:sldId id="380" r:id="rId15"/>
    <p:sldId id="389" r:id="rId16"/>
    <p:sldId id="402" r:id="rId17"/>
    <p:sldId id="385" r:id="rId18"/>
    <p:sldId id="393" r:id="rId19"/>
    <p:sldId id="386" r:id="rId20"/>
    <p:sldId id="387" r:id="rId21"/>
    <p:sldId id="392" r:id="rId22"/>
    <p:sldId id="396" r:id="rId23"/>
    <p:sldId id="397" r:id="rId24"/>
    <p:sldId id="398" r:id="rId25"/>
    <p:sldId id="399" r:id="rId26"/>
    <p:sldId id="400" r:id="rId27"/>
    <p:sldId id="404" r:id="rId28"/>
    <p:sldId id="388" r:id="rId29"/>
    <p:sldId id="401" r:id="rId30"/>
    <p:sldId id="355" r:id="rId31"/>
    <p:sldId id="369" r:id="rId32"/>
    <p:sldId id="370" r:id="rId33"/>
    <p:sldId id="371" r:id="rId34"/>
    <p:sldId id="361" r:id="rId35"/>
    <p:sldId id="391" r:id="rId36"/>
    <p:sldId id="390" r:id="rId37"/>
    <p:sldId id="383" r:id="rId38"/>
    <p:sldId id="375" r:id="rId39"/>
    <p:sldId id="394" r:id="rId4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B01F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5FD0F851-EC5A-4D38-B0AD-8093EC10F338}" styleName="浅色样式 1 - 强调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8EC20E35-A176-4012-BC5E-935CFFF8708E}" styleName="中度样式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93D81CF-94F2-401A-BA57-92F5A7B2D0C5}" styleName="中度样式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2A488322-F2BA-4B5B-9748-0D474271808F}" styleName="中度样式 3 - 强调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46F890A9-2807-4EBB-B81D-B2AA78EC7F39}" styleName="深色样式 2 - 强调 5/强调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7E9639D4-E3E2-4D34-9284-5A2195B3D0D7}" styleName="浅色样式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DBED569-4797-4DF1-A0F4-6AAB3CD982D8}" styleName="浅色样式 3 - 强调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25" autoAdjust="0"/>
    <p:restoredTop sz="83216" autoAdjust="0"/>
  </p:normalViewPr>
  <p:slideViewPr>
    <p:cSldViewPr>
      <p:cViewPr varScale="1">
        <p:scale>
          <a:sx n="96" d="100"/>
          <a:sy n="96" d="100"/>
        </p:scale>
        <p:origin x="2082" y="7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3720"/>
    </p:cViewPr>
  </p:sorterViewPr>
  <p:notesViewPr>
    <p:cSldViewPr>
      <p:cViewPr varScale="1">
        <p:scale>
          <a:sx n="57" d="100"/>
          <a:sy n="57" d="100"/>
        </p:scale>
        <p:origin x="2832" y="6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oleObject" Target="file:///C:\Users\&#27754;&#28372;\Desktop\&#26032;&#24314;%20Microsoft%20Excel%20&#24037;&#20316;&#34920;.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传统NAS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50T</c:v>
                </c:pt>
                <c:pt idx="1">
                  <c:v>100T</c:v>
                </c:pt>
                <c:pt idx="2">
                  <c:v>200T</c:v>
                </c:pt>
                <c:pt idx="3">
                  <c:v>300T</c:v>
                </c:pt>
                <c:pt idx="4">
                  <c:v>400T</c:v>
                </c:pt>
                <c:pt idx="5">
                  <c:v>500T</c:v>
                </c:pt>
              </c:strCache>
            </c:strRef>
          </c:cat>
          <c:val>
            <c:numRef>
              <c:f>Sheet1!$B$2:$B$7</c:f>
              <c:numCache>
                <c:formatCode>General</c:formatCode>
                <c:ptCount val="6"/>
                <c:pt idx="0">
                  <c:v>0.5</c:v>
                </c:pt>
                <c:pt idx="1">
                  <c:v>0.8</c:v>
                </c:pt>
                <c:pt idx="2">
                  <c:v>0.8</c:v>
                </c:pt>
                <c:pt idx="3">
                  <c:v>0.8</c:v>
                </c:pt>
                <c:pt idx="4">
                  <c:v>0.8</c:v>
                </c:pt>
                <c:pt idx="5">
                  <c:v>0.8</c:v>
                </c:pt>
              </c:numCache>
            </c:numRef>
          </c:val>
        </c:ser>
        <c:ser>
          <c:idx val="1"/>
          <c:order val="1"/>
          <c:tx>
            <c:strRef>
              <c:f>Sheet1!$C$1</c:f>
              <c:strCache>
                <c:ptCount val="1"/>
                <c:pt idx="0">
                  <c:v>ParaStor200</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50T</c:v>
                </c:pt>
                <c:pt idx="1">
                  <c:v>100T</c:v>
                </c:pt>
                <c:pt idx="2">
                  <c:v>200T</c:v>
                </c:pt>
                <c:pt idx="3">
                  <c:v>300T</c:v>
                </c:pt>
                <c:pt idx="4">
                  <c:v>400T</c:v>
                </c:pt>
                <c:pt idx="5">
                  <c:v>500T</c:v>
                </c:pt>
              </c:strCache>
            </c:strRef>
          </c:cat>
          <c:val>
            <c:numRef>
              <c:f>Sheet1!$C$2:$C$7</c:f>
              <c:numCache>
                <c:formatCode>General</c:formatCode>
                <c:ptCount val="6"/>
                <c:pt idx="0">
                  <c:v>0.5</c:v>
                </c:pt>
                <c:pt idx="1">
                  <c:v>1</c:v>
                </c:pt>
                <c:pt idx="2">
                  <c:v>2</c:v>
                </c:pt>
                <c:pt idx="3">
                  <c:v>3</c:v>
                </c:pt>
                <c:pt idx="4">
                  <c:v>4</c:v>
                </c:pt>
                <c:pt idx="5">
                  <c:v>5</c:v>
                </c:pt>
              </c:numCache>
            </c:numRef>
          </c:val>
        </c:ser>
        <c:dLbls>
          <c:dLblPos val="outEnd"/>
          <c:showLegendKey val="0"/>
          <c:showVal val="1"/>
          <c:showCatName val="0"/>
          <c:showSerName val="0"/>
          <c:showPercent val="0"/>
          <c:showBubbleSize val="0"/>
        </c:dLbls>
        <c:gapWidth val="219"/>
        <c:overlap val="-27"/>
        <c:axId val="-1847002064"/>
        <c:axId val="-1846996624"/>
      </c:barChart>
      <c:catAx>
        <c:axId val="-18470020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846996624"/>
        <c:crosses val="autoZero"/>
        <c:auto val="1"/>
        <c:lblAlgn val="ctr"/>
        <c:lblOffset val="100"/>
        <c:noMultiLvlLbl val="0"/>
      </c:catAx>
      <c:valAx>
        <c:axId val="-184699662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zh-CN"/>
                  <a:t>聚合带宽（</a:t>
                </a:r>
                <a:r>
                  <a:rPr lang="en-US"/>
                  <a:t>GB/s</a:t>
                </a:r>
                <a:r>
                  <a:rPr lang="zh-CN"/>
                  <a:t>）</a:t>
                </a:r>
              </a:p>
            </c:rich>
          </c:tx>
          <c:layout/>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zh-CN"/>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847002064"/>
        <c:crosses val="autoZero"/>
        <c:crossBetween val="between"/>
        <c:majorUnit val="1"/>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BB6B52B-BC84-4A25-9951-6BB7E2717653}"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zh-CN" altLang="en-US"/>
        </a:p>
      </dgm:t>
    </dgm:pt>
    <dgm:pt modelId="{C5AEBFC9-4801-40F3-9193-B7A9C26F52E0}">
      <dgm:prSet phldrT="[文本]"/>
      <dgm:spPr/>
      <dgm:t>
        <a:bodyPr/>
        <a:lstStyle/>
        <a:p>
          <a:r>
            <a:rPr lang="zh-CN" altLang="en-US" b="0" dirty="0" smtClean="0"/>
            <a:t>既有业务系统，也有科研系统</a:t>
          </a:r>
          <a:endParaRPr lang="zh-CN" altLang="en-US" b="0" dirty="0"/>
        </a:p>
      </dgm:t>
    </dgm:pt>
    <dgm:pt modelId="{DED3EC7D-E3FC-4863-ADC5-3C1F43E51DA8}" type="parTrans" cxnId="{444D727D-ADA5-4178-9110-0593729AFDBC}">
      <dgm:prSet/>
      <dgm:spPr/>
      <dgm:t>
        <a:bodyPr/>
        <a:lstStyle/>
        <a:p>
          <a:endParaRPr lang="zh-CN" altLang="en-US"/>
        </a:p>
      </dgm:t>
    </dgm:pt>
    <dgm:pt modelId="{CE556640-0192-4D31-ABDB-B25F5E0A9666}" type="sibTrans" cxnId="{444D727D-ADA5-4178-9110-0593729AFDBC}">
      <dgm:prSet/>
      <dgm:spPr/>
      <dgm:t>
        <a:bodyPr/>
        <a:lstStyle/>
        <a:p>
          <a:endParaRPr lang="zh-CN" altLang="en-US"/>
        </a:p>
      </dgm:t>
    </dgm:pt>
    <dgm:pt modelId="{EDDBB1A4-623B-45E6-8427-F717DCD4344F}">
      <dgm:prSet phldrT="[文本]"/>
      <dgm:spPr/>
      <dgm:t>
        <a:bodyPr/>
        <a:lstStyle/>
        <a:p>
          <a:r>
            <a:rPr lang="zh-CN" altLang="en-US" b="1" dirty="0" smtClean="0"/>
            <a:t>预报业务特点</a:t>
          </a:r>
          <a:endParaRPr lang="zh-CN" altLang="en-US" b="1" dirty="0"/>
        </a:p>
      </dgm:t>
    </dgm:pt>
    <dgm:pt modelId="{DE88A13C-A415-42CA-8CBF-F061A60B4725}" type="parTrans" cxnId="{9E0F5D18-3520-430F-BDC7-D215BB4158BE}">
      <dgm:prSet/>
      <dgm:spPr/>
      <dgm:t>
        <a:bodyPr/>
        <a:lstStyle/>
        <a:p>
          <a:endParaRPr lang="zh-CN" altLang="en-US"/>
        </a:p>
      </dgm:t>
    </dgm:pt>
    <dgm:pt modelId="{5AA1F18B-F360-45DB-B21C-5F844AC41B6B}" type="sibTrans" cxnId="{9E0F5D18-3520-430F-BDC7-D215BB4158BE}">
      <dgm:prSet/>
      <dgm:spPr/>
      <dgm:t>
        <a:bodyPr/>
        <a:lstStyle/>
        <a:p>
          <a:endParaRPr lang="zh-CN" altLang="en-US"/>
        </a:p>
      </dgm:t>
    </dgm:pt>
    <dgm:pt modelId="{1DE2BF22-5B69-4A87-8478-C6427CD9F8DA}">
      <dgm:prSet phldrT="[文本]"/>
      <dgm:spPr/>
      <dgm:t>
        <a:bodyPr/>
        <a:lstStyle/>
        <a:p>
          <a:r>
            <a:rPr lang="zh-CN" altLang="en-US" b="0" dirty="0" smtClean="0"/>
            <a:t>多种数值模式、业务系统共存</a:t>
          </a:r>
          <a:endParaRPr lang="zh-CN" altLang="en-US" b="0" dirty="0"/>
        </a:p>
      </dgm:t>
    </dgm:pt>
    <dgm:pt modelId="{A8BC8817-CA65-4E77-AD21-BEA52D5E1A4B}" type="parTrans" cxnId="{E1590B3E-3C41-4E80-9EE0-95FA64F46384}">
      <dgm:prSet/>
      <dgm:spPr/>
      <dgm:t>
        <a:bodyPr/>
        <a:lstStyle/>
        <a:p>
          <a:endParaRPr lang="zh-CN" altLang="en-US"/>
        </a:p>
      </dgm:t>
    </dgm:pt>
    <dgm:pt modelId="{BCB24084-963C-4B58-8327-337480BCE35C}" type="sibTrans" cxnId="{E1590B3E-3C41-4E80-9EE0-95FA64F46384}">
      <dgm:prSet/>
      <dgm:spPr/>
      <dgm:t>
        <a:bodyPr/>
        <a:lstStyle/>
        <a:p>
          <a:endParaRPr lang="zh-CN" altLang="en-US"/>
        </a:p>
      </dgm:t>
    </dgm:pt>
    <dgm:pt modelId="{EAD29EB5-0C4D-443E-82C4-7662BEC523B5}">
      <dgm:prSet phldrT="[文本]"/>
      <dgm:spPr/>
      <dgm:t>
        <a:bodyPr/>
        <a:lstStyle/>
        <a:p>
          <a:r>
            <a:rPr lang="zh-CN" altLang="en-US" b="0" dirty="0" smtClean="0"/>
            <a:t>突发事件应急响应问题，任务抢占</a:t>
          </a:r>
          <a:endParaRPr lang="zh-CN" altLang="en-US" b="0" dirty="0"/>
        </a:p>
      </dgm:t>
    </dgm:pt>
    <dgm:pt modelId="{128B5609-C5E6-4005-9D94-E2BD8A00FAD9}" type="parTrans" cxnId="{AA772810-DAFB-461A-9495-1771F33B43BA}">
      <dgm:prSet/>
      <dgm:spPr/>
      <dgm:t>
        <a:bodyPr/>
        <a:lstStyle/>
        <a:p>
          <a:endParaRPr lang="zh-CN" altLang="en-US"/>
        </a:p>
      </dgm:t>
    </dgm:pt>
    <dgm:pt modelId="{BB5930DD-A283-4AFB-BC2E-D1380ACC4386}" type="sibTrans" cxnId="{AA772810-DAFB-461A-9495-1771F33B43BA}">
      <dgm:prSet/>
      <dgm:spPr/>
      <dgm:t>
        <a:bodyPr/>
        <a:lstStyle/>
        <a:p>
          <a:endParaRPr lang="zh-CN" altLang="en-US"/>
        </a:p>
      </dgm:t>
    </dgm:pt>
    <dgm:pt modelId="{2519CA66-AECC-450B-BBE9-2DF4C0F58BE3}">
      <dgm:prSet phldrT="[文本]"/>
      <dgm:spPr/>
      <dgm:t>
        <a:bodyPr/>
        <a:lstStyle/>
        <a:p>
          <a:r>
            <a:rPr lang="zh-CN" altLang="en-US" b="0" dirty="0" smtClean="0"/>
            <a:t>不同作业之间有不同的优先级和依赖性</a:t>
          </a:r>
          <a:endParaRPr lang="zh-CN" altLang="en-US" b="0" dirty="0"/>
        </a:p>
      </dgm:t>
    </dgm:pt>
    <dgm:pt modelId="{A2B562F6-6456-46EF-9A15-5509E1A357A5}" type="parTrans" cxnId="{D170A5E8-4ACB-440D-9F77-7AB120B23573}">
      <dgm:prSet/>
      <dgm:spPr/>
      <dgm:t>
        <a:bodyPr/>
        <a:lstStyle/>
        <a:p>
          <a:endParaRPr lang="zh-CN" altLang="en-US"/>
        </a:p>
      </dgm:t>
    </dgm:pt>
    <dgm:pt modelId="{EC0387B5-333D-4BF4-85E0-2897B929E526}" type="sibTrans" cxnId="{D170A5E8-4ACB-440D-9F77-7AB120B23573}">
      <dgm:prSet/>
      <dgm:spPr/>
      <dgm:t>
        <a:bodyPr/>
        <a:lstStyle/>
        <a:p>
          <a:endParaRPr lang="zh-CN" altLang="en-US"/>
        </a:p>
      </dgm:t>
    </dgm:pt>
    <dgm:pt modelId="{D5EE407B-A800-45FD-B555-7F87B490B8E1}">
      <dgm:prSet phldrT="[文本]"/>
      <dgm:spPr/>
      <dgm:t>
        <a:bodyPr/>
        <a:lstStyle/>
        <a:p>
          <a:r>
            <a:rPr lang="zh-CN" altLang="en-US" b="0" dirty="0" smtClean="0"/>
            <a:t>集合预报要求多任务并发调度</a:t>
          </a:r>
          <a:endParaRPr lang="zh-CN" altLang="en-US" b="0" dirty="0"/>
        </a:p>
      </dgm:t>
    </dgm:pt>
    <dgm:pt modelId="{C27D903D-9EDD-4076-B797-933A4A08B0F1}" type="parTrans" cxnId="{9E801EEA-4420-4ABF-B800-E136D97F9099}">
      <dgm:prSet/>
      <dgm:spPr/>
      <dgm:t>
        <a:bodyPr/>
        <a:lstStyle/>
        <a:p>
          <a:endParaRPr lang="zh-CN" altLang="en-US"/>
        </a:p>
      </dgm:t>
    </dgm:pt>
    <dgm:pt modelId="{4A50E5A1-7101-4148-A791-7CA69200DF79}" type="sibTrans" cxnId="{9E801EEA-4420-4ABF-B800-E136D97F9099}">
      <dgm:prSet/>
      <dgm:spPr/>
      <dgm:t>
        <a:bodyPr/>
        <a:lstStyle/>
        <a:p>
          <a:endParaRPr lang="zh-CN" altLang="en-US"/>
        </a:p>
      </dgm:t>
    </dgm:pt>
    <dgm:pt modelId="{9FD36158-98E8-4F3C-8B24-C78E50B4A743}" type="pres">
      <dgm:prSet presAssocID="{FBB6B52B-BC84-4A25-9951-6BB7E2717653}" presName="linear" presStyleCnt="0">
        <dgm:presLayoutVars>
          <dgm:animLvl val="lvl"/>
          <dgm:resizeHandles val="exact"/>
        </dgm:presLayoutVars>
      </dgm:prSet>
      <dgm:spPr/>
      <dgm:t>
        <a:bodyPr/>
        <a:lstStyle/>
        <a:p>
          <a:endParaRPr lang="zh-CN" altLang="en-US"/>
        </a:p>
      </dgm:t>
    </dgm:pt>
    <dgm:pt modelId="{78ED0E86-68F0-4854-8A5F-22AE886D05BD}" type="pres">
      <dgm:prSet presAssocID="{EDDBB1A4-623B-45E6-8427-F717DCD4344F}" presName="parentText" presStyleLbl="node1" presStyleIdx="0" presStyleCnt="1" custScaleY="83549">
        <dgm:presLayoutVars>
          <dgm:chMax val="0"/>
          <dgm:bulletEnabled val="1"/>
        </dgm:presLayoutVars>
      </dgm:prSet>
      <dgm:spPr/>
      <dgm:t>
        <a:bodyPr/>
        <a:lstStyle/>
        <a:p>
          <a:endParaRPr lang="zh-CN" altLang="en-US"/>
        </a:p>
      </dgm:t>
    </dgm:pt>
    <dgm:pt modelId="{9617C6D5-0E24-457E-8B4B-51C30E866CD9}" type="pres">
      <dgm:prSet presAssocID="{EDDBB1A4-623B-45E6-8427-F717DCD4344F}" presName="childText" presStyleLbl="revTx" presStyleIdx="0" presStyleCnt="1">
        <dgm:presLayoutVars>
          <dgm:bulletEnabled val="1"/>
        </dgm:presLayoutVars>
      </dgm:prSet>
      <dgm:spPr/>
      <dgm:t>
        <a:bodyPr/>
        <a:lstStyle/>
        <a:p>
          <a:endParaRPr lang="zh-CN" altLang="en-US"/>
        </a:p>
      </dgm:t>
    </dgm:pt>
  </dgm:ptLst>
  <dgm:cxnLst>
    <dgm:cxn modelId="{A38E5B8F-46F9-4642-8D57-89FD0BC613B1}" type="presOf" srcId="{EDDBB1A4-623B-45E6-8427-F717DCD4344F}" destId="{78ED0E86-68F0-4854-8A5F-22AE886D05BD}" srcOrd="0" destOrd="0" presId="urn:microsoft.com/office/officeart/2005/8/layout/vList2"/>
    <dgm:cxn modelId="{006D8933-1342-4FC7-BF78-827EDFB5A0AA}" type="presOf" srcId="{EAD29EB5-0C4D-443E-82C4-7662BEC523B5}" destId="{9617C6D5-0E24-457E-8B4B-51C30E866CD9}" srcOrd="0" destOrd="2" presId="urn:microsoft.com/office/officeart/2005/8/layout/vList2"/>
    <dgm:cxn modelId="{E1590B3E-3C41-4E80-9EE0-95FA64F46384}" srcId="{EDDBB1A4-623B-45E6-8427-F717DCD4344F}" destId="{1DE2BF22-5B69-4A87-8478-C6427CD9F8DA}" srcOrd="1" destOrd="0" parTransId="{A8BC8817-CA65-4E77-AD21-BEA52D5E1A4B}" sibTransId="{BCB24084-963C-4B58-8327-337480BCE35C}"/>
    <dgm:cxn modelId="{9E801EEA-4420-4ABF-B800-E136D97F9099}" srcId="{EDDBB1A4-623B-45E6-8427-F717DCD4344F}" destId="{D5EE407B-A800-45FD-B555-7F87B490B8E1}" srcOrd="4" destOrd="0" parTransId="{C27D903D-9EDD-4076-B797-933A4A08B0F1}" sibTransId="{4A50E5A1-7101-4148-A791-7CA69200DF79}"/>
    <dgm:cxn modelId="{D170A5E8-4ACB-440D-9F77-7AB120B23573}" srcId="{EDDBB1A4-623B-45E6-8427-F717DCD4344F}" destId="{2519CA66-AECC-450B-BBE9-2DF4C0F58BE3}" srcOrd="3" destOrd="0" parTransId="{A2B562F6-6456-46EF-9A15-5509E1A357A5}" sibTransId="{EC0387B5-333D-4BF4-85E0-2897B929E526}"/>
    <dgm:cxn modelId="{517C48E6-6AA6-447E-A9D2-5AF83CAD6EEA}" type="presOf" srcId="{2519CA66-AECC-450B-BBE9-2DF4C0F58BE3}" destId="{9617C6D5-0E24-457E-8B4B-51C30E866CD9}" srcOrd="0" destOrd="3" presId="urn:microsoft.com/office/officeart/2005/8/layout/vList2"/>
    <dgm:cxn modelId="{3E9042FF-FE7E-47E7-8291-1FA5DF979D4A}" type="presOf" srcId="{C5AEBFC9-4801-40F3-9193-B7A9C26F52E0}" destId="{9617C6D5-0E24-457E-8B4B-51C30E866CD9}" srcOrd="0" destOrd="0" presId="urn:microsoft.com/office/officeart/2005/8/layout/vList2"/>
    <dgm:cxn modelId="{AA772810-DAFB-461A-9495-1771F33B43BA}" srcId="{EDDBB1A4-623B-45E6-8427-F717DCD4344F}" destId="{EAD29EB5-0C4D-443E-82C4-7662BEC523B5}" srcOrd="2" destOrd="0" parTransId="{128B5609-C5E6-4005-9D94-E2BD8A00FAD9}" sibTransId="{BB5930DD-A283-4AFB-BC2E-D1380ACC4386}"/>
    <dgm:cxn modelId="{C486966C-A93F-4056-8DBE-F5610986BB60}" type="presOf" srcId="{D5EE407B-A800-45FD-B555-7F87B490B8E1}" destId="{9617C6D5-0E24-457E-8B4B-51C30E866CD9}" srcOrd="0" destOrd="4" presId="urn:microsoft.com/office/officeart/2005/8/layout/vList2"/>
    <dgm:cxn modelId="{BE185DE7-D9EB-4652-A795-583775DEAA9E}" type="presOf" srcId="{FBB6B52B-BC84-4A25-9951-6BB7E2717653}" destId="{9FD36158-98E8-4F3C-8B24-C78E50B4A743}" srcOrd="0" destOrd="0" presId="urn:microsoft.com/office/officeart/2005/8/layout/vList2"/>
    <dgm:cxn modelId="{9E0F5D18-3520-430F-BDC7-D215BB4158BE}" srcId="{FBB6B52B-BC84-4A25-9951-6BB7E2717653}" destId="{EDDBB1A4-623B-45E6-8427-F717DCD4344F}" srcOrd="0" destOrd="0" parTransId="{DE88A13C-A415-42CA-8CBF-F061A60B4725}" sibTransId="{5AA1F18B-F360-45DB-B21C-5F844AC41B6B}"/>
    <dgm:cxn modelId="{0C3B64AC-8F9A-4639-A9A4-0D7BC410692A}" type="presOf" srcId="{1DE2BF22-5B69-4A87-8478-C6427CD9F8DA}" destId="{9617C6D5-0E24-457E-8B4B-51C30E866CD9}" srcOrd="0" destOrd="1" presId="urn:microsoft.com/office/officeart/2005/8/layout/vList2"/>
    <dgm:cxn modelId="{444D727D-ADA5-4178-9110-0593729AFDBC}" srcId="{EDDBB1A4-623B-45E6-8427-F717DCD4344F}" destId="{C5AEBFC9-4801-40F3-9193-B7A9C26F52E0}" srcOrd="0" destOrd="0" parTransId="{DED3EC7D-E3FC-4863-ADC5-3C1F43E51DA8}" sibTransId="{CE556640-0192-4D31-ABDB-B25F5E0A9666}"/>
    <dgm:cxn modelId="{A6F576B8-2D4F-4A4C-A7D5-17D5D2AD6EEE}" type="presParOf" srcId="{9FD36158-98E8-4F3C-8B24-C78E50B4A743}" destId="{78ED0E86-68F0-4854-8A5F-22AE886D05BD}" srcOrd="0" destOrd="0" presId="urn:microsoft.com/office/officeart/2005/8/layout/vList2"/>
    <dgm:cxn modelId="{9BFC6D6A-BB50-4391-806C-1230323AB580}" type="presParOf" srcId="{9FD36158-98E8-4F3C-8B24-C78E50B4A743}" destId="{9617C6D5-0E24-457E-8B4B-51C30E866CD9}" srcOrd="1"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ED0E86-68F0-4854-8A5F-22AE886D05BD}">
      <dsp:nvSpPr>
        <dsp:cNvPr id="0" name=""/>
        <dsp:cNvSpPr/>
      </dsp:nvSpPr>
      <dsp:spPr>
        <a:xfrm>
          <a:off x="0" y="67662"/>
          <a:ext cx="8207375" cy="651519"/>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l" defTabSz="1155700">
            <a:lnSpc>
              <a:spcPct val="90000"/>
            </a:lnSpc>
            <a:spcBef>
              <a:spcPct val="0"/>
            </a:spcBef>
            <a:spcAft>
              <a:spcPct val="35000"/>
            </a:spcAft>
          </a:pPr>
          <a:r>
            <a:rPr lang="zh-CN" altLang="en-US" sz="2600" b="1" kern="1200" dirty="0" smtClean="0"/>
            <a:t>预报业务特点</a:t>
          </a:r>
          <a:endParaRPr lang="zh-CN" altLang="en-US" sz="2600" b="1" kern="1200" dirty="0"/>
        </a:p>
      </dsp:txBody>
      <dsp:txXfrm>
        <a:off x="31805" y="99467"/>
        <a:ext cx="8143765" cy="587909"/>
      </dsp:txXfrm>
    </dsp:sp>
    <dsp:sp modelId="{9617C6D5-0E24-457E-8B4B-51C30E866CD9}">
      <dsp:nvSpPr>
        <dsp:cNvPr id="0" name=""/>
        <dsp:cNvSpPr/>
      </dsp:nvSpPr>
      <dsp:spPr>
        <a:xfrm>
          <a:off x="0" y="719182"/>
          <a:ext cx="8207375" cy="21817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0584" tIns="33020" rIns="184912" bIns="33020" numCol="1" spcCol="1270" anchor="t" anchorCtr="0">
          <a:noAutofit/>
        </a:bodyPr>
        <a:lstStyle/>
        <a:p>
          <a:pPr marL="228600" lvl="1" indent="-228600" algn="l" defTabSz="889000">
            <a:lnSpc>
              <a:spcPct val="90000"/>
            </a:lnSpc>
            <a:spcBef>
              <a:spcPct val="0"/>
            </a:spcBef>
            <a:spcAft>
              <a:spcPct val="20000"/>
            </a:spcAft>
            <a:buChar char="••"/>
          </a:pPr>
          <a:r>
            <a:rPr lang="zh-CN" altLang="en-US" sz="2000" b="0" kern="1200" dirty="0" smtClean="0"/>
            <a:t>既有业务系统，也有科研系统</a:t>
          </a:r>
          <a:endParaRPr lang="zh-CN" altLang="en-US" sz="2000" b="0" kern="1200" dirty="0"/>
        </a:p>
        <a:p>
          <a:pPr marL="228600" lvl="1" indent="-228600" algn="l" defTabSz="889000">
            <a:lnSpc>
              <a:spcPct val="90000"/>
            </a:lnSpc>
            <a:spcBef>
              <a:spcPct val="0"/>
            </a:spcBef>
            <a:spcAft>
              <a:spcPct val="20000"/>
            </a:spcAft>
            <a:buChar char="••"/>
          </a:pPr>
          <a:r>
            <a:rPr lang="zh-CN" altLang="en-US" sz="2000" b="0" kern="1200" dirty="0" smtClean="0"/>
            <a:t>多种数值模式、业务系统共存</a:t>
          </a:r>
          <a:endParaRPr lang="zh-CN" altLang="en-US" sz="2000" b="0" kern="1200" dirty="0"/>
        </a:p>
        <a:p>
          <a:pPr marL="228600" lvl="1" indent="-228600" algn="l" defTabSz="889000">
            <a:lnSpc>
              <a:spcPct val="90000"/>
            </a:lnSpc>
            <a:spcBef>
              <a:spcPct val="0"/>
            </a:spcBef>
            <a:spcAft>
              <a:spcPct val="20000"/>
            </a:spcAft>
            <a:buChar char="••"/>
          </a:pPr>
          <a:r>
            <a:rPr lang="zh-CN" altLang="en-US" sz="2000" b="0" kern="1200" dirty="0" smtClean="0"/>
            <a:t>突发事件应急响应问题，任务抢占</a:t>
          </a:r>
          <a:endParaRPr lang="zh-CN" altLang="en-US" sz="2000" b="0" kern="1200" dirty="0"/>
        </a:p>
        <a:p>
          <a:pPr marL="228600" lvl="1" indent="-228600" algn="l" defTabSz="889000">
            <a:lnSpc>
              <a:spcPct val="90000"/>
            </a:lnSpc>
            <a:spcBef>
              <a:spcPct val="0"/>
            </a:spcBef>
            <a:spcAft>
              <a:spcPct val="20000"/>
            </a:spcAft>
            <a:buChar char="••"/>
          </a:pPr>
          <a:r>
            <a:rPr lang="zh-CN" altLang="en-US" sz="2000" b="0" kern="1200" dirty="0" smtClean="0"/>
            <a:t>不同作业之间有不同的优先级和依赖性</a:t>
          </a:r>
          <a:endParaRPr lang="zh-CN" altLang="en-US" sz="2000" b="0" kern="1200" dirty="0"/>
        </a:p>
        <a:p>
          <a:pPr marL="228600" lvl="1" indent="-228600" algn="l" defTabSz="889000">
            <a:lnSpc>
              <a:spcPct val="90000"/>
            </a:lnSpc>
            <a:spcBef>
              <a:spcPct val="0"/>
            </a:spcBef>
            <a:spcAft>
              <a:spcPct val="20000"/>
            </a:spcAft>
            <a:buChar char="••"/>
          </a:pPr>
          <a:r>
            <a:rPr lang="zh-CN" altLang="en-US" sz="2000" b="0" kern="1200" dirty="0" smtClean="0"/>
            <a:t>集合预报要求多任务并发调度</a:t>
          </a:r>
          <a:endParaRPr lang="zh-CN" altLang="en-US" sz="2000" b="0" kern="1200" dirty="0"/>
        </a:p>
      </dsp:txBody>
      <dsp:txXfrm>
        <a:off x="0" y="719182"/>
        <a:ext cx="8207375" cy="218178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7E78497-196B-415E-957E-0F415BE43247}" type="datetimeFigureOut">
              <a:rPr lang="zh-CN" altLang="en-US" smtClean="0"/>
              <a:t>2016/12/5</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9B853C6-0FAD-4C80-9812-1751C557927C}" type="slidenum">
              <a:rPr lang="zh-CN" altLang="en-US" smtClean="0"/>
              <a:t>‹#›</a:t>
            </a:fld>
            <a:endParaRPr lang="zh-CN" altLang="en-US"/>
          </a:p>
        </p:txBody>
      </p:sp>
    </p:spTree>
    <p:extLst>
      <p:ext uri="{BB962C8B-B14F-4D97-AF65-F5344CB8AC3E}">
        <p14:creationId xmlns:p14="http://schemas.microsoft.com/office/powerpoint/2010/main" val="32512239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00497A3-A6E9-460C-B8AE-AE67AD1E0A38}" type="datetimeFigureOut">
              <a:rPr lang="zh-CN" altLang="en-US" smtClean="0"/>
              <a:t>2016/12/5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7C96D9-4D4F-4265-8F02-21631B019730}" type="slidenum">
              <a:rPr lang="zh-CN" altLang="en-US" smtClean="0"/>
              <a:t>‹#›</a:t>
            </a:fld>
            <a:endParaRPr lang="zh-CN" altLang="en-US"/>
          </a:p>
        </p:txBody>
      </p:sp>
    </p:spTree>
    <p:extLst>
      <p:ext uri="{BB962C8B-B14F-4D97-AF65-F5344CB8AC3E}">
        <p14:creationId xmlns:p14="http://schemas.microsoft.com/office/powerpoint/2010/main" val="9633168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77C96D9-4D4F-4265-8F02-21631B019730}" type="slidenum">
              <a:rPr lang="zh-CN" altLang="en-US" smtClean="0"/>
              <a:t>1</a:t>
            </a:fld>
            <a:endParaRPr lang="zh-CN" altLang="en-US"/>
          </a:p>
        </p:txBody>
      </p:sp>
    </p:spTree>
    <p:extLst>
      <p:ext uri="{BB962C8B-B14F-4D97-AF65-F5344CB8AC3E}">
        <p14:creationId xmlns:p14="http://schemas.microsoft.com/office/powerpoint/2010/main" val="39163361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早期高性能计算机硬件体系架构主要以</a:t>
            </a:r>
            <a:r>
              <a:rPr lang="en-US" altLang="zh-CN" sz="1200" kern="1200" dirty="0" smtClean="0">
                <a:solidFill>
                  <a:schemeClr val="tx1"/>
                </a:solidFill>
                <a:effectLst/>
                <a:latin typeface="+mn-lt"/>
                <a:ea typeface="+mn-ea"/>
                <a:cs typeface="+mn-cs"/>
              </a:rPr>
              <a:t>MPP</a:t>
            </a:r>
            <a:r>
              <a:rPr lang="zh-CN" altLang="zh-CN" sz="1200" kern="1200" dirty="0" smtClean="0">
                <a:solidFill>
                  <a:schemeClr val="tx1"/>
                </a:solidFill>
                <a:effectLst/>
                <a:latin typeface="+mn-lt"/>
                <a:ea typeface="+mn-ea"/>
                <a:cs typeface="+mn-cs"/>
              </a:rPr>
              <a:t>等封闭系统为主，操作系统一般为配套专用的</a:t>
            </a:r>
            <a:r>
              <a:rPr lang="en-US" altLang="zh-CN" sz="1200" kern="1200" dirty="0" smtClean="0">
                <a:solidFill>
                  <a:schemeClr val="tx1"/>
                </a:solidFill>
                <a:effectLst/>
                <a:latin typeface="+mn-lt"/>
                <a:ea typeface="+mn-ea"/>
                <a:cs typeface="+mn-cs"/>
              </a:rPr>
              <a:t>Unix</a:t>
            </a:r>
            <a:r>
              <a:rPr lang="zh-CN" altLang="zh-CN" sz="1200" kern="1200" dirty="0" smtClean="0">
                <a:solidFill>
                  <a:schemeClr val="tx1"/>
                </a:solidFill>
                <a:effectLst/>
                <a:latin typeface="+mn-lt"/>
                <a:ea typeface="+mn-ea"/>
                <a:cs typeface="+mn-cs"/>
              </a:rPr>
              <a:t>操作系统。随着开放标准的集群架构逐渐兴起，以及同样开放的</a:t>
            </a:r>
            <a:r>
              <a:rPr lang="en-US" altLang="zh-CN" sz="1200" kern="1200" dirty="0" smtClean="0">
                <a:solidFill>
                  <a:schemeClr val="tx1"/>
                </a:solidFill>
                <a:effectLst/>
                <a:latin typeface="+mn-lt"/>
                <a:ea typeface="+mn-ea"/>
                <a:cs typeface="+mn-cs"/>
              </a:rPr>
              <a:t>Linux</a:t>
            </a:r>
            <a:r>
              <a:rPr lang="zh-CN" altLang="zh-CN" sz="1200" kern="1200" dirty="0" smtClean="0">
                <a:solidFill>
                  <a:schemeClr val="tx1"/>
                </a:solidFill>
                <a:effectLst/>
                <a:latin typeface="+mn-lt"/>
                <a:ea typeface="+mn-ea"/>
                <a:cs typeface="+mn-cs"/>
              </a:rPr>
              <a:t>操作系统逐渐成熟，</a:t>
            </a:r>
            <a:r>
              <a:rPr lang="en-US" altLang="zh-CN" sz="1200" kern="1200" dirty="0" smtClean="0">
                <a:solidFill>
                  <a:schemeClr val="tx1"/>
                </a:solidFill>
                <a:effectLst/>
                <a:latin typeface="+mn-lt"/>
                <a:ea typeface="+mn-ea"/>
                <a:cs typeface="+mn-cs"/>
              </a:rPr>
              <a:t>Linux</a:t>
            </a:r>
            <a:r>
              <a:rPr lang="zh-CN" altLang="zh-CN" sz="1200" kern="1200" dirty="0" smtClean="0">
                <a:solidFill>
                  <a:schemeClr val="tx1"/>
                </a:solidFill>
                <a:effectLst/>
                <a:latin typeface="+mn-lt"/>
                <a:ea typeface="+mn-ea"/>
                <a:cs typeface="+mn-cs"/>
              </a:rPr>
              <a:t>操作系统被逐渐成为高性能计算机的主流。</a:t>
            </a:r>
            <a:r>
              <a:rPr lang="en-US" altLang="zh-CN" sz="1200" kern="1200" dirty="0" smtClean="0">
                <a:solidFill>
                  <a:schemeClr val="tx1"/>
                </a:solidFill>
                <a:effectLst/>
                <a:latin typeface="+mn-lt"/>
                <a:ea typeface="+mn-ea"/>
                <a:cs typeface="+mn-cs"/>
              </a:rPr>
              <a:t>Linux</a:t>
            </a:r>
            <a:r>
              <a:rPr lang="zh-CN" altLang="zh-CN" sz="1200" kern="1200" dirty="0" smtClean="0">
                <a:solidFill>
                  <a:schemeClr val="tx1"/>
                </a:solidFill>
                <a:effectLst/>
                <a:latin typeface="+mn-lt"/>
                <a:ea typeface="+mn-ea"/>
                <a:cs typeface="+mn-cs"/>
              </a:rPr>
              <a:t>的操作系统的稳定、安全、可靠、高效率、多用户、开源等特征，尤其其多用户的特征，非常适合高性能计算机的使用模式。</a:t>
            </a:r>
          </a:p>
          <a:p>
            <a:r>
              <a:rPr lang="en-US" altLang="zh-CN" sz="1200" kern="1200" dirty="0" smtClean="0">
                <a:solidFill>
                  <a:schemeClr val="tx1"/>
                </a:solidFill>
                <a:effectLst/>
                <a:latin typeface="+mn-lt"/>
                <a:ea typeface="+mn-ea"/>
                <a:cs typeface="+mn-cs"/>
              </a:rPr>
              <a:t>2015</a:t>
            </a:r>
            <a:r>
              <a:rPr lang="zh-CN" altLang="zh-CN" sz="1200" kern="1200" dirty="0" smtClean="0">
                <a:solidFill>
                  <a:schemeClr val="tx1"/>
                </a:solidFill>
                <a:effectLst/>
                <a:latin typeface="+mn-lt"/>
                <a:ea typeface="+mn-ea"/>
                <a:cs typeface="+mn-cs"/>
              </a:rPr>
              <a:t>年</a:t>
            </a:r>
            <a:r>
              <a:rPr lang="en-US" altLang="zh-CN" sz="1200" kern="1200" dirty="0" smtClean="0">
                <a:solidFill>
                  <a:schemeClr val="tx1"/>
                </a:solidFill>
                <a:effectLst/>
                <a:latin typeface="+mn-lt"/>
                <a:ea typeface="+mn-ea"/>
                <a:cs typeface="+mn-cs"/>
              </a:rPr>
              <a:t>6</a:t>
            </a:r>
            <a:r>
              <a:rPr lang="zh-CN" altLang="zh-CN" sz="1200" kern="1200" dirty="0" smtClean="0">
                <a:solidFill>
                  <a:schemeClr val="tx1"/>
                </a:solidFill>
                <a:effectLst/>
                <a:latin typeface="+mn-lt"/>
                <a:ea typeface="+mn-ea"/>
                <a:cs typeface="+mn-cs"/>
              </a:rPr>
              <a:t>月发布的</a:t>
            </a:r>
            <a:r>
              <a:rPr lang="en-US" altLang="zh-CN" sz="1200" kern="1200" dirty="0" smtClean="0">
                <a:solidFill>
                  <a:schemeClr val="tx1"/>
                </a:solidFill>
                <a:effectLst/>
                <a:latin typeface="+mn-lt"/>
                <a:ea typeface="+mn-ea"/>
                <a:cs typeface="+mn-cs"/>
              </a:rPr>
              <a:t>TOP500</a:t>
            </a:r>
            <a:r>
              <a:rPr lang="zh-CN" altLang="zh-CN" sz="1200" kern="1200" dirty="0" smtClean="0">
                <a:solidFill>
                  <a:schemeClr val="tx1"/>
                </a:solidFill>
                <a:effectLst/>
                <a:latin typeface="+mn-lt"/>
                <a:ea typeface="+mn-ea"/>
                <a:cs typeface="+mn-cs"/>
              </a:rPr>
              <a:t>榜单中，各种</a:t>
            </a:r>
            <a:r>
              <a:rPr lang="en-US" altLang="zh-CN" sz="1200" kern="1200" dirty="0" smtClean="0">
                <a:solidFill>
                  <a:schemeClr val="tx1"/>
                </a:solidFill>
                <a:effectLst/>
                <a:latin typeface="+mn-lt"/>
                <a:ea typeface="+mn-ea"/>
                <a:cs typeface="+mn-cs"/>
              </a:rPr>
              <a:t>Linux</a:t>
            </a:r>
            <a:r>
              <a:rPr lang="zh-CN" altLang="zh-CN" sz="1200" kern="1200" dirty="0" smtClean="0">
                <a:solidFill>
                  <a:schemeClr val="tx1"/>
                </a:solidFill>
                <a:effectLst/>
                <a:latin typeface="+mn-lt"/>
                <a:ea typeface="+mn-ea"/>
                <a:cs typeface="+mn-cs"/>
              </a:rPr>
              <a:t>操作系统装载在多达</a:t>
            </a:r>
            <a:r>
              <a:rPr lang="en-US" altLang="zh-CN" sz="1200" kern="1200" dirty="0" smtClean="0">
                <a:solidFill>
                  <a:schemeClr val="tx1"/>
                </a:solidFill>
                <a:effectLst/>
                <a:latin typeface="+mn-lt"/>
                <a:ea typeface="+mn-ea"/>
                <a:cs typeface="+mn-cs"/>
              </a:rPr>
              <a:t>472</a:t>
            </a:r>
            <a:r>
              <a:rPr lang="zh-CN" altLang="zh-CN" sz="1200" kern="1200" dirty="0" smtClean="0">
                <a:solidFill>
                  <a:schemeClr val="tx1"/>
                </a:solidFill>
                <a:effectLst/>
                <a:latin typeface="+mn-lt"/>
                <a:ea typeface="+mn-ea"/>
                <a:cs typeface="+mn-cs"/>
              </a:rPr>
              <a:t>台</a:t>
            </a:r>
            <a:r>
              <a:rPr lang="en-US" altLang="zh-CN" sz="1200" kern="1200" dirty="0" smtClean="0">
                <a:solidFill>
                  <a:schemeClr val="tx1"/>
                </a:solidFill>
                <a:effectLst/>
                <a:latin typeface="+mn-lt"/>
                <a:ea typeface="+mn-ea"/>
                <a:cs typeface="+mn-cs"/>
              </a:rPr>
              <a:t>HPC</a:t>
            </a:r>
            <a:r>
              <a:rPr lang="zh-CN" altLang="zh-CN" sz="1200" kern="1200" dirty="0" smtClean="0">
                <a:solidFill>
                  <a:schemeClr val="tx1"/>
                </a:solidFill>
                <a:effectLst/>
                <a:latin typeface="+mn-lt"/>
                <a:ea typeface="+mn-ea"/>
                <a:cs typeface="+mn-cs"/>
              </a:rPr>
              <a:t>系统上，占比高达</a:t>
            </a:r>
            <a:r>
              <a:rPr lang="en-US" altLang="zh-CN" sz="1200" kern="1200" dirty="0" smtClean="0">
                <a:solidFill>
                  <a:schemeClr val="tx1"/>
                </a:solidFill>
                <a:effectLst/>
                <a:latin typeface="+mn-lt"/>
                <a:ea typeface="+mn-ea"/>
                <a:cs typeface="+mn-cs"/>
              </a:rPr>
              <a:t>94.4</a:t>
            </a:r>
            <a:r>
              <a:rPr lang="zh-CN" altLang="zh-CN" sz="1200" kern="1200" dirty="0" smtClean="0">
                <a:solidFill>
                  <a:schemeClr val="tx1"/>
                </a:solidFill>
                <a:effectLst/>
                <a:latin typeface="+mn-lt"/>
                <a:ea typeface="+mn-ea"/>
                <a:cs typeface="+mn-cs"/>
              </a:rPr>
              <a:t>％，走向没落的</a:t>
            </a:r>
            <a:r>
              <a:rPr lang="en-US" altLang="zh-CN" sz="1200" kern="1200" dirty="0" smtClean="0">
                <a:solidFill>
                  <a:schemeClr val="tx1"/>
                </a:solidFill>
                <a:effectLst/>
                <a:latin typeface="+mn-lt"/>
                <a:ea typeface="+mn-ea"/>
                <a:cs typeface="+mn-cs"/>
              </a:rPr>
              <a:t>Unix</a:t>
            </a:r>
            <a:r>
              <a:rPr lang="zh-CN" altLang="zh-CN" sz="1200" kern="1200" dirty="0" smtClean="0">
                <a:solidFill>
                  <a:schemeClr val="tx1"/>
                </a:solidFill>
                <a:effectLst/>
                <a:latin typeface="+mn-lt"/>
                <a:ea typeface="+mn-ea"/>
                <a:cs typeface="+mn-cs"/>
              </a:rPr>
              <a:t>此次仍顽强地维持着</a:t>
            </a:r>
            <a:r>
              <a:rPr lang="en-US" altLang="zh-CN" sz="1200" kern="1200" dirty="0" smtClean="0">
                <a:solidFill>
                  <a:schemeClr val="tx1"/>
                </a:solidFill>
                <a:effectLst/>
                <a:latin typeface="+mn-lt"/>
                <a:ea typeface="+mn-ea"/>
                <a:cs typeface="+mn-cs"/>
              </a:rPr>
              <a:t>2</a:t>
            </a:r>
            <a:r>
              <a:rPr lang="zh-CN" altLang="zh-CN" sz="1200" kern="1200" dirty="0" smtClean="0">
                <a:solidFill>
                  <a:schemeClr val="tx1"/>
                </a:solidFill>
                <a:effectLst/>
                <a:latin typeface="+mn-lt"/>
                <a:ea typeface="+mn-ea"/>
                <a:cs typeface="+mn-cs"/>
              </a:rPr>
              <a:t>％的份额。</a:t>
            </a:r>
          </a:p>
          <a:p>
            <a:endParaRPr lang="zh-CN" altLang="en-US" dirty="0"/>
          </a:p>
        </p:txBody>
      </p:sp>
      <p:sp>
        <p:nvSpPr>
          <p:cNvPr id="4" name="灯片编号占位符 3"/>
          <p:cNvSpPr>
            <a:spLocks noGrp="1"/>
          </p:cNvSpPr>
          <p:nvPr>
            <p:ph type="sldNum" sz="quarter" idx="10"/>
          </p:nvPr>
        </p:nvSpPr>
        <p:spPr/>
        <p:txBody>
          <a:bodyPr/>
          <a:lstStyle/>
          <a:p>
            <a:fld id="{777C96D9-4D4F-4265-8F02-21631B019730}" type="slidenum">
              <a:rPr lang="zh-CN" altLang="en-US" smtClean="0"/>
              <a:t>17</a:t>
            </a:fld>
            <a:endParaRPr lang="zh-CN" altLang="en-US"/>
          </a:p>
        </p:txBody>
      </p:sp>
    </p:spTree>
    <p:extLst>
      <p:ext uri="{BB962C8B-B14F-4D97-AF65-F5344CB8AC3E}">
        <p14:creationId xmlns:p14="http://schemas.microsoft.com/office/powerpoint/2010/main" val="22854323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err="1" smtClean="0"/>
              <a:t>Tserial</a:t>
            </a:r>
            <a:r>
              <a:rPr lang="en-US" altLang="zh-CN" dirty="0" smtClean="0"/>
              <a:t> </a:t>
            </a:r>
            <a:r>
              <a:rPr lang="zh-CN" altLang="en-US" dirty="0" smtClean="0"/>
              <a:t>串行时间。 </a:t>
            </a:r>
            <a:r>
              <a:rPr lang="en-US" altLang="zh-CN" dirty="0" err="1" smtClean="0"/>
              <a:t>Tparallel</a:t>
            </a:r>
            <a:r>
              <a:rPr lang="zh-CN" altLang="en-US" dirty="0" smtClean="0"/>
              <a:t>并行运算时间。</a:t>
            </a:r>
            <a:r>
              <a:rPr lang="en-US" altLang="zh-CN" dirty="0" smtClean="0"/>
              <a:t>F</a:t>
            </a:r>
            <a:r>
              <a:rPr lang="zh-CN" altLang="en-US" dirty="0" smtClean="0"/>
              <a:t>表示不可并行部分的比例。</a:t>
            </a:r>
            <a:endParaRPr lang="en-US" altLang="zh-CN" dirty="0" smtClean="0"/>
          </a:p>
          <a:p>
            <a:r>
              <a:rPr lang="zh-CN" altLang="en-US" dirty="0" smtClean="0"/>
              <a:t>这两个定律看似矛盾，但实质上他们是一回事。怎么来理解这两个定律呢？首先，</a:t>
            </a:r>
            <a:r>
              <a:rPr lang="en-US" altLang="zh-CN" dirty="0" smtClean="0"/>
              <a:t>Amdahl</a:t>
            </a:r>
            <a:r>
              <a:rPr lang="zh-CN" altLang="en-US" dirty="0" smtClean="0"/>
              <a:t>定律讲述的是规模一定的情形下。</a:t>
            </a:r>
            <a:endParaRPr lang="en-US" altLang="zh-CN" dirty="0" smtClean="0"/>
          </a:p>
          <a:p>
            <a:r>
              <a:rPr lang="zh-CN" altLang="en-US" dirty="0" smtClean="0"/>
              <a:t>而</a:t>
            </a:r>
            <a:r>
              <a:rPr lang="en-US" altLang="zh-CN" dirty="0" smtClean="0"/>
              <a:t>Gustafson</a:t>
            </a:r>
            <a:r>
              <a:rPr lang="zh-CN" altLang="en-US" dirty="0" smtClean="0"/>
              <a:t>定律讲的是规模可以增大的情形。举个形象但不一定准确的例子。假设开车去</a:t>
            </a:r>
            <a:r>
              <a:rPr lang="en-US" altLang="zh-CN" dirty="0" smtClean="0"/>
              <a:t>60km</a:t>
            </a:r>
            <a:r>
              <a:rPr lang="zh-CN" altLang="en-US" dirty="0" smtClean="0"/>
              <a:t>外的地方，</a:t>
            </a:r>
            <a:r>
              <a:rPr lang="en-US" altLang="zh-CN" dirty="0" smtClean="0"/>
              <a:t>60km/h</a:t>
            </a:r>
            <a:r>
              <a:rPr lang="zh-CN" altLang="en-US" dirty="0" smtClean="0"/>
              <a:t>需要</a:t>
            </a:r>
            <a:endParaRPr lang="en-US" altLang="zh-CN" dirty="0" smtClean="0"/>
          </a:p>
          <a:p>
            <a:r>
              <a:rPr lang="zh-CN" altLang="en-US" dirty="0" smtClean="0"/>
              <a:t>走一个小时。前</a:t>
            </a:r>
            <a:r>
              <a:rPr lang="en-US" altLang="zh-CN" dirty="0" smtClean="0"/>
              <a:t>30</a:t>
            </a:r>
            <a:r>
              <a:rPr lang="zh-CN" altLang="en-US" dirty="0" smtClean="0"/>
              <a:t>分钟正常开了</a:t>
            </a:r>
            <a:r>
              <a:rPr lang="en-US" altLang="zh-CN" dirty="0" smtClean="0"/>
              <a:t>30km</a:t>
            </a:r>
            <a:r>
              <a:rPr lang="zh-CN" altLang="en-US" dirty="0" smtClean="0"/>
              <a:t>，那么后面无论怎么加速，最少的时间仍然是大于半个小时，</a:t>
            </a:r>
            <a:endParaRPr lang="en-US" altLang="zh-CN" dirty="0" smtClean="0"/>
          </a:p>
          <a:p>
            <a:r>
              <a:rPr lang="zh-CN" altLang="en-US" dirty="0" smtClean="0"/>
              <a:t>换句话说，速度不可能超过</a:t>
            </a:r>
            <a:r>
              <a:rPr lang="en-US" altLang="zh-CN" dirty="0" smtClean="0"/>
              <a:t>120km/h;</a:t>
            </a:r>
          </a:p>
          <a:p>
            <a:r>
              <a:rPr lang="zh-CN" altLang="en-US" dirty="0" smtClean="0"/>
              <a:t>而</a:t>
            </a:r>
            <a:r>
              <a:rPr lang="en-US" altLang="zh-CN" dirty="0" smtClean="0"/>
              <a:t>Gustafson</a:t>
            </a:r>
            <a:r>
              <a:rPr lang="zh-CN" altLang="en-US" dirty="0" smtClean="0"/>
              <a:t>定律说的是，不限制时间和路程，无论你前面半段速度有多慢，只要后面可以一直加速，那么平均速度总会超过</a:t>
            </a:r>
            <a:r>
              <a:rPr lang="en-US" altLang="zh-CN" dirty="0" smtClean="0"/>
              <a:t>120km/h</a:t>
            </a:r>
            <a:endParaRPr lang="zh-CN" altLang="en-US" dirty="0"/>
          </a:p>
        </p:txBody>
      </p:sp>
      <p:sp>
        <p:nvSpPr>
          <p:cNvPr id="4" name="灯片编号占位符 3"/>
          <p:cNvSpPr>
            <a:spLocks noGrp="1"/>
          </p:cNvSpPr>
          <p:nvPr>
            <p:ph type="sldNum" sz="quarter" idx="10"/>
          </p:nvPr>
        </p:nvSpPr>
        <p:spPr/>
        <p:txBody>
          <a:bodyPr/>
          <a:lstStyle/>
          <a:p>
            <a:fld id="{777C96D9-4D4F-4265-8F02-21631B019730}" type="slidenum">
              <a:rPr lang="zh-CN" altLang="en-US" smtClean="0"/>
              <a:t>18</a:t>
            </a:fld>
            <a:endParaRPr lang="zh-CN" altLang="en-US"/>
          </a:p>
        </p:txBody>
      </p:sp>
    </p:spTree>
    <p:extLst>
      <p:ext uri="{BB962C8B-B14F-4D97-AF65-F5344CB8AC3E}">
        <p14:creationId xmlns:p14="http://schemas.microsoft.com/office/powerpoint/2010/main" val="42620211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77C96D9-4D4F-4265-8F02-21631B019730}" type="slidenum">
              <a:rPr lang="zh-CN" altLang="en-US" smtClean="0"/>
              <a:t>22</a:t>
            </a:fld>
            <a:endParaRPr lang="zh-CN" altLang="en-US"/>
          </a:p>
        </p:txBody>
      </p:sp>
    </p:spTree>
    <p:extLst>
      <p:ext uri="{BB962C8B-B14F-4D97-AF65-F5344CB8AC3E}">
        <p14:creationId xmlns:p14="http://schemas.microsoft.com/office/powerpoint/2010/main" val="25174620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台风、</a:t>
            </a:r>
            <a:r>
              <a:rPr lang="en-US" altLang="zh-CN" dirty="0" smtClean="0"/>
              <a:t>08</a:t>
            </a:r>
            <a:r>
              <a:rPr lang="zh-CN" altLang="en-US" dirty="0" smtClean="0"/>
              <a:t>年雪灾、今年全国大范围的洪涝灾害。温室效应带来的全球变化对人类的影响</a:t>
            </a:r>
            <a:endParaRPr lang="zh-CN" altLang="en-US" dirty="0"/>
          </a:p>
        </p:txBody>
      </p:sp>
      <p:sp>
        <p:nvSpPr>
          <p:cNvPr id="4" name="灯片编号占位符 3"/>
          <p:cNvSpPr>
            <a:spLocks noGrp="1"/>
          </p:cNvSpPr>
          <p:nvPr>
            <p:ph type="sldNum" sz="quarter" idx="10"/>
          </p:nvPr>
        </p:nvSpPr>
        <p:spPr/>
        <p:txBody>
          <a:bodyPr/>
          <a:lstStyle/>
          <a:p>
            <a:fld id="{777C96D9-4D4F-4265-8F02-21631B019730}" type="slidenum">
              <a:rPr lang="zh-CN" altLang="en-US" smtClean="0"/>
              <a:t>23</a:t>
            </a:fld>
            <a:endParaRPr lang="zh-CN" altLang="en-US"/>
          </a:p>
        </p:txBody>
      </p:sp>
    </p:spTree>
    <p:extLst>
      <p:ext uri="{BB962C8B-B14F-4D97-AF65-F5344CB8AC3E}">
        <p14:creationId xmlns:p14="http://schemas.microsoft.com/office/powerpoint/2010/main" val="28359005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加速比线性增加，说明具有很好的并行扩展性，我们可以使用大量节点进行并行运算，同时选用更高主频的</a:t>
            </a:r>
            <a:r>
              <a:rPr lang="en-US" altLang="zh-CN" dirty="0" smtClean="0"/>
              <a:t>CPU</a:t>
            </a:r>
            <a:r>
              <a:rPr lang="zh-CN" altLang="en-US" dirty="0" smtClean="0"/>
              <a:t>。</a:t>
            </a:r>
            <a:endParaRPr lang="en-US" altLang="zh-CN" dirty="0" smtClean="0"/>
          </a:p>
          <a:p>
            <a:endParaRPr lang="en-US" altLang="zh-CN" dirty="0" smtClean="0"/>
          </a:p>
        </p:txBody>
      </p:sp>
      <p:sp>
        <p:nvSpPr>
          <p:cNvPr id="4" name="灯片编号占位符 3"/>
          <p:cNvSpPr>
            <a:spLocks noGrp="1"/>
          </p:cNvSpPr>
          <p:nvPr>
            <p:ph type="sldNum" sz="quarter" idx="10"/>
          </p:nvPr>
        </p:nvSpPr>
        <p:spPr/>
        <p:txBody>
          <a:bodyPr/>
          <a:lstStyle/>
          <a:p>
            <a:fld id="{777C96D9-4D4F-4265-8F02-21631B019730}" type="slidenum">
              <a:rPr lang="zh-CN" altLang="en-US" smtClean="0"/>
              <a:t>26</a:t>
            </a:fld>
            <a:endParaRPr lang="zh-CN" altLang="en-US"/>
          </a:p>
        </p:txBody>
      </p:sp>
    </p:spTree>
    <p:extLst>
      <p:ext uri="{BB962C8B-B14F-4D97-AF65-F5344CB8AC3E}">
        <p14:creationId xmlns:p14="http://schemas.microsoft.com/office/powerpoint/2010/main" val="40257137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2CB86D-536C-440D-BC05-C533599BA6D1}" type="slidenum">
              <a:rPr lang="zh-CN" altLang="en-US" smtClean="0"/>
              <a:t>27</a:t>
            </a:fld>
            <a:endParaRPr lang="zh-CN" altLang="en-US"/>
          </a:p>
        </p:txBody>
      </p:sp>
    </p:spTree>
    <p:extLst>
      <p:ext uri="{BB962C8B-B14F-4D97-AF65-F5344CB8AC3E}">
        <p14:creationId xmlns:p14="http://schemas.microsoft.com/office/powerpoint/2010/main" val="29093834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171450" indent="-171450">
              <a:buFont typeface="Arial" panose="020B0604020202020204" pitchFamily="34" charset="0"/>
              <a:buChar char="•"/>
            </a:pPr>
            <a:r>
              <a:rPr lang="en-US" altLang="zh-CN" dirty="0" smtClean="0"/>
              <a:t>Research and Development </a:t>
            </a:r>
            <a:r>
              <a:rPr lang="zh-CN" altLang="en-US" dirty="0" smtClean="0"/>
              <a:t>研究与开发</a:t>
            </a:r>
            <a:r>
              <a:rPr lang="en-US" altLang="zh-CN" dirty="0" smtClean="0"/>
              <a:t>; </a:t>
            </a:r>
          </a:p>
          <a:p>
            <a:pPr marL="171450" indent="-171450">
              <a:buFont typeface="Arial" panose="020B0604020202020204" pitchFamily="34" charset="0"/>
              <a:buChar char="•"/>
            </a:pPr>
            <a:r>
              <a:rPr lang="zh-CN" altLang="en-US" dirty="0" smtClean="0"/>
              <a:t>我们对自然界的认识还有太多的局限性，在许多情况下，理论模型十分复杂，甚至连有关理论都没有，或者试验费用昂贵甚至无法进行时，数值计算就成为唯一或主要手段。</a:t>
            </a:r>
            <a:endParaRPr lang="en-US" altLang="zh-CN" dirty="0" smtClean="0"/>
          </a:p>
          <a:p>
            <a:pPr marL="171450" indent="-171450">
              <a:buFont typeface="Arial" panose="020B0604020202020204" pitchFamily="34" charset="0"/>
              <a:buChar char="•"/>
            </a:pPr>
            <a:r>
              <a:rPr lang="zh-CN" altLang="en-US" dirty="0" smtClean="0"/>
              <a:t>再举个直观的例子，飞机发动机的涡轮叶片是一种耐高温的材料。它通常是有几种材料的合成品；如果在</a:t>
            </a:r>
            <a:r>
              <a:rPr lang="en-US" altLang="zh-CN" dirty="0" smtClean="0"/>
              <a:t>100</a:t>
            </a:r>
            <a:r>
              <a:rPr lang="zh-CN" altLang="en-US" dirty="0" smtClean="0"/>
              <a:t>种材料中挑出</a:t>
            </a:r>
            <a:r>
              <a:rPr lang="en-US" altLang="zh-CN" dirty="0" smtClean="0"/>
              <a:t>5</a:t>
            </a:r>
            <a:r>
              <a:rPr lang="zh-CN" altLang="en-US" dirty="0" smtClean="0"/>
              <a:t>种材料进行组合，可能性高达</a:t>
            </a:r>
            <a:r>
              <a:rPr lang="en-US" altLang="zh-CN" dirty="0" smtClean="0"/>
              <a:t>10^9</a:t>
            </a:r>
            <a:r>
              <a:rPr lang="zh-CN" altLang="en-US" dirty="0" smtClean="0"/>
              <a:t>量级，而且不同元素还有不同的比例和组合，在不同的温度和压强条件下，这些材料的性质还会有不同变化。如果是通过实验室的实验一一来完成，那么这个工作量和代价是无穷的。</a:t>
            </a:r>
            <a:endParaRPr lang="en-US" altLang="zh-CN" dirty="0" smtClean="0"/>
          </a:p>
          <a:p>
            <a:pPr marL="171450" indent="-171450">
              <a:buFont typeface="Arial" panose="020B0604020202020204" pitchFamily="34" charset="0"/>
              <a:buChar char="•"/>
            </a:pPr>
            <a:r>
              <a:rPr lang="zh-CN" altLang="en-US" dirty="0" smtClean="0"/>
              <a:t>另外，如果说要研究台风，它的水平尺度在几百公里，垂直尺度在</a:t>
            </a:r>
            <a:r>
              <a:rPr lang="en-US" altLang="zh-CN" dirty="0" smtClean="0"/>
              <a:t>5</a:t>
            </a:r>
            <a:r>
              <a:rPr lang="zh-CN" altLang="en-US" dirty="0" smtClean="0"/>
              <a:t>公里以上，移动范围可以达到</a:t>
            </a:r>
            <a:r>
              <a:rPr lang="en-US" altLang="zh-CN" dirty="0" smtClean="0"/>
              <a:t>1000</a:t>
            </a:r>
            <a:r>
              <a:rPr lang="zh-CN" altLang="en-US" dirty="0" smtClean="0"/>
              <a:t>公里，我们不可能建造这么一个这么庞大的实验室来做研究。</a:t>
            </a:r>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777C96D9-4D4F-4265-8F02-21631B019730}" type="slidenum">
              <a:rPr lang="zh-CN" altLang="en-US" smtClean="0"/>
              <a:t>34</a:t>
            </a:fld>
            <a:endParaRPr lang="zh-CN" altLang="en-US"/>
          </a:p>
        </p:txBody>
      </p:sp>
    </p:spTree>
    <p:extLst>
      <p:ext uri="{BB962C8B-B14F-4D97-AF65-F5344CB8AC3E}">
        <p14:creationId xmlns:p14="http://schemas.microsoft.com/office/powerpoint/2010/main" val="37514907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计算机的核心，</a:t>
            </a:r>
            <a:r>
              <a:rPr lang="zh-CN" altLang="zh-CN" sz="1200" kern="1200" dirty="0" smtClean="0">
                <a:solidFill>
                  <a:schemeClr val="tx1"/>
                </a:solidFill>
                <a:effectLst/>
                <a:latin typeface="+mn-lt"/>
                <a:ea typeface="+mn-ea"/>
                <a:cs typeface="+mn-cs"/>
              </a:rPr>
              <a:t>很大程度上决定了高性能计算机的计算性能。</a:t>
            </a:r>
            <a:endParaRPr lang="en-US" altLang="zh-CN" sz="1200" kern="1200" dirty="0" smtClean="0">
              <a:solidFill>
                <a:schemeClr val="tx1"/>
              </a:solidFill>
              <a:effectLst/>
              <a:latin typeface="+mn-lt"/>
              <a:ea typeface="+mn-ea"/>
              <a:cs typeface="+mn-cs"/>
            </a:endParaRPr>
          </a:p>
          <a:p>
            <a:endParaRPr lang="en-US" altLang="zh-CN" sz="1200" kern="1200" dirty="0" smtClean="0">
              <a:solidFill>
                <a:schemeClr val="tx1"/>
              </a:solidFill>
              <a:effectLst/>
              <a:latin typeface="+mn-lt"/>
              <a:ea typeface="+mn-ea"/>
              <a:cs typeface="+mn-cs"/>
            </a:endParaRPr>
          </a:p>
          <a:p>
            <a:r>
              <a:rPr lang="zh-CN" altLang="zh-CN" sz="1200" kern="1200" dirty="0" smtClean="0">
                <a:solidFill>
                  <a:schemeClr val="tx1"/>
                </a:solidFill>
                <a:effectLst/>
                <a:latin typeface="+mn-lt"/>
                <a:ea typeface="+mn-ea"/>
                <a:cs typeface="+mn-cs"/>
              </a:rPr>
              <a:t>自</a:t>
            </a:r>
            <a:r>
              <a:rPr lang="en-US" altLang="zh-CN" sz="1200" kern="1200" dirty="0" smtClean="0">
                <a:solidFill>
                  <a:schemeClr val="tx1"/>
                </a:solidFill>
                <a:effectLst/>
                <a:latin typeface="+mn-lt"/>
                <a:ea typeface="+mn-ea"/>
                <a:cs typeface="+mn-cs"/>
              </a:rPr>
              <a:t>2000</a:t>
            </a:r>
            <a:r>
              <a:rPr lang="zh-CN" altLang="zh-CN" sz="1200" kern="1200" dirty="0" smtClean="0">
                <a:solidFill>
                  <a:schemeClr val="tx1"/>
                </a:solidFill>
                <a:effectLst/>
                <a:latin typeface="+mn-lt"/>
                <a:ea typeface="+mn-ea"/>
                <a:cs typeface="+mn-cs"/>
              </a:rPr>
              <a:t>年开始，</a:t>
            </a:r>
            <a:r>
              <a:rPr lang="en-US" altLang="zh-CN" sz="1200" kern="1200" dirty="0" smtClean="0">
                <a:solidFill>
                  <a:schemeClr val="tx1"/>
                </a:solidFill>
                <a:effectLst/>
                <a:latin typeface="+mn-lt"/>
                <a:ea typeface="+mn-ea"/>
                <a:cs typeface="+mn-cs"/>
              </a:rPr>
              <a:t>Intel</a:t>
            </a:r>
            <a:r>
              <a:rPr lang="zh-CN" altLang="zh-CN" sz="1200" kern="1200" dirty="0" smtClean="0">
                <a:solidFill>
                  <a:schemeClr val="tx1"/>
                </a:solidFill>
                <a:effectLst/>
                <a:latin typeface="+mn-lt"/>
                <a:ea typeface="+mn-ea"/>
                <a:cs typeface="+mn-cs"/>
              </a:rPr>
              <a:t>和</a:t>
            </a:r>
            <a:r>
              <a:rPr lang="en-US" altLang="zh-CN" sz="1200" kern="1200" dirty="0" smtClean="0">
                <a:solidFill>
                  <a:schemeClr val="tx1"/>
                </a:solidFill>
                <a:effectLst/>
                <a:latin typeface="+mn-lt"/>
                <a:ea typeface="+mn-ea"/>
                <a:cs typeface="+mn-cs"/>
              </a:rPr>
              <a:t>AMD</a:t>
            </a:r>
            <a:r>
              <a:rPr lang="zh-CN" altLang="zh-CN" sz="1200" kern="1200" dirty="0" smtClean="0">
                <a:solidFill>
                  <a:schemeClr val="tx1"/>
                </a:solidFill>
                <a:effectLst/>
                <a:latin typeface="+mn-lt"/>
                <a:ea typeface="+mn-ea"/>
                <a:cs typeface="+mn-cs"/>
              </a:rPr>
              <a:t>的</a:t>
            </a:r>
            <a:r>
              <a:rPr lang="en-US" altLang="zh-CN" sz="1200" kern="1200" dirty="0" smtClean="0">
                <a:solidFill>
                  <a:schemeClr val="tx1"/>
                </a:solidFill>
                <a:effectLst/>
                <a:latin typeface="+mn-lt"/>
                <a:ea typeface="+mn-ea"/>
                <a:cs typeface="+mn-cs"/>
              </a:rPr>
              <a:t>x86</a:t>
            </a:r>
            <a:r>
              <a:rPr lang="zh-CN" altLang="zh-CN" sz="1200" kern="1200" dirty="0" smtClean="0">
                <a:solidFill>
                  <a:schemeClr val="tx1"/>
                </a:solidFill>
                <a:effectLst/>
                <a:latin typeface="+mn-lt"/>
                <a:ea typeface="+mn-ea"/>
                <a:cs typeface="+mn-cs"/>
              </a:rPr>
              <a:t>处理器在高性能计算市场占有率迅速扩大，逐渐蚕食掉了</a:t>
            </a:r>
            <a:r>
              <a:rPr lang="en-US" altLang="zh-CN" sz="1200" kern="1200" dirty="0" smtClean="0">
                <a:solidFill>
                  <a:schemeClr val="tx1"/>
                </a:solidFill>
                <a:effectLst/>
                <a:latin typeface="+mn-lt"/>
                <a:ea typeface="+mn-ea"/>
                <a:cs typeface="+mn-cs"/>
              </a:rPr>
              <a:t>Alpha</a:t>
            </a:r>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MIPS</a:t>
            </a:r>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Power</a:t>
            </a:r>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SPARC</a:t>
            </a:r>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PA-RISC</a:t>
            </a:r>
            <a:r>
              <a:rPr lang="zh-CN" altLang="zh-CN" sz="1200" kern="1200" dirty="0" smtClean="0">
                <a:solidFill>
                  <a:schemeClr val="tx1"/>
                </a:solidFill>
                <a:effectLst/>
                <a:latin typeface="+mn-lt"/>
                <a:ea typeface="+mn-ea"/>
                <a:cs typeface="+mn-cs"/>
              </a:rPr>
              <a:t>等</a:t>
            </a:r>
            <a:r>
              <a:rPr lang="en-US" altLang="zh-CN" sz="1200" kern="1200" dirty="0" smtClean="0">
                <a:solidFill>
                  <a:schemeClr val="tx1"/>
                </a:solidFill>
                <a:effectLst/>
                <a:latin typeface="+mn-lt"/>
                <a:ea typeface="+mn-ea"/>
                <a:cs typeface="+mn-cs"/>
              </a:rPr>
              <a:t>RISC</a:t>
            </a:r>
            <a:r>
              <a:rPr lang="zh-CN" altLang="zh-CN" sz="1200" kern="1200" dirty="0" smtClean="0">
                <a:solidFill>
                  <a:schemeClr val="tx1"/>
                </a:solidFill>
                <a:effectLst/>
                <a:latin typeface="+mn-lt"/>
                <a:ea typeface="+mn-ea"/>
                <a:cs typeface="+mn-cs"/>
              </a:rPr>
              <a:t>处理器的市场。</a:t>
            </a:r>
            <a:endParaRPr lang="en-US" altLang="zh-CN" sz="1200" kern="1200" dirty="0" smtClean="0">
              <a:solidFill>
                <a:schemeClr val="tx1"/>
              </a:solidFill>
              <a:effectLst/>
              <a:latin typeface="+mn-lt"/>
              <a:ea typeface="+mn-ea"/>
              <a:cs typeface="+mn-cs"/>
            </a:endParaRPr>
          </a:p>
          <a:p>
            <a:r>
              <a:rPr lang="en-US" altLang="zh-CN" sz="1200" kern="1200" dirty="0" smtClean="0">
                <a:solidFill>
                  <a:schemeClr val="tx1"/>
                </a:solidFill>
                <a:effectLst/>
                <a:latin typeface="+mn-lt"/>
                <a:ea typeface="+mn-ea"/>
                <a:cs typeface="+mn-cs"/>
              </a:rPr>
              <a:t>RISC</a:t>
            </a:r>
            <a:r>
              <a:rPr lang="zh-CN" altLang="en-US" sz="1200" kern="1200" dirty="0" smtClean="0">
                <a:solidFill>
                  <a:schemeClr val="tx1"/>
                </a:solidFill>
                <a:effectLst/>
                <a:latin typeface="+mn-lt"/>
                <a:ea typeface="+mn-ea"/>
                <a:cs typeface="+mn-cs"/>
              </a:rPr>
              <a:t>精简指令集，</a:t>
            </a:r>
            <a:endParaRPr lang="en-US" altLang="zh-CN" sz="1200" kern="1200" dirty="0" smtClean="0">
              <a:solidFill>
                <a:schemeClr val="tx1"/>
              </a:solidFill>
              <a:effectLst/>
              <a:latin typeface="+mn-lt"/>
              <a:ea typeface="+mn-ea"/>
              <a:cs typeface="+mn-cs"/>
            </a:endParaRPr>
          </a:p>
          <a:p>
            <a:endParaRPr lang="en-US" altLang="zh-CN"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777C96D9-4D4F-4265-8F02-21631B019730}" type="slidenum">
              <a:rPr lang="zh-CN" altLang="en-US" smtClean="0"/>
              <a:t>35</a:t>
            </a:fld>
            <a:endParaRPr lang="zh-CN" altLang="en-US"/>
          </a:p>
        </p:txBody>
      </p:sp>
    </p:spTree>
    <p:extLst>
      <p:ext uri="{BB962C8B-B14F-4D97-AF65-F5344CB8AC3E}">
        <p14:creationId xmlns:p14="http://schemas.microsoft.com/office/powerpoint/2010/main" val="19675564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这个数据比较老，</a:t>
            </a:r>
            <a:endParaRPr lang="en-US" altLang="zh-CN" dirty="0" smtClean="0"/>
          </a:p>
          <a:p>
            <a:r>
              <a:rPr lang="zh-CN" altLang="en-US" dirty="0" smtClean="0"/>
              <a:t>今年</a:t>
            </a:r>
            <a:r>
              <a:rPr lang="en-US" altLang="zh-CN" dirty="0" smtClean="0"/>
              <a:t>Intel</a:t>
            </a:r>
            <a:r>
              <a:rPr lang="en-US" altLang="zh-CN" baseline="0" dirty="0" smtClean="0"/>
              <a:t> </a:t>
            </a:r>
            <a:r>
              <a:rPr lang="zh-CN" altLang="en-US" baseline="0" dirty="0" smtClean="0"/>
              <a:t>发布了</a:t>
            </a:r>
            <a:r>
              <a:rPr lang="en-US" altLang="zh-CN" baseline="0" dirty="0" smtClean="0"/>
              <a:t>Omni-Path</a:t>
            </a:r>
            <a:r>
              <a:rPr lang="zh-CN" altLang="en-US" baseline="0" dirty="0" smtClean="0"/>
              <a:t>的架构。用以和</a:t>
            </a:r>
            <a:r>
              <a:rPr lang="en-US" altLang="zh-CN" baseline="0" dirty="0" err="1" smtClean="0"/>
              <a:t>Infiniband</a:t>
            </a:r>
            <a:r>
              <a:rPr lang="en-US" altLang="zh-CN" baseline="0" dirty="0" smtClean="0"/>
              <a:t> 100 GB EDR</a:t>
            </a:r>
            <a:r>
              <a:rPr lang="zh-CN" altLang="en-US" baseline="0" dirty="0" smtClean="0"/>
              <a:t>高速计算网络竞争。</a:t>
            </a:r>
            <a:endParaRPr lang="en-US" altLang="zh-CN" baseline="0" dirty="0" smtClean="0"/>
          </a:p>
          <a:p>
            <a:r>
              <a:rPr lang="en-US" altLang="zh-CN" baseline="0" dirty="0" smtClean="0"/>
              <a:t>Intel </a:t>
            </a:r>
            <a:r>
              <a:rPr lang="zh-CN" altLang="en-US" baseline="0" dirty="0" smtClean="0"/>
              <a:t>收购了</a:t>
            </a:r>
            <a:r>
              <a:rPr lang="en-US" altLang="zh-CN" baseline="0" dirty="0" err="1" smtClean="0"/>
              <a:t>Mellanox</a:t>
            </a:r>
            <a:r>
              <a:rPr lang="en-US" altLang="zh-CN" baseline="0" dirty="0" smtClean="0"/>
              <a:t> </a:t>
            </a:r>
            <a:r>
              <a:rPr lang="zh-CN" altLang="en-US" baseline="0" dirty="0" smtClean="0"/>
              <a:t>的部门，因此可以兼容</a:t>
            </a:r>
            <a:r>
              <a:rPr lang="en-US" altLang="zh-CN" baseline="0" dirty="0" smtClean="0"/>
              <a:t>IB</a:t>
            </a:r>
            <a:r>
              <a:rPr lang="zh-CN" altLang="en-US" baseline="0" dirty="0" smtClean="0"/>
              <a:t>的所有应用，但还没发做到互联。</a:t>
            </a:r>
            <a:endParaRPr lang="zh-CN" altLang="en-US" dirty="0"/>
          </a:p>
        </p:txBody>
      </p:sp>
      <p:sp>
        <p:nvSpPr>
          <p:cNvPr id="4" name="灯片编号占位符 3"/>
          <p:cNvSpPr>
            <a:spLocks noGrp="1"/>
          </p:cNvSpPr>
          <p:nvPr>
            <p:ph type="sldNum" sz="quarter" idx="10"/>
          </p:nvPr>
        </p:nvSpPr>
        <p:spPr/>
        <p:txBody>
          <a:bodyPr/>
          <a:lstStyle/>
          <a:p>
            <a:fld id="{777C96D9-4D4F-4265-8F02-21631B019730}" type="slidenum">
              <a:rPr lang="zh-CN" altLang="en-US" smtClean="0"/>
              <a:t>37</a:t>
            </a:fld>
            <a:endParaRPr lang="zh-CN" altLang="en-US"/>
          </a:p>
        </p:txBody>
      </p:sp>
    </p:spTree>
    <p:extLst>
      <p:ext uri="{BB962C8B-B14F-4D97-AF65-F5344CB8AC3E}">
        <p14:creationId xmlns:p14="http://schemas.microsoft.com/office/powerpoint/2010/main" val="3352432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171450" indent="-171450">
              <a:buFont typeface="Arial" panose="020B0604020202020204" pitchFamily="34" charset="0"/>
              <a:buChar char="•"/>
            </a:pPr>
            <a:r>
              <a:rPr lang="zh-CN" altLang="en-US" dirty="0" smtClean="0"/>
              <a:t>我们对自然界的认识还有太多的局限性，在许多情况下，理论模型十分复杂，甚至连有关理论都没有，或者试验费用昂贵甚至无法进行时，数值计算就成为唯一或主要手段。</a:t>
            </a:r>
            <a:endParaRPr lang="en-US" altLang="zh-CN" dirty="0" smtClean="0"/>
          </a:p>
          <a:p>
            <a:pPr marL="171450" indent="-171450">
              <a:buFont typeface="Arial" panose="020B0604020202020204" pitchFamily="34" charset="0"/>
              <a:buChar char="•"/>
            </a:pPr>
            <a:r>
              <a:rPr lang="zh-CN" altLang="en-US" dirty="0" smtClean="0"/>
              <a:t>再举个直观的例子，飞机发动机的涡轮叶片是一种耐高温的材料。它通常是有几种材料的合成品；如果在</a:t>
            </a:r>
            <a:r>
              <a:rPr lang="en-US" altLang="zh-CN" dirty="0" smtClean="0"/>
              <a:t>100</a:t>
            </a:r>
            <a:r>
              <a:rPr lang="zh-CN" altLang="en-US" dirty="0" smtClean="0"/>
              <a:t>种材料中挑出</a:t>
            </a:r>
            <a:r>
              <a:rPr lang="en-US" altLang="zh-CN" dirty="0" smtClean="0"/>
              <a:t>5</a:t>
            </a:r>
            <a:r>
              <a:rPr lang="zh-CN" altLang="en-US" dirty="0" smtClean="0"/>
              <a:t>种材料进行组合，可能性高达</a:t>
            </a:r>
            <a:r>
              <a:rPr lang="en-US" altLang="zh-CN" dirty="0" smtClean="0"/>
              <a:t>10^9</a:t>
            </a:r>
            <a:r>
              <a:rPr lang="zh-CN" altLang="en-US" dirty="0" smtClean="0"/>
              <a:t>量级，而且不同元素还有不同的比例和组合，在不同的温度和压强条件下，这些材料的性质还会有不同变化。如果是通过实验室的实验一一来完成，那么这个工作量和代价是无穷的。</a:t>
            </a:r>
            <a:endParaRPr lang="en-US" altLang="zh-CN" dirty="0" smtClean="0"/>
          </a:p>
          <a:p>
            <a:pPr marL="171450" indent="-171450">
              <a:buFont typeface="Arial" panose="020B0604020202020204" pitchFamily="34" charset="0"/>
              <a:buChar char="•"/>
            </a:pPr>
            <a:r>
              <a:rPr lang="zh-CN" altLang="en-US" dirty="0" smtClean="0"/>
              <a:t>再举个例子，目前台风妮妲正在直扑我国长三角地区。它的水平尺度在几百公里，垂直尺度在</a:t>
            </a:r>
            <a:r>
              <a:rPr lang="en-US" altLang="zh-CN" dirty="0" smtClean="0"/>
              <a:t>5</a:t>
            </a:r>
            <a:r>
              <a:rPr lang="zh-CN" altLang="en-US" dirty="0" smtClean="0"/>
              <a:t>公里以上，移动范围可以达到</a:t>
            </a:r>
            <a:r>
              <a:rPr lang="en-US" altLang="zh-CN" dirty="0" smtClean="0"/>
              <a:t>1000</a:t>
            </a:r>
            <a:r>
              <a:rPr lang="zh-CN" altLang="en-US" dirty="0" smtClean="0"/>
              <a:t>公里，我们不可能建造这么一个这么庞大的实验室来做研究。</a:t>
            </a:r>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777C96D9-4D4F-4265-8F02-21631B019730}" type="slidenum">
              <a:rPr lang="zh-CN" altLang="en-US" smtClean="0"/>
              <a:t>2</a:t>
            </a:fld>
            <a:endParaRPr lang="zh-CN" altLang="en-US"/>
          </a:p>
        </p:txBody>
      </p:sp>
    </p:spTree>
    <p:extLst>
      <p:ext uri="{BB962C8B-B14F-4D97-AF65-F5344CB8AC3E}">
        <p14:creationId xmlns:p14="http://schemas.microsoft.com/office/powerpoint/2010/main" val="25774529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b="1" dirty="0" smtClean="0"/>
              <a:t>2016</a:t>
            </a:r>
            <a:r>
              <a:rPr lang="zh-CN" altLang="en-US" b="1" dirty="0" smtClean="0"/>
              <a:t>，无锡，太湖之光，</a:t>
            </a:r>
            <a:r>
              <a:rPr lang="en-US" altLang="zh-CN" b="1" dirty="0" smtClean="0"/>
              <a:t>93 PFLOPS</a:t>
            </a:r>
            <a:r>
              <a:rPr lang="zh-CN" altLang="en-US" b="1" dirty="0" smtClean="0"/>
              <a:t>。预计</a:t>
            </a:r>
            <a:r>
              <a:rPr lang="en-US" altLang="zh-CN" b="1" dirty="0" smtClean="0"/>
              <a:t>2018-2020</a:t>
            </a:r>
            <a:r>
              <a:rPr lang="zh-CN" altLang="en-US" b="1" dirty="0" smtClean="0"/>
              <a:t>年进入百亿亿次时代</a:t>
            </a:r>
            <a:endParaRPr lang="en-US" altLang="zh-CN" dirty="0" smtClean="0"/>
          </a:p>
          <a:p>
            <a:r>
              <a:rPr lang="en-US" altLang="zh-CN" dirty="0" smtClean="0"/>
              <a:t>TFLOPS</a:t>
            </a:r>
            <a:r>
              <a:rPr lang="zh-CN" altLang="en-US" dirty="0" smtClean="0"/>
              <a:t>，万亿次每秒  </a:t>
            </a:r>
            <a:r>
              <a:rPr lang="en-US" altLang="zh-CN" dirty="0" smtClean="0"/>
              <a:t>PFLOPS</a:t>
            </a:r>
            <a:r>
              <a:rPr lang="zh-CN" altLang="en-US" dirty="0" smtClean="0"/>
              <a:t>，千万亿次每秒  </a:t>
            </a:r>
            <a:r>
              <a:rPr lang="en-US" altLang="zh-CN" dirty="0" smtClean="0"/>
              <a:t>EFLOPS</a:t>
            </a:r>
            <a:r>
              <a:rPr lang="zh-CN" altLang="en-US" dirty="0" smtClean="0"/>
              <a:t>，百亿亿次每秒</a:t>
            </a:r>
            <a:endParaRPr lang="en-US" altLang="zh-CN" dirty="0" smtClean="0"/>
          </a:p>
        </p:txBody>
      </p:sp>
      <p:sp>
        <p:nvSpPr>
          <p:cNvPr id="4" name="灯片编号占位符 3"/>
          <p:cNvSpPr>
            <a:spLocks noGrp="1"/>
          </p:cNvSpPr>
          <p:nvPr>
            <p:ph type="sldNum" sz="quarter" idx="10"/>
          </p:nvPr>
        </p:nvSpPr>
        <p:spPr/>
        <p:txBody>
          <a:bodyPr/>
          <a:lstStyle/>
          <a:p>
            <a:fld id="{777C96D9-4D4F-4265-8F02-21631B019730}" type="slidenum">
              <a:rPr lang="zh-CN" altLang="en-US" smtClean="0"/>
              <a:t>5</a:t>
            </a:fld>
            <a:endParaRPr lang="zh-CN" altLang="en-US"/>
          </a:p>
        </p:txBody>
      </p:sp>
    </p:spTree>
    <p:extLst>
      <p:ext uri="{BB962C8B-B14F-4D97-AF65-F5344CB8AC3E}">
        <p14:creationId xmlns:p14="http://schemas.microsoft.com/office/powerpoint/2010/main" val="1054837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美国当之无愧的霸主，英法德登过比较稳定，我国发展迅猛。</a:t>
            </a:r>
            <a:r>
              <a:rPr lang="zh-CN" altLang="en-US" u="sng" dirty="0" smtClean="0">
                <a:effectLst/>
              </a:rPr>
              <a:t>这一方面说明我国的科研实力在稳步上升，另一方面也说明，国家意识到了超算的价值所在</a:t>
            </a:r>
            <a:endParaRPr lang="zh-CN" altLang="en-US" u="sng" dirty="0">
              <a:effectLst/>
            </a:endParaRPr>
          </a:p>
        </p:txBody>
      </p:sp>
      <p:sp>
        <p:nvSpPr>
          <p:cNvPr id="4" name="灯片编号占位符 3"/>
          <p:cNvSpPr>
            <a:spLocks noGrp="1"/>
          </p:cNvSpPr>
          <p:nvPr>
            <p:ph type="sldNum" sz="quarter" idx="10"/>
          </p:nvPr>
        </p:nvSpPr>
        <p:spPr/>
        <p:txBody>
          <a:bodyPr/>
          <a:lstStyle/>
          <a:p>
            <a:fld id="{777C96D9-4D4F-4265-8F02-21631B019730}" type="slidenum">
              <a:rPr lang="zh-CN" altLang="en-US" smtClean="0"/>
              <a:t>7</a:t>
            </a:fld>
            <a:endParaRPr lang="zh-CN" altLang="en-US"/>
          </a:p>
        </p:txBody>
      </p:sp>
    </p:spTree>
    <p:extLst>
      <p:ext uri="{BB962C8B-B14F-4D97-AF65-F5344CB8AC3E}">
        <p14:creationId xmlns:p14="http://schemas.microsoft.com/office/powerpoint/2010/main" val="6624882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CDC6000</a:t>
            </a:r>
            <a:r>
              <a:rPr lang="zh-CN" altLang="en-US" dirty="0" smtClean="0"/>
              <a:t>，配合</a:t>
            </a:r>
            <a:r>
              <a:rPr lang="en-US" altLang="zh-CN" dirty="0" smtClean="0"/>
              <a:t>FORTRAN</a:t>
            </a:r>
            <a:r>
              <a:rPr lang="zh-CN" altLang="en-US" dirty="0" smtClean="0"/>
              <a:t>编译器，基本的数学运算可以达到</a:t>
            </a:r>
            <a:r>
              <a:rPr lang="en-US" altLang="zh-CN" baseline="0" dirty="0" smtClean="0"/>
              <a:t> 500 </a:t>
            </a:r>
            <a:r>
              <a:rPr lang="en-US" altLang="zh-CN" baseline="0" dirty="0" err="1" smtClean="0"/>
              <a:t>kflops</a:t>
            </a:r>
            <a:r>
              <a:rPr lang="en-US" altLang="zh-CN" dirty="0" smtClean="0"/>
              <a:t>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1972, </a:t>
            </a:r>
            <a:r>
              <a:rPr lang="zh-CN" altLang="en-US" dirty="0" smtClean="0"/>
              <a:t>西摩</a:t>
            </a:r>
            <a:r>
              <a:rPr lang="en-US" altLang="zh-CN" dirty="0" smtClean="0">
                <a:latin typeface="Times New Roman" panose="02020603050405020304" pitchFamily="18" charset="0"/>
                <a:cs typeface="Times New Roman" panose="02020603050405020304" pitchFamily="18" charset="0"/>
              </a:rPr>
              <a:t>•</a:t>
            </a:r>
            <a:r>
              <a:rPr lang="zh-CN" altLang="en-US" dirty="0" smtClean="0"/>
              <a:t>克雷，创立克雷公司（</a:t>
            </a:r>
            <a:r>
              <a:rPr lang="en-US" altLang="zh-CN" dirty="0" smtClean="0"/>
              <a:t>Cray</a:t>
            </a:r>
            <a:r>
              <a:rPr lang="zh-CN" altLang="en-US" dirty="0" smtClean="0"/>
              <a:t>）</a:t>
            </a:r>
            <a:endParaRPr lang="en-US" altLang="zh-CN" dirty="0" smtClean="0"/>
          </a:p>
        </p:txBody>
      </p:sp>
      <p:sp>
        <p:nvSpPr>
          <p:cNvPr id="4" name="灯片编号占位符 3"/>
          <p:cNvSpPr>
            <a:spLocks noGrp="1"/>
          </p:cNvSpPr>
          <p:nvPr>
            <p:ph type="sldNum" sz="quarter" idx="10"/>
          </p:nvPr>
        </p:nvSpPr>
        <p:spPr/>
        <p:txBody>
          <a:bodyPr/>
          <a:lstStyle/>
          <a:p>
            <a:fld id="{777C96D9-4D4F-4265-8F02-21631B019730}" type="slidenum">
              <a:rPr lang="zh-CN" altLang="en-US" smtClean="0"/>
              <a:t>8</a:t>
            </a:fld>
            <a:endParaRPr lang="zh-CN" altLang="en-US"/>
          </a:p>
        </p:txBody>
      </p:sp>
    </p:spTree>
    <p:extLst>
      <p:ext uri="{BB962C8B-B14F-4D97-AF65-F5344CB8AC3E}">
        <p14:creationId xmlns:p14="http://schemas.microsoft.com/office/powerpoint/2010/main" val="19383848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第一台集群系统源自</a:t>
            </a:r>
            <a:r>
              <a:rPr lang="en-US" altLang="zh-CN" dirty="0" smtClean="0"/>
              <a:t>NASA Goddard </a:t>
            </a:r>
            <a:r>
              <a:rPr lang="zh-CN" altLang="en-US" dirty="0" smtClean="0"/>
              <a:t>航天中心的</a:t>
            </a:r>
            <a:r>
              <a:rPr lang="en-US" altLang="zh-CN" dirty="0" smtClean="0"/>
              <a:t>Beowulf</a:t>
            </a:r>
            <a:r>
              <a:rPr lang="zh-CN" altLang="en-US" dirty="0" smtClean="0"/>
              <a:t>项目。当时中心的地球与空间科学项目需要一台能处理大数据的高性能计算机。计算机存储能力要达到一定要求，但是价格不能高于工作站，科学家表示超级无奈，就到市场上买了微机和网络硬件来组件满足要求的高性能计算机。</a:t>
            </a:r>
            <a:endParaRPr lang="zh-CN" altLang="en-US" dirty="0"/>
          </a:p>
        </p:txBody>
      </p:sp>
      <p:sp>
        <p:nvSpPr>
          <p:cNvPr id="4" name="灯片编号占位符 3"/>
          <p:cNvSpPr>
            <a:spLocks noGrp="1"/>
          </p:cNvSpPr>
          <p:nvPr>
            <p:ph type="sldNum" sz="quarter" idx="10"/>
          </p:nvPr>
        </p:nvSpPr>
        <p:spPr/>
        <p:txBody>
          <a:bodyPr/>
          <a:lstStyle/>
          <a:p>
            <a:fld id="{777C96D9-4D4F-4265-8F02-21631B019730}" type="slidenum">
              <a:rPr lang="zh-CN" altLang="en-US" smtClean="0"/>
              <a:t>10</a:t>
            </a:fld>
            <a:endParaRPr lang="zh-CN" altLang="en-US"/>
          </a:p>
        </p:txBody>
      </p:sp>
    </p:spTree>
    <p:extLst>
      <p:ext uri="{BB962C8B-B14F-4D97-AF65-F5344CB8AC3E}">
        <p14:creationId xmlns:p14="http://schemas.microsoft.com/office/powerpoint/2010/main" val="4073186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2015 TOP500</a:t>
            </a:r>
            <a:endParaRPr lang="zh-CN" altLang="en-US" dirty="0"/>
          </a:p>
        </p:txBody>
      </p:sp>
      <p:sp>
        <p:nvSpPr>
          <p:cNvPr id="4" name="灯片编号占位符 3"/>
          <p:cNvSpPr>
            <a:spLocks noGrp="1"/>
          </p:cNvSpPr>
          <p:nvPr>
            <p:ph type="sldNum" sz="quarter" idx="10"/>
          </p:nvPr>
        </p:nvSpPr>
        <p:spPr/>
        <p:txBody>
          <a:bodyPr/>
          <a:lstStyle/>
          <a:p>
            <a:fld id="{777C96D9-4D4F-4265-8F02-21631B019730}" type="slidenum">
              <a:rPr lang="zh-CN" altLang="en-US" smtClean="0"/>
              <a:t>13</a:t>
            </a:fld>
            <a:endParaRPr lang="zh-CN" altLang="en-US"/>
          </a:p>
        </p:txBody>
      </p:sp>
    </p:spTree>
    <p:extLst>
      <p:ext uri="{BB962C8B-B14F-4D97-AF65-F5344CB8AC3E}">
        <p14:creationId xmlns:p14="http://schemas.microsoft.com/office/powerpoint/2010/main" val="41566840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smtClean="0">
                <a:solidFill>
                  <a:schemeClr val="tx1"/>
                </a:solidFill>
                <a:effectLst/>
                <a:latin typeface="+mn-lt"/>
                <a:ea typeface="+mn-ea"/>
                <a:cs typeface="+mn-cs"/>
              </a:rPr>
              <a:t>传统高性能计算机在功耗和性能方面存在瓶颈，促使了异构技术的兴起。</a:t>
            </a:r>
            <a:endParaRPr lang="en-US" altLang="zh-CN"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smtClean="0">
                <a:solidFill>
                  <a:schemeClr val="tx1"/>
                </a:solidFill>
                <a:effectLst/>
                <a:latin typeface="+mn-lt"/>
                <a:ea typeface="+mn-ea"/>
                <a:cs typeface="+mn-cs"/>
              </a:rPr>
              <a:t>相比</a:t>
            </a:r>
            <a:r>
              <a:rPr lang="en-US" altLang="zh-CN" sz="1200" kern="1200" dirty="0" smtClean="0">
                <a:solidFill>
                  <a:schemeClr val="tx1"/>
                </a:solidFill>
                <a:effectLst/>
                <a:latin typeface="+mn-lt"/>
                <a:ea typeface="+mn-ea"/>
                <a:cs typeface="+mn-cs"/>
              </a:rPr>
              <a:t>CPU</a:t>
            </a:r>
            <a:r>
              <a:rPr lang="zh-CN" altLang="en-US"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GPU</a:t>
            </a:r>
            <a:r>
              <a:rPr lang="zh-CN" altLang="en-US" sz="1200" kern="1200" dirty="0" smtClean="0">
                <a:solidFill>
                  <a:schemeClr val="tx1"/>
                </a:solidFill>
                <a:effectLst/>
                <a:latin typeface="+mn-lt"/>
                <a:ea typeface="+mn-ea"/>
                <a:cs typeface="+mn-cs"/>
              </a:rPr>
              <a:t>体系结构中有大量的并行计算核心。</a:t>
            </a:r>
            <a:endParaRPr lang="en-US" altLang="zh-CN"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777C96D9-4D4F-4265-8F02-21631B019730}" type="slidenum">
              <a:rPr lang="zh-CN" altLang="en-US" smtClean="0"/>
              <a:t>14</a:t>
            </a:fld>
            <a:endParaRPr lang="zh-CN" altLang="en-US"/>
          </a:p>
        </p:txBody>
      </p:sp>
    </p:spTree>
    <p:extLst>
      <p:ext uri="{BB962C8B-B14F-4D97-AF65-F5344CB8AC3E}">
        <p14:creationId xmlns:p14="http://schemas.microsoft.com/office/powerpoint/2010/main" val="13946640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Intel</a:t>
            </a:r>
            <a:r>
              <a:rPr lang="zh-CN" altLang="en-US" dirty="0" smtClean="0"/>
              <a:t>收购了</a:t>
            </a:r>
            <a:r>
              <a:rPr lang="en-US" altLang="zh-CN" dirty="0" smtClean="0"/>
              <a:t>Cray</a:t>
            </a:r>
            <a:r>
              <a:rPr lang="zh-CN" altLang="en-US" dirty="0" smtClean="0"/>
              <a:t>及</a:t>
            </a:r>
            <a:r>
              <a:rPr lang="en-US" altLang="zh-CN" dirty="0" err="1" smtClean="0"/>
              <a:t>Mellanox</a:t>
            </a:r>
            <a:r>
              <a:rPr lang="zh-CN" altLang="en-US" dirty="0" smtClean="0"/>
              <a:t>的互联部门，于今年发布了</a:t>
            </a:r>
            <a:r>
              <a:rPr lang="en-US" altLang="zh-CN" dirty="0" smtClean="0"/>
              <a:t>Omni-Path</a:t>
            </a:r>
            <a:r>
              <a:rPr lang="zh-CN" altLang="en-US" dirty="0" smtClean="0"/>
              <a:t>架构的互联网络。</a:t>
            </a:r>
            <a:endParaRPr lang="zh-CN" altLang="en-US" dirty="0"/>
          </a:p>
        </p:txBody>
      </p:sp>
      <p:sp>
        <p:nvSpPr>
          <p:cNvPr id="4" name="灯片编号占位符 3"/>
          <p:cNvSpPr>
            <a:spLocks noGrp="1"/>
          </p:cNvSpPr>
          <p:nvPr>
            <p:ph type="sldNum" sz="quarter" idx="10"/>
          </p:nvPr>
        </p:nvSpPr>
        <p:spPr/>
        <p:txBody>
          <a:bodyPr/>
          <a:lstStyle/>
          <a:p>
            <a:fld id="{777C96D9-4D4F-4265-8F02-21631B019730}" type="slidenum">
              <a:rPr lang="zh-CN" altLang="en-US" smtClean="0"/>
              <a:t>16</a:t>
            </a:fld>
            <a:endParaRPr lang="zh-CN" altLang="en-US"/>
          </a:p>
        </p:txBody>
      </p:sp>
    </p:spTree>
    <p:extLst>
      <p:ext uri="{BB962C8B-B14F-4D97-AF65-F5344CB8AC3E}">
        <p14:creationId xmlns:p14="http://schemas.microsoft.com/office/powerpoint/2010/main" val="168755382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Master" Target="../slideMasters/slideMaster1.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3">
            <a:extLst>
              <a:ext uri="{28A0092B-C50C-407E-A947-70E740481C1C}">
                <a14:useLocalDpi xmlns:a14="http://schemas.microsoft.com/office/drawing/2010/main" val="0"/>
              </a:ext>
            </a:extLst>
          </a:blip>
          <a:srcRect l="43753"/>
          <a:stretch/>
        </p:blipFill>
        <p:spPr>
          <a:xfrm>
            <a:off x="-36512" y="1484784"/>
            <a:ext cx="9180512" cy="4032448"/>
          </a:xfrm>
          <a:prstGeom prst="rect">
            <a:avLst/>
          </a:prstGeom>
        </p:spPr>
      </p:pic>
      <p:sp>
        <p:nvSpPr>
          <p:cNvPr id="12" name="文本占位符 11"/>
          <p:cNvSpPr>
            <a:spLocks noGrp="1"/>
          </p:cNvSpPr>
          <p:nvPr>
            <p:ph type="body" sz="quarter" idx="11" hasCustomPrompt="1"/>
          </p:nvPr>
        </p:nvSpPr>
        <p:spPr>
          <a:xfrm>
            <a:off x="611560" y="2132856"/>
            <a:ext cx="7344171" cy="830997"/>
          </a:xfrm>
          <a:prstGeom prst="rect">
            <a:avLst/>
          </a:prstGeom>
        </p:spPr>
        <p:txBody>
          <a:bodyPr/>
          <a:lstStyle>
            <a:lvl1pPr marL="0" indent="0" algn="l" defTabSz="914400" rtl="0" eaLnBrk="1" fontAlgn="auto" latinLnBrk="0" hangingPunct="1">
              <a:spcBef>
                <a:spcPts val="0"/>
              </a:spcBef>
              <a:spcAft>
                <a:spcPts val="0"/>
              </a:spcAft>
              <a:buNone/>
              <a:defRPr lang="zh-CN" altLang="en-US" sz="4800" b="0" kern="1200" dirty="0">
                <a:solidFill>
                  <a:schemeClr val="bg1"/>
                </a:solidFill>
                <a:effectLst/>
                <a:latin typeface="微软雅黑" pitchFamily="34" charset="-122"/>
                <a:ea typeface="微软雅黑" pitchFamily="34" charset="-122"/>
                <a:cs typeface="+mn-cs"/>
              </a:defRPr>
            </a:lvl1pPr>
          </a:lstStyle>
          <a:p>
            <a:pPr lvl="0"/>
            <a:r>
              <a:rPr lang="zh-CN" altLang="en-US" dirty="0" smtClean="0"/>
              <a:t>单击此处编辑主标题</a:t>
            </a:r>
            <a:endParaRPr lang="zh-CN" altLang="en-US" dirty="0"/>
          </a:p>
        </p:txBody>
      </p:sp>
      <p:sp>
        <p:nvSpPr>
          <p:cNvPr id="20" name="文本占位符 19"/>
          <p:cNvSpPr>
            <a:spLocks noGrp="1"/>
          </p:cNvSpPr>
          <p:nvPr>
            <p:ph type="body" sz="quarter" idx="12" hasCustomPrompt="1"/>
          </p:nvPr>
        </p:nvSpPr>
        <p:spPr>
          <a:xfrm>
            <a:off x="6516216" y="3532528"/>
            <a:ext cx="2016448" cy="832576"/>
          </a:xfrm>
          <a:prstGeom prst="rect">
            <a:avLst/>
          </a:prstGeom>
        </p:spPr>
        <p:txBody>
          <a:bodyPr/>
          <a:lstStyle>
            <a:lvl1pPr marL="0" indent="0" algn="l">
              <a:buNone/>
              <a:defRPr sz="2000">
                <a:solidFill>
                  <a:schemeClr val="bg1"/>
                </a:solidFill>
                <a:latin typeface="微软雅黑" pitchFamily="34" charset="-122"/>
                <a:ea typeface="微软雅黑" pitchFamily="34" charset="-122"/>
              </a:defRPr>
            </a:lvl1pPr>
          </a:lstStyle>
          <a:p>
            <a:pPr lvl="0"/>
            <a:r>
              <a:rPr lang="zh-CN" altLang="en-US" dirty="0" smtClean="0"/>
              <a:t>撰写部门及人员</a:t>
            </a:r>
            <a:endParaRPr lang="en-US" altLang="zh-CN" dirty="0" smtClean="0"/>
          </a:p>
          <a:p>
            <a:pPr lvl="0"/>
            <a:endParaRPr lang="en-US" altLang="zh-CN" dirty="0" smtClean="0"/>
          </a:p>
        </p:txBody>
      </p:sp>
      <p:pic>
        <p:nvPicPr>
          <p:cNvPr id="5" name="Picture 2" descr="E:\2.2011换标\2011新VI\曙光VI系统-2011版\logo\计算决定未来字体.jpg"/>
          <p:cNvPicPr>
            <a:picLocks noChangeAspect="1" noChangeArrowheads="1"/>
          </p:cNvPicPr>
          <p:nvPr userDrawn="1"/>
        </p:nvPicPr>
        <p:blipFill>
          <a:blip r:embed="rId4" cstate="print"/>
          <a:srcRect/>
          <a:stretch>
            <a:fillRect/>
          </a:stretch>
        </p:blipFill>
        <p:spPr bwMode="auto">
          <a:xfrm>
            <a:off x="611560" y="6165304"/>
            <a:ext cx="1368152" cy="276061"/>
          </a:xfrm>
          <a:prstGeom prst="rect">
            <a:avLst/>
          </a:prstGeom>
          <a:noFill/>
          <a:ln w="9525">
            <a:noFill/>
            <a:miter lim="800000"/>
            <a:headEnd/>
            <a:tailEnd/>
          </a:ln>
        </p:spPr>
      </p:pic>
    </p:spTree>
    <p:extLst>
      <p:ext uri="{BB962C8B-B14F-4D97-AF65-F5344CB8AC3E}">
        <p14:creationId xmlns:p14="http://schemas.microsoft.com/office/powerpoint/2010/main" val="3811123930"/>
      </p:ext>
    </p:extLst>
  </p:cSld>
  <p:clrMapOvr>
    <a:masterClrMapping/>
  </p:clrMapOvr>
  <p:transition spd="slow" advClick="0">
    <p:push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正文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内容占位符 5"/>
          <p:cNvSpPr>
            <a:spLocks noGrp="1"/>
          </p:cNvSpPr>
          <p:nvPr>
            <p:ph sz="quarter" idx="12" hasCustomPrompt="1"/>
          </p:nvPr>
        </p:nvSpPr>
        <p:spPr>
          <a:xfrm>
            <a:off x="467544" y="1196752"/>
            <a:ext cx="8208912" cy="5256584"/>
          </a:xfrm>
          <a:prstGeom prst="rect">
            <a:avLst/>
          </a:prstGeom>
        </p:spPr>
        <p:txBody>
          <a:bodyPr/>
          <a:lstStyle>
            <a:lvl1pPr marL="342900" indent="-342900">
              <a:lnSpc>
                <a:spcPct val="150000"/>
              </a:lnSpc>
              <a:buFont typeface="Wingdings" pitchFamily="2" charset="2"/>
              <a:buChar char="n"/>
              <a:defRPr sz="2400">
                <a:solidFill>
                  <a:schemeClr val="tx1"/>
                </a:solidFill>
                <a:latin typeface="微软雅黑" pitchFamily="34" charset="-122"/>
                <a:ea typeface="微软雅黑" pitchFamily="34" charset="-122"/>
              </a:defRPr>
            </a:lvl1pPr>
            <a:lvl2pPr>
              <a:lnSpc>
                <a:spcPct val="150000"/>
              </a:lnSpc>
              <a:buFont typeface="Wingdings" pitchFamily="2" charset="2"/>
              <a:buChar char="p"/>
              <a:defRPr sz="2000">
                <a:solidFill>
                  <a:schemeClr val="tx1"/>
                </a:solidFill>
                <a:latin typeface="微软雅黑" pitchFamily="34" charset="-122"/>
                <a:ea typeface="微软雅黑" pitchFamily="34" charset="-122"/>
              </a:defRPr>
            </a:lvl2pPr>
            <a:lvl3pPr marL="914400" indent="0">
              <a:lnSpc>
                <a:spcPct val="150000"/>
              </a:lnSpc>
              <a:buFont typeface="Wingdings" pitchFamily="2" charset="2"/>
              <a:buNone/>
              <a:defRPr sz="2000">
                <a:solidFill>
                  <a:schemeClr val="tx1"/>
                </a:solidFill>
                <a:latin typeface="微软雅黑" pitchFamily="34" charset="-122"/>
                <a:ea typeface="微软雅黑" pitchFamily="34" charset="-122"/>
              </a:defRPr>
            </a:lvl3pPr>
            <a:lvl4pPr marL="1371600" indent="0">
              <a:lnSpc>
                <a:spcPct val="150000"/>
              </a:lnSpc>
              <a:buNone/>
              <a:defRPr sz="1800">
                <a:solidFill>
                  <a:schemeClr val="tx1"/>
                </a:solidFill>
                <a:latin typeface="微软雅黑" pitchFamily="34" charset="-122"/>
                <a:ea typeface="微软雅黑" pitchFamily="34" charset="-122"/>
              </a:defRPr>
            </a:lvl4pPr>
            <a:lvl5pPr>
              <a:lnSpc>
                <a:spcPct val="150000"/>
              </a:lnSpc>
              <a:defRPr sz="1800">
                <a:solidFill>
                  <a:schemeClr val="tx1"/>
                </a:solidFill>
                <a:latin typeface="微软雅黑" pitchFamily="34" charset="-122"/>
                <a:ea typeface="微软雅黑" pitchFamily="34" charset="-122"/>
              </a:defRPr>
            </a:lvl5pPr>
          </a:lstStyle>
          <a:p>
            <a:pPr lvl="0"/>
            <a:r>
              <a:rPr lang="zh-CN" altLang="en-US" dirty="0" smtClean="0"/>
              <a:t>单击此处编辑正文</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8" name="文本占位符 7"/>
          <p:cNvSpPr>
            <a:spLocks noGrp="1"/>
          </p:cNvSpPr>
          <p:nvPr>
            <p:ph type="body" sz="quarter" idx="13" hasCustomPrompt="1"/>
          </p:nvPr>
        </p:nvSpPr>
        <p:spPr>
          <a:xfrm>
            <a:off x="428596" y="259200"/>
            <a:ext cx="6591676" cy="571482"/>
          </a:xfrm>
          <a:prstGeom prst="rect">
            <a:avLst/>
          </a:prstGeom>
        </p:spPr>
        <p:txBody>
          <a:bodyPr/>
          <a:lstStyle>
            <a:lvl1pPr algn="l">
              <a:buNone/>
              <a:defRPr b="1">
                <a:solidFill>
                  <a:schemeClr val="tx1">
                    <a:lumMod val="65000"/>
                    <a:lumOff val="35000"/>
                  </a:schemeClr>
                </a:solidFill>
                <a:latin typeface="微软雅黑" panose="020B0503020204020204" pitchFamily="34" charset="-122"/>
                <a:ea typeface="微软雅黑" panose="020B0503020204020204" pitchFamily="34" charset="-122"/>
              </a:defRPr>
            </a:lvl1pPr>
          </a:lstStyle>
          <a:p>
            <a:pPr lvl="0"/>
            <a:r>
              <a:rPr lang="zh-CN" altLang="en-US" dirty="0" smtClean="0"/>
              <a:t>单击此处编辑小标题</a:t>
            </a:r>
            <a:endParaRPr lang="zh-CN" altLang="en-US" dirty="0"/>
          </a:p>
        </p:txBody>
      </p:sp>
      <p:grpSp>
        <p:nvGrpSpPr>
          <p:cNvPr id="11" name="组合 10"/>
          <p:cNvGrpSpPr/>
          <p:nvPr userDrawn="1"/>
        </p:nvGrpSpPr>
        <p:grpSpPr>
          <a:xfrm>
            <a:off x="2" y="6601559"/>
            <a:ext cx="9143999" cy="283825"/>
            <a:chOff x="2" y="6574175"/>
            <a:chExt cx="9143999" cy="283825"/>
          </a:xfrm>
        </p:grpSpPr>
        <p:sp>
          <p:nvSpPr>
            <p:cNvPr id="12" name="TextBox 11"/>
            <p:cNvSpPr txBox="1"/>
            <p:nvPr/>
          </p:nvSpPr>
          <p:spPr>
            <a:xfrm>
              <a:off x="2" y="6574175"/>
              <a:ext cx="9143999" cy="267228"/>
            </a:xfrm>
            <a:prstGeom prst="rect">
              <a:avLst/>
            </a:prstGeom>
            <a:solidFill>
              <a:srgbClr val="B01F24"/>
            </a:solidFill>
          </p:spPr>
          <p:txBody>
            <a:bodyPr wrap="square" lIns="58903" tIns="29452" rIns="58903" bIns="29452" rtlCol="0">
              <a:spAutoFit/>
              <a:scene3d>
                <a:camera prst="perspectiveRelaxed"/>
                <a:lightRig rig="threePt" dir="t"/>
              </a:scene3d>
            </a:bodyPr>
            <a:lstStyle/>
            <a:p>
              <a:pPr algn="r"/>
              <a:endParaRPr lang="zh-CN" altLang="en-US" sz="1350" b="1" cap="none" spc="0" dirty="0">
                <a:ln w="18000">
                  <a:solidFill>
                    <a:schemeClr val="accent2">
                      <a:satMod val="140000"/>
                    </a:schemeClr>
                  </a:solidFill>
                  <a:prstDash val="solid"/>
                  <a:miter lim="800000"/>
                </a:ln>
                <a:solidFill>
                  <a:schemeClr val="tx1"/>
                </a:solidFill>
                <a:effectLst/>
              </a:endParaRPr>
            </a:p>
          </p:txBody>
        </p:sp>
        <p:sp>
          <p:nvSpPr>
            <p:cNvPr id="13" name="TextBox 8"/>
            <p:cNvSpPr txBox="1"/>
            <p:nvPr/>
          </p:nvSpPr>
          <p:spPr>
            <a:xfrm>
              <a:off x="7149618" y="6590772"/>
              <a:ext cx="1692188" cy="267228"/>
            </a:xfrm>
            <a:prstGeom prst="rect">
              <a:avLst/>
            </a:prstGeom>
            <a:noFill/>
          </p:spPr>
          <p:txBody>
            <a:bodyPr wrap="square" lIns="58903" tIns="29452" rIns="58903" bIns="29452" rtlCol="0">
              <a:spAutoFit/>
            </a:bodyPr>
            <a:lstStyle/>
            <a:p>
              <a:pPr algn="r"/>
              <a:r>
                <a:rPr lang="zh-CN" altLang="en-US" sz="1350" b="0" dirty="0" smtClean="0">
                  <a:solidFill>
                    <a:schemeClr val="bg1"/>
                  </a:solidFill>
                  <a:latin typeface="华文行楷" pitchFamily="2" charset="-122"/>
                  <a:ea typeface="华文行楷" pitchFamily="2" charset="-122"/>
                </a:rPr>
                <a:t>计算决定未来</a:t>
              </a:r>
              <a:endParaRPr lang="zh-CN" altLang="en-US" sz="1350" b="0" dirty="0">
                <a:solidFill>
                  <a:schemeClr val="bg1"/>
                </a:solidFill>
                <a:latin typeface="华文行楷" pitchFamily="2" charset="-122"/>
                <a:ea typeface="华文行楷" pitchFamily="2" charset="-122"/>
              </a:endParaRPr>
            </a:p>
          </p:txBody>
        </p:sp>
      </p:grpSp>
      <p:sp>
        <p:nvSpPr>
          <p:cNvPr id="2" name="矩形 1"/>
          <p:cNvSpPr/>
          <p:nvPr userDrawn="1"/>
        </p:nvSpPr>
        <p:spPr>
          <a:xfrm>
            <a:off x="0" y="908720"/>
            <a:ext cx="9144000" cy="36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789634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正文页-带上横线">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内容占位符 5"/>
          <p:cNvSpPr>
            <a:spLocks noGrp="1"/>
          </p:cNvSpPr>
          <p:nvPr>
            <p:ph sz="quarter" idx="12" hasCustomPrompt="1"/>
          </p:nvPr>
        </p:nvSpPr>
        <p:spPr>
          <a:xfrm>
            <a:off x="467544" y="1196752"/>
            <a:ext cx="8208912" cy="5256584"/>
          </a:xfrm>
          <a:prstGeom prst="rect">
            <a:avLst/>
          </a:prstGeom>
        </p:spPr>
        <p:txBody>
          <a:bodyPr/>
          <a:lstStyle>
            <a:lvl1pPr marL="342900" indent="-342900">
              <a:buFont typeface="Wingdings" pitchFamily="2" charset="2"/>
              <a:buChar char="n"/>
              <a:defRPr sz="2400">
                <a:solidFill>
                  <a:schemeClr val="tx1"/>
                </a:solidFill>
                <a:latin typeface="微软雅黑" pitchFamily="34" charset="-122"/>
                <a:ea typeface="微软雅黑" pitchFamily="34" charset="-122"/>
              </a:defRPr>
            </a:lvl1pPr>
            <a:lvl2pPr>
              <a:buFont typeface="Wingdings" pitchFamily="2" charset="2"/>
              <a:buChar char="p"/>
              <a:defRPr sz="2000">
                <a:solidFill>
                  <a:schemeClr val="tx1"/>
                </a:solidFill>
                <a:latin typeface="微软雅黑" pitchFamily="34" charset="-122"/>
                <a:ea typeface="微软雅黑" pitchFamily="34" charset="-122"/>
              </a:defRPr>
            </a:lvl2pPr>
            <a:lvl3pPr marL="914400" indent="0">
              <a:buFont typeface="Wingdings" pitchFamily="2" charset="2"/>
              <a:buNone/>
              <a:defRPr sz="2000">
                <a:solidFill>
                  <a:schemeClr val="tx1"/>
                </a:solidFill>
                <a:latin typeface="微软雅黑" pitchFamily="34" charset="-122"/>
                <a:ea typeface="微软雅黑" pitchFamily="34" charset="-122"/>
              </a:defRPr>
            </a:lvl3pPr>
            <a:lvl4pPr marL="1371600" indent="0">
              <a:buNone/>
              <a:defRPr sz="1800">
                <a:solidFill>
                  <a:schemeClr val="tx1"/>
                </a:solidFill>
                <a:latin typeface="微软雅黑" pitchFamily="34" charset="-122"/>
                <a:ea typeface="微软雅黑" pitchFamily="34" charset="-122"/>
              </a:defRPr>
            </a:lvl4pPr>
            <a:lvl5pPr>
              <a:defRPr sz="1800">
                <a:solidFill>
                  <a:schemeClr val="tx1"/>
                </a:solidFill>
                <a:latin typeface="微软雅黑" pitchFamily="34" charset="-122"/>
                <a:ea typeface="微软雅黑" pitchFamily="34" charset="-122"/>
              </a:defRPr>
            </a:lvl5pPr>
          </a:lstStyle>
          <a:p>
            <a:pPr lvl="0"/>
            <a:r>
              <a:rPr lang="zh-CN" altLang="en-US" dirty="0" smtClean="0"/>
              <a:t>单击此处编辑正文</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8" name="文本占位符 7"/>
          <p:cNvSpPr>
            <a:spLocks noGrp="1"/>
          </p:cNvSpPr>
          <p:nvPr>
            <p:ph type="body" sz="quarter" idx="13" hasCustomPrompt="1"/>
          </p:nvPr>
        </p:nvSpPr>
        <p:spPr>
          <a:xfrm>
            <a:off x="428596" y="260648"/>
            <a:ext cx="6591676" cy="571482"/>
          </a:xfrm>
          <a:prstGeom prst="rect">
            <a:avLst/>
          </a:prstGeom>
        </p:spPr>
        <p:txBody>
          <a:bodyPr/>
          <a:lstStyle>
            <a:lvl1pPr algn="l">
              <a:buNone/>
              <a:defRPr b="1">
                <a:solidFill>
                  <a:schemeClr val="tx1">
                    <a:lumMod val="65000"/>
                    <a:lumOff val="35000"/>
                  </a:schemeClr>
                </a:solidFill>
                <a:latin typeface="微软雅黑" panose="020B0503020204020204" pitchFamily="34" charset="-122"/>
                <a:ea typeface="微软雅黑" panose="020B0503020204020204" pitchFamily="34" charset="-122"/>
              </a:defRPr>
            </a:lvl1pPr>
          </a:lstStyle>
          <a:p>
            <a:pPr lvl="0"/>
            <a:r>
              <a:rPr lang="zh-CN" altLang="en-US" dirty="0" smtClean="0"/>
              <a:t>单击此处编辑小标题</a:t>
            </a:r>
            <a:endParaRPr lang="zh-CN" altLang="en-US" dirty="0"/>
          </a:p>
        </p:txBody>
      </p:sp>
      <p:grpSp>
        <p:nvGrpSpPr>
          <p:cNvPr id="11" name="组合 10"/>
          <p:cNvGrpSpPr/>
          <p:nvPr userDrawn="1"/>
        </p:nvGrpSpPr>
        <p:grpSpPr>
          <a:xfrm>
            <a:off x="2" y="6601559"/>
            <a:ext cx="9143999" cy="283825"/>
            <a:chOff x="2" y="6574175"/>
            <a:chExt cx="9143999" cy="283825"/>
          </a:xfrm>
        </p:grpSpPr>
        <p:sp>
          <p:nvSpPr>
            <p:cNvPr id="12" name="TextBox 11"/>
            <p:cNvSpPr txBox="1"/>
            <p:nvPr/>
          </p:nvSpPr>
          <p:spPr>
            <a:xfrm>
              <a:off x="2" y="6574175"/>
              <a:ext cx="9143999" cy="267228"/>
            </a:xfrm>
            <a:prstGeom prst="rect">
              <a:avLst/>
            </a:prstGeom>
            <a:solidFill>
              <a:srgbClr val="B01F24"/>
            </a:solidFill>
          </p:spPr>
          <p:txBody>
            <a:bodyPr wrap="square" lIns="58903" tIns="29452" rIns="58903" bIns="29452" rtlCol="0">
              <a:spAutoFit/>
              <a:scene3d>
                <a:camera prst="perspectiveRelaxed"/>
                <a:lightRig rig="threePt" dir="t"/>
              </a:scene3d>
            </a:bodyPr>
            <a:lstStyle/>
            <a:p>
              <a:pPr algn="r"/>
              <a:endParaRPr lang="zh-CN" altLang="en-US" sz="1350" b="1" cap="none" spc="0" dirty="0">
                <a:ln w="18000">
                  <a:solidFill>
                    <a:schemeClr val="accent2">
                      <a:satMod val="140000"/>
                    </a:schemeClr>
                  </a:solidFill>
                  <a:prstDash val="solid"/>
                  <a:miter lim="800000"/>
                </a:ln>
                <a:solidFill>
                  <a:schemeClr val="tx1"/>
                </a:solidFill>
                <a:effectLst/>
              </a:endParaRPr>
            </a:p>
          </p:txBody>
        </p:sp>
        <p:sp>
          <p:nvSpPr>
            <p:cNvPr id="13" name="TextBox 8"/>
            <p:cNvSpPr txBox="1"/>
            <p:nvPr/>
          </p:nvSpPr>
          <p:spPr>
            <a:xfrm>
              <a:off x="7149618" y="6590772"/>
              <a:ext cx="1692188" cy="267228"/>
            </a:xfrm>
            <a:prstGeom prst="rect">
              <a:avLst/>
            </a:prstGeom>
            <a:noFill/>
          </p:spPr>
          <p:txBody>
            <a:bodyPr wrap="square" lIns="58903" tIns="29452" rIns="58903" bIns="29452" rtlCol="0">
              <a:spAutoFit/>
            </a:bodyPr>
            <a:lstStyle/>
            <a:p>
              <a:pPr algn="r"/>
              <a:r>
                <a:rPr lang="zh-CN" altLang="en-US" sz="1350" b="0" dirty="0" smtClean="0">
                  <a:solidFill>
                    <a:schemeClr val="bg1"/>
                  </a:solidFill>
                  <a:latin typeface="华文行楷" pitchFamily="2" charset="-122"/>
                  <a:ea typeface="华文行楷" pitchFamily="2" charset="-122"/>
                </a:rPr>
                <a:t>计算决定未来</a:t>
              </a:r>
              <a:endParaRPr lang="zh-CN" altLang="en-US" sz="1350" b="0" dirty="0">
                <a:solidFill>
                  <a:schemeClr val="bg1"/>
                </a:solidFill>
                <a:latin typeface="华文行楷" pitchFamily="2" charset="-122"/>
                <a:ea typeface="华文行楷" pitchFamily="2" charset="-122"/>
              </a:endParaRPr>
            </a:p>
          </p:txBody>
        </p:sp>
      </p:grpSp>
    </p:spTree>
    <p:extLst>
      <p:ext uri="{BB962C8B-B14F-4D97-AF65-F5344CB8AC3E}">
        <p14:creationId xmlns:p14="http://schemas.microsoft.com/office/powerpoint/2010/main" val="1162444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OGO空白页-带上横线">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7" name="组合 6"/>
          <p:cNvGrpSpPr/>
          <p:nvPr userDrawn="1"/>
        </p:nvGrpSpPr>
        <p:grpSpPr>
          <a:xfrm>
            <a:off x="2" y="6601559"/>
            <a:ext cx="9143999" cy="283825"/>
            <a:chOff x="2" y="6574175"/>
            <a:chExt cx="9143999" cy="283825"/>
          </a:xfrm>
        </p:grpSpPr>
        <p:sp>
          <p:nvSpPr>
            <p:cNvPr id="8" name="TextBox 11"/>
            <p:cNvSpPr txBox="1"/>
            <p:nvPr/>
          </p:nvSpPr>
          <p:spPr>
            <a:xfrm>
              <a:off x="2" y="6574175"/>
              <a:ext cx="9143999" cy="267228"/>
            </a:xfrm>
            <a:prstGeom prst="rect">
              <a:avLst/>
            </a:prstGeom>
            <a:solidFill>
              <a:srgbClr val="B01F24"/>
            </a:solidFill>
          </p:spPr>
          <p:txBody>
            <a:bodyPr wrap="square" lIns="58903" tIns="29452" rIns="58903" bIns="29452" rtlCol="0">
              <a:spAutoFit/>
              <a:scene3d>
                <a:camera prst="perspectiveRelaxed"/>
                <a:lightRig rig="threePt" dir="t"/>
              </a:scene3d>
            </a:bodyPr>
            <a:lstStyle/>
            <a:p>
              <a:pPr algn="r"/>
              <a:endParaRPr lang="zh-CN" altLang="en-US" sz="1350" b="1" cap="none" spc="0" dirty="0">
                <a:ln w="18000">
                  <a:solidFill>
                    <a:schemeClr val="accent2">
                      <a:satMod val="140000"/>
                    </a:schemeClr>
                  </a:solidFill>
                  <a:prstDash val="solid"/>
                  <a:miter lim="800000"/>
                </a:ln>
                <a:solidFill>
                  <a:schemeClr val="tx1"/>
                </a:solidFill>
                <a:effectLst/>
              </a:endParaRPr>
            </a:p>
          </p:txBody>
        </p:sp>
        <p:sp>
          <p:nvSpPr>
            <p:cNvPr id="9" name="TextBox 8"/>
            <p:cNvSpPr txBox="1"/>
            <p:nvPr/>
          </p:nvSpPr>
          <p:spPr>
            <a:xfrm>
              <a:off x="7149618" y="6590772"/>
              <a:ext cx="1692188" cy="267228"/>
            </a:xfrm>
            <a:prstGeom prst="rect">
              <a:avLst/>
            </a:prstGeom>
            <a:noFill/>
          </p:spPr>
          <p:txBody>
            <a:bodyPr wrap="square" lIns="58903" tIns="29452" rIns="58903" bIns="29452" rtlCol="0">
              <a:spAutoFit/>
            </a:bodyPr>
            <a:lstStyle/>
            <a:p>
              <a:pPr algn="r"/>
              <a:r>
                <a:rPr lang="zh-CN" altLang="en-US" sz="1350" b="0" dirty="0" smtClean="0">
                  <a:solidFill>
                    <a:schemeClr val="bg1"/>
                  </a:solidFill>
                  <a:latin typeface="华文行楷" pitchFamily="2" charset="-122"/>
                  <a:ea typeface="华文行楷" pitchFamily="2" charset="-122"/>
                </a:rPr>
                <a:t>计算决定未来</a:t>
              </a:r>
              <a:endParaRPr lang="zh-CN" altLang="en-US" sz="1350" b="0" dirty="0">
                <a:solidFill>
                  <a:schemeClr val="bg1"/>
                </a:solidFill>
                <a:latin typeface="华文行楷" pitchFamily="2" charset="-122"/>
                <a:ea typeface="华文行楷" pitchFamily="2" charset="-122"/>
              </a:endParaRPr>
            </a:p>
          </p:txBody>
        </p:sp>
      </p:grpSp>
    </p:spTree>
    <p:extLst>
      <p:ext uri="{BB962C8B-B14F-4D97-AF65-F5344CB8AC3E}">
        <p14:creationId xmlns:p14="http://schemas.microsoft.com/office/powerpoint/2010/main" val="37608550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cSld name="2_自定义版式">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bwMode="auto">
          <a:xfrm>
            <a:off x="152378" y="4590276"/>
            <a:ext cx="8837665" cy="2086529"/>
          </a:xfrm>
          <a:prstGeom prst="rect">
            <a:avLst/>
          </a:prstGeom>
          <a:solidFill>
            <a:srgbClr val="B01F24"/>
          </a:solidFill>
          <a:ln>
            <a:noFill/>
          </a:ln>
          <a:extLst/>
        </p:spPr>
        <p:txBody>
          <a:bodyPr vert="horz" wrap="square" lIns="68564" tIns="34282" rIns="68564" bIns="34282" numCol="1" rtlCol="0" anchor="t" anchorCtr="0" compatLnSpc="1">
            <a:prstTxWarp prst="textNoShape">
              <a:avLst/>
            </a:prstTxWarp>
          </a:bodyPr>
          <a:lstStyle/>
          <a:p>
            <a:pPr algn="ctr"/>
            <a:endParaRPr lang="zh-CN" altLang="en-US" sz="1350"/>
          </a:p>
        </p:txBody>
      </p:sp>
      <p:sp>
        <p:nvSpPr>
          <p:cNvPr id="5" name="矩形 4"/>
          <p:cNvSpPr/>
          <p:nvPr/>
        </p:nvSpPr>
        <p:spPr>
          <a:xfrm>
            <a:off x="892951" y="5763265"/>
            <a:ext cx="7356512" cy="624595"/>
          </a:xfrm>
          <a:prstGeom prst="rect">
            <a:avLst/>
          </a:prstGeom>
        </p:spPr>
        <p:txBody>
          <a:bodyPr wrap="square">
            <a:spAutoFit/>
          </a:bodyPr>
          <a:lstStyle/>
          <a:p>
            <a:pPr algn="ctr">
              <a:lnSpc>
                <a:spcPct val="150000"/>
              </a:lnSpc>
            </a:pPr>
            <a:r>
              <a:rPr lang="zh-CN" altLang="en-US" sz="800" spc="75" dirty="0" smtClean="0">
                <a:solidFill>
                  <a:schemeClr val="bg1"/>
                </a:solidFill>
                <a:latin typeface="微软雅黑" pitchFamily="34" charset="-122"/>
                <a:ea typeface="微软雅黑" pitchFamily="34" charset="-122"/>
              </a:rPr>
              <a:t>通讯地址：北京市海淀区东北旺西路</a:t>
            </a:r>
            <a:r>
              <a:rPr lang="en-US" altLang="zh-CN" sz="800" spc="75" dirty="0" smtClean="0">
                <a:solidFill>
                  <a:schemeClr val="bg1"/>
                </a:solidFill>
                <a:latin typeface="微软雅黑" pitchFamily="34" charset="-122"/>
                <a:ea typeface="微软雅黑" pitchFamily="34" charset="-122"/>
              </a:rPr>
              <a:t>8</a:t>
            </a:r>
            <a:r>
              <a:rPr lang="zh-CN" altLang="en-US" sz="800" spc="75" dirty="0" smtClean="0">
                <a:solidFill>
                  <a:schemeClr val="bg1"/>
                </a:solidFill>
                <a:latin typeface="微软雅黑" pitchFamily="34" charset="-122"/>
                <a:ea typeface="微软雅黑" pitchFamily="34" charset="-122"/>
              </a:rPr>
              <a:t>号中关村软件园</a:t>
            </a:r>
            <a:r>
              <a:rPr lang="en-US" altLang="zh-CN" sz="800" spc="75" dirty="0" smtClean="0">
                <a:solidFill>
                  <a:schemeClr val="bg1"/>
                </a:solidFill>
                <a:latin typeface="微软雅黑" pitchFamily="34" charset="-122"/>
                <a:ea typeface="微软雅黑" pitchFamily="34" charset="-122"/>
              </a:rPr>
              <a:t>36</a:t>
            </a:r>
            <a:r>
              <a:rPr lang="zh-CN" altLang="en-US" sz="800" spc="75" dirty="0" smtClean="0">
                <a:solidFill>
                  <a:schemeClr val="bg1"/>
                </a:solidFill>
                <a:latin typeface="微软雅黑" pitchFamily="34" charset="-122"/>
                <a:ea typeface="微软雅黑" pitchFamily="34" charset="-122"/>
              </a:rPr>
              <a:t>号 </a:t>
            </a:r>
            <a:endParaRPr lang="en-US" altLang="zh-CN" sz="800" spc="75" dirty="0" smtClean="0">
              <a:solidFill>
                <a:schemeClr val="bg1"/>
              </a:solidFill>
              <a:latin typeface="微软雅黑" pitchFamily="34" charset="-122"/>
              <a:ea typeface="微软雅黑" pitchFamily="34" charset="-122"/>
            </a:endParaRPr>
          </a:p>
          <a:p>
            <a:pPr algn="ctr">
              <a:lnSpc>
                <a:spcPct val="150000"/>
              </a:lnSpc>
            </a:pPr>
            <a:r>
              <a:rPr lang="zh-CN" altLang="en-US" sz="800" spc="75" dirty="0" smtClean="0">
                <a:solidFill>
                  <a:schemeClr val="bg1"/>
                </a:solidFill>
                <a:latin typeface="微软雅黑" pitchFamily="34" charset="-122"/>
                <a:ea typeface="微软雅黑" pitchFamily="34" charset="-122"/>
              </a:rPr>
              <a:t>邮政编码</a:t>
            </a:r>
            <a:r>
              <a:rPr lang="zh-CN" altLang="en-US" sz="800" spc="75" dirty="0" smtClean="0">
                <a:solidFill>
                  <a:schemeClr val="bg1"/>
                </a:solidFill>
              </a:rPr>
              <a:t>：</a:t>
            </a:r>
            <a:r>
              <a:rPr lang="en-US" altLang="zh-CN" sz="800" spc="75" dirty="0" smtClean="0">
                <a:solidFill>
                  <a:schemeClr val="bg1"/>
                </a:solidFill>
              </a:rPr>
              <a:t>100094    </a:t>
            </a:r>
            <a:r>
              <a:rPr lang="zh-CN" altLang="en-US" sz="800" spc="75" dirty="0" smtClean="0">
                <a:solidFill>
                  <a:schemeClr val="bg1"/>
                </a:solidFill>
                <a:latin typeface="微软雅黑" pitchFamily="34" charset="-122"/>
                <a:ea typeface="微软雅黑" pitchFamily="34" charset="-122"/>
              </a:rPr>
              <a:t>联系</a:t>
            </a:r>
            <a:r>
              <a:rPr lang="zh-CN" altLang="en-US" sz="800" spc="75" dirty="0">
                <a:solidFill>
                  <a:schemeClr val="bg1"/>
                </a:solidFill>
                <a:latin typeface="微软雅黑" pitchFamily="34" charset="-122"/>
                <a:ea typeface="微软雅黑" pitchFamily="34" charset="-122"/>
              </a:rPr>
              <a:t>电话</a:t>
            </a:r>
            <a:r>
              <a:rPr lang="zh-CN" altLang="en-US" sz="800" spc="75" dirty="0" smtClean="0">
                <a:solidFill>
                  <a:schemeClr val="bg1"/>
                </a:solidFill>
              </a:rPr>
              <a:t>：</a:t>
            </a:r>
            <a:r>
              <a:rPr lang="en-US" altLang="zh-CN" sz="800" spc="75" dirty="0" smtClean="0">
                <a:solidFill>
                  <a:schemeClr val="bg1"/>
                </a:solidFill>
              </a:rPr>
              <a:t>010-56308000   </a:t>
            </a:r>
            <a:r>
              <a:rPr lang="zh-CN" altLang="en-US" sz="800" spc="75" dirty="0">
                <a:solidFill>
                  <a:schemeClr val="bg1"/>
                </a:solidFill>
                <a:latin typeface="微软雅黑" pitchFamily="34" charset="-122"/>
                <a:ea typeface="微软雅黑" pitchFamily="34" charset="-122"/>
              </a:rPr>
              <a:t>微博</a:t>
            </a:r>
            <a:r>
              <a:rPr lang="zh-CN" altLang="en-US" sz="800" spc="75" dirty="0" smtClean="0">
                <a:solidFill>
                  <a:schemeClr val="bg1"/>
                </a:solidFill>
              </a:rPr>
              <a:t>：</a:t>
            </a:r>
            <a:r>
              <a:rPr lang="en-US" altLang="zh-CN" sz="800" spc="75" dirty="0">
                <a:solidFill>
                  <a:schemeClr val="bg1"/>
                </a:solidFill>
              </a:rPr>
              <a:t>http://weibo.com/zksugon      </a:t>
            </a:r>
            <a:endParaRPr lang="en-US" altLang="zh-CN" sz="800" spc="75" dirty="0" smtClean="0">
              <a:solidFill>
                <a:schemeClr val="bg1"/>
              </a:solidFill>
            </a:endParaRPr>
          </a:p>
          <a:p>
            <a:pPr algn="ctr">
              <a:lnSpc>
                <a:spcPct val="150000"/>
              </a:lnSpc>
            </a:pPr>
            <a:r>
              <a:rPr lang="en-US" altLang="zh-CN" sz="800" spc="75" dirty="0" smtClean="0">
                <a:solidFill>
                  <a:schemeClr val="bg1"/>
                </a:solidFill>
              </a:rPr>
              <a:t>EMAIL:MARKET@SUGON.COM   </a:t>
            </a:r>
            <a:r>
              <a:rPr lang="zh-CN" altLang="en-US" sz="800" spc="75" dirty="0" smtClean="0">
                <a:solidFill>
                  <a:schemeClr val="bg1"/>
                </a:solidFill>
                <a:latin typeface="微软雅黑" pitchFamily="34" charset="-122"/>
                <a:ea typeface="微软雅黑" pitchFamily="34" charset="-122"/>
              </a:rPr>
              <a:t>网站</a:t>
            </a:r>
            <a:r>
              <a:rPr lang="en-US" altLang="zh-CN" sz="800" spc="75" dirty="0" smtClean="0">
                <a:solidFill>
                  <a:schemeClr val="bg1"/>
                </a:solidFill>
                <a:latin typeface="微软雅黑" pitchFamily="34" charset="-122"/>
                <a:ea typeface="微软雅黑" pitchFamily="34" charset="-122"/>
              </a:rPr>
              <a:t>(web)</a:t>
            </a:r>
            <a:r>
              <a:rPr lang="zh-CN" altLang="en-US" sz="800" spc="75" dirty="0" smtClean="0">
                <a:solidFill>
                  <a:schemeClr val="bg1"/>
                </a:solidFill>
              </a:rPr>
              <a:t>：</a:t>
            </a:r>
            <a:r>
              <a:rPr lang="en-US" altLang="zh-CN" sz="800" spc="75" dirty="0" smtClean="0">
                <a:solidFill>
                  <a:schemeClr val="bg1"/>
                </a:solidFill>
              </a:rPr>
              <a:t>Http://www.sugon.com</a:t>
            </a:r>
            <a:endParaRPr lang="zh-CN" altLang="en-US" sz="800" spc="75" dirty="0">
              <a:solidFill>
                <a:schemeClr val="bg1"/>
              </a:solidFill>
              <a:latin typeface="微软雅黑" pitchFamily="34" charset="-122"/>
              <a:ea typeface="微软雅黑" pitchFamily="34" charset="-122"/>
            </a:endParaRPr>
          </a:p>
        </p:txBody>
      </p:sp>
      <p:sp>
        <p:nvSpPr>
          <p:cNvPr id="6" name="TextBox 5"/>
          <p:cNvSpPr txBox="1"/>
          <p:nvPr/>
        </p:nvSpPr>
        <p:spPr>
          <a:xfrm>
            <a:off x="2828889" y="4618006"/>
            <a:ext cx="3320140" cy="1015534"/>
          </a:xfrm>
          <a:prstGeom prst="rect">
            <a:avLst/>
          </a:prstGeom>
          <a:noFill/>
        </p:spPr>
        <p:txBody>
          <a:bodyPr wrap="none" rtlCol="0">
            <a:spAutoFit/>
          </a:bodyPr>
          <a:lstStyle/>
          <a:p>
            <a:r>
              <a:rPr lang="en-US" altLang="zh-CN" sz="5999" dirty="0" smtClean="0">
                <a:gradFill>
                  <a:gsLst>
                    <a:gs pos="96230">
                      <a:schemeClr val="bg1"/>
                    </a:gs>
                    <a:gs pos="52000">
                      <a:schemeClr val="bg1">
                        <a:lumMod val="85000"/>
                      </a:schemeClr>
                    </a:gs>
                    <a:gs pos="100000">
                      <a:schemeClr val="bg1">
                        <a:lumMod val="65000"/>
                      </a:schemeClr>
                    </a:gs>
                    <a:gs pos="0">
                      <a:schemeClr val="bg1"/>
                    </a:gs>
                  </a:gsLst>
                  <a:lin ang="5400000" scaled="0"/>
                </a:gradFill>
                <a:effectLst>
                  <a:glow rad="63500">
                    <a:schemeClr val="tx1">
                      <a:alpha val="30000"/>
                    </a:schemeClr>
                  </a:glow>
                  <a:outerShdw blurRad="50800" dist="50800" dir="5400000" algn="ctr" rotWithShape="0">
                    <a:srgbClr val="000000">
                      <a:alpha val="52000"/>
                    </a:srgbClr>
                  </a:outerShdw>
                </a:effectLst>
                <a:latin typeface="微软雅黑" panose="020B0503020204020204" pitchFamily="34" charset="-122"/>
                <a:ea typeface="微软雅黑" panose="020B0503020204020204" pitchFamily="34" charset="-122"/>
              </a:rPr>
              <a:t>THANKS</a:t>
            </a:r>
            <a:endParaRPr lang="zh-CN" altLang="en-US" sz="5999" dirty="0">
              <a:gradFill>
                <a:gsLst>
                  <a:gs pos="96230">
                    <a:schemeClr val="bg1"/>
                  </a:gs>
                  <a:gs pos="52000">
                    <a:schemeClr val="bg1">
                      <a:lumMod val="85000"/>
                    </a:schemeClr>
                  </a:gs>
                  <a:gs pos="100000">
                    <a:schemeClr val="bg1">
                      <a:lumMod val="65000"/>
                    </a:schemeClr>
                  </a:gs>
                  <a:gs pos="0">
                    <a:schemeClr val="bg1"/>
                  </a:gs>
                </a:gsLst>
                <a:lin ang="5400000" scaled="0"/>
              </a:gradFill>
              <a:effectLst>
                <a:glow rad="63500">
                  <a:schemeClr val="tx1">
                    <a:alpha val="30000"/>
                  </a:schemeClr>
                </a:glow>
                <a:outerShdw blurRad="50800" dist="50800" dir="5400000" algn="ctr" rotWithShape="0">
                  <a:srgbClr val="000000">
                    <a:alpha val="52000"/>
                  </a:srgbClr>
                </a:outerShdw>
              </a:effectLst>
              <a:latin typeface="微软雅黑" panose="020B0503020204020204" pitchFamily="34" charset="-122"/>
              <a:ea typeface="微软雅黑" panose="020B0503020204020204" pitchFamily="34" charset="-122"/>
            </a:endParaRPr>
          </a:p>
        </p:txBody>
      </p:sp>
      <p:sp>
        <p:nvSpPr>
          <p:cNvPr id="7" name="矩形 6"/>
          <p:cNvSpPr/>
          <p:nvPr/>
        </p:nvSpPr>
        <p:spPr bwMode="auto">
          <a:xfrm>
            <a:off x="6149029" y="179611"/>
            <a:ext cx="2841012" cy="2086529"/>
          </a:xfrm>
          <a:prstGeom prst="rect">
            <a:avLst/>
          </a:prstGeom>
          <a:solidFill>
            <a:srgbClr val="B01F24"/>
          </a:solidFill>
          <a:ln>
            <a:noFill/>
          </a:ln>
          <a:extLst/>
        </p:spPr>
        <p:txBody>
          <a:bodyPr vert="horz" wrap="square" lIns="68564" tIns="34282" rIns="68564" bIns="34282" numCol="1" rtlCol="0" anchor="t" anchorCtr="0" compatLnSpc="1">
            <a:prstTxWarp prst="textNoShape">
              <a:avLst/>
            </a:prstTxWarp>
          </a:bodyPr>
          <a:lstStyle/>
          <a:p>
            <a:pPr algn="ctr"/>
            <a:endParaRPr lang="zh-CN" altLang="en-US" sz="1350"/>
          </a:p>
        </p:txBody>
      </p:sp>
      <p:sp>
        <p:nvSpPr>
          <p:cNvPr id="8" name="矩形 7"/>
          <p:cNvSpPr/>
          <p:nvPr/>
        </p:nvSpPr>
        <p:spPr bwMode="auto">
          <a:xfrm>
            <a:off x="152377" y="179612"/>
            <a:ext cx="2841012" cy="2086529"/>
          </a:xfrm>
          <a:prstGeom prst="rect">
            <a:avLst/>
          </a:prstGeom>
          <a:solidFill>
            <a:srgbClr val="B01F24"/>
          </a:solidFill>
          <a:ln>
            <a:noFill/>
          </a:ln>
          <a:extLst/>
        </p:spPr>
        <p:txBody>
          <a:bodyPr vert="horz" wrap="square" lIns="68564" tIns="34282" rIns="68564" bIns="34282" numCol="1" rtlCol="0" anchor="t" anchorCtr="0" compatLnSpc="1">
            <a:prstTxWarp prst="textNoShape">
              <a:avLst/>
            </a:prstTxWarp>
          </a:bodyPr>
          <a:lstStyle/>
          <a:p>
            <a:pPr algn="ctr"/>
            <a:endParaRPr lang="zh-CN" altLang="en-US" sz="1350"/>
          </a:p>
        </p:txBody>
      </p:sp>
      <p:pic>
        <p:nvPicPr>
          <p:cNvPr id="9"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6149031" y="2481256"/>
            <a:ext cx="2824654" cy="1904803"/>
          </a:xfrm>
          <a:prstGeom prst="rect">
            <a:avLst/>
          </a:prstGeom>
          <a:noFill/>
          <a:effectLst>
            <a:innerShdw blurRad="114300">
              <a:prstClr val="black"/>
            </a:innerShdw>
          </a:effectLst>
          <a:extLst>
            <a:ext uri="{909E8E84-426E-40DD-AFC4-6F175D3DCCD1}">
              <a14:hiddenFill xmlns:a14="http://schemas.microsoft.com/office/drawing/2010/main">
                <a:solidFill>
                  <a:srgbClr val="FFFFFF"/>
                </a:solidFill>
              </a14:hiddenFill>
            </a:ext>
          </a:extLst>
        </p:spPr>
      </p:pic>
      <p:pic>
        <p:nvPicPr>
          <p:cNvPr id="10" name="Picture 3"/>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3150705" y="179613"/>
            <a:ext cx="2841011" cy="2086527"/>
          </a:xfrm>
          <a:prstGeom prst="rect">
            <a:avLst/>
          </a:prstGeom>
          <a:noFill/>
          <a:effectLst>
            <a:innerShdw blurRad="114300">
              <a:prstClr val="black"/>
            </a:innerShdw>
          </a:effectLst>
          <a:extLst>
            <a:ext uri="{909E8E84-426E-40DD-AFC4-6F175D3DCCD1}">
              <a14:hiddenFill xmlns:a14="http://schemas.microsoft.com/office/drawing/2010/main">
                <a:solidFill>
                  <a:srgbClr val="FFFFFF"/>
                </a:solidFill>
              </a14:hiddenFill>
            </a:ext>
          </a:extLst>
        </p:spPr>
      </p:pic>
      <p:pic>
        <p:nvPicPr>
          <p:cNvPr id="11" name="Picture 4"/>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b="-431"/>
          <a:stretch/>
        </p:blipFill>
        <p:spPr bwMode="auto">
          <a:xfrm>
            <a:off x="152377" y="2470351"/>
            <a:ext cx="2841012" cy="1915708"/>
          </a:xfrm>
          <a:prstGeom prst="rect">
            <a:avLst/>
          </a:prstGeom>
          <a:noFill/>
          <a:effectLst>
            <a:innerShdw blurRad="114300">
              <a:prstClr val="black"/>
            </a:innerShdw>
          </a:effectLst>
          <a:extLst>
            <a:ext uri="{909E8E84-426E-40DD-AFC4-6F175D3DCCD1}">
              <a14:hiddenFill xmlns:a14="http://schemas.microsoft.com/office/drawing/2010/main">
                <a:solidFill>
                  <a:srgbClr val="FFFFFF"/>
                </a:solidFill>
              </a14:hiddenFill>
            </a:ext>
          </a:extLst>
        </p:spPr>
      </p:pic>
      <p:sp>
        <p:nvSpPr>
          <p:cNvPr id="12" name="矩形 11"/>
          <p:cNvSpPr/>
          <p:nvPr/>
        </p:nvSpPr>
        <p:spPr>
          <a:xfrm>
            <a:off x="1893006" y="5789861"/>
            <a:ext cx="184731" cy="230832"/>
          </a:xfrm>
          <a:prstGeom prst="rect">
            <a:avLst/>
          </a:prstGeom>
        </p:spPr>
        <p:txBody>
          <a:bodyPr wrap="none">
            <a:spAutoFit/>
          </a:bodyPr>
          <a:lstStyle/>
          <a:p>
            <a:pPr algn="ctr"/>
            <a:endParaRPr lang="zh-CN" altLang="en-US" sz="900" b="1" spc="75" dirty="0">
              <a:solidFill>
                <a:schemeClr val="bg1"/>
              </a:solidFill>
              <a:latin typeface="微软雅黑" pitchFamily="34" charset="-122"/>
              <a:ea typeface="微软雅黑" pitchFamily="34" charset="-122"/>
            </a:endParaRPr>
          </a:p>
        </p:txBody>
      </p:sp>
      <p:pic>
        <p:nvPicPr>
          <p:cNvPr id="13" name="Picture 2" descr="E:\2.2011换标\2011新VI\曙光VI系统-2011版\logo\计算决定未来字体.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347282" y="3139749"/>
            <a:ext cx="2501466" cy="504433"/>
          </a:xfrm>
          <a:prstGeom prst="rect">
            <a:avLst/>
          </a:prstGeom>
          <a:noFill/>
        </p:spPr>
      </p:pic>
    </p:spTree>
    <p:extLst>
      <p:ext uri="{BB962C8B-B14F-4D97-AF65-F5344CB8AC3E}">
        <p14:creationId xmlns:p14="http://schemas.microsoft.com/office/powerpoint/2010/main" val="2313459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25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nodeType="withEffect">
                                  <p:stCondLst>
                                    <p:cond delay="75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nodeType="withEffect">
                                  <p:stCondLst>
                                    <p:cond delay="10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125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par>
                                <p:cTn id="23" presetID="10" presetClass="entr" presetSubtype="0" fill="hold" grpId="0" nodeType="withEffect">
                                  <p:stCondLst>
                                    <p:cond delay="125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animBg="1"/>
      <p:bldP spid="8"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cSld name="无LOGO空白页">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97936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5072251"/>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60" r:id="rId3"/>
    <p:sldLayoutId id="2147483661" r:id="rId4"/>
    <p:sldLayoutId id="2147483663" r:id="rId5"/>
    <p:sldLayoutId id="2147483664" r:id="rId6"/>
  </p:sldLayoutIdLst>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8.tif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0.gif"/></Relationships>
</file>

<file path=ppt/slides/_rels/slide23.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2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chart" Target="../charts/chart1.xml"/><Relationship Id="rId4" Type="http://schemas.openxmlformats.org/officeDocument/2006/relationships/image" Target="../media/image41.png"/></Relationships>
</file>

<file path=ppt/slides/_rels/slide27.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42.png"/><Relationship Id="rId7" Type="http://schemas.openxmlformats.org/officeDocument/2006/relationships/diagramColors" Target="../diagrams/colors1.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43.png"/></Relationships>
</file>

<file path=ppt/slides/_rels/slide2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6.xml"/><Relationship Id="rId5" Type="http://schemas.openxmlformats.org/officeDocument/2006/relationships/image" Target="../media/image3.jpeg"/><Relationship Id="rId4" Type="http://schemas.openxmlformats.org/officeDocument/2006/relationships/image" Target="../media/image47.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8.tif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2.jpeg"/><Relationship Id="rId7" Type="http://schemas.openxmlformats.org/officeDocument/2006/relationships/image" Target="../media/image56.jpeg"/><Relationship Id="rId2" Type="http://schemas.openxmlformats.org/officeDocument/2006/relationships/image" Target="../media/image51.wmf"/><Relationship Id="rId1" Type="http://schemas.openxmlformats.org/officeDocument/2006/relationships/slideLayout" Target="../slideLayouts/slideLayout2.xml"/><Relationship Id="rId6" Type="http://schemas.openxmlformats.org/officeDocument/2006/relationships/image" Target="../media/image55.jpeg"/><Relationship Id="rId5" Type="http://schemas.openxmlformats.org/officeDocument/2006/relationships/image" Target="../media/image54.png"/><Relationship Id="rId4" Type="http://schemas.openxmlformats.org/officeDocument/2006/relationships/image" Target="../media/image53.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1"/>
          </p:nvPr>
        </p:nvSpPr>
        <p:spPr>
          <a:xfrm>
            <a:off x="179513" y="1628800"/>
            <a:ext cx="8860828" cy="2232248"/>
          </a:xfrm>
        </p:spPr>
        <p:txBody>
          <a:bodyPr anchor="ctr" anchorCtr="1"/>
          <a:lstStyle/>
          <a:p>
            <a:pPr algn="ctr"/>
            <a:r>
              <a:rPr lang="zh-CN" altLang="en-US" sz="4400" b="1" dirty="0" smtClean="0"/>
              <a:t>高性能计算的现状</a:t>
            </a:r>
            <a:r>
              <a:rPr lang="zh-CN" altLang="en-US" sz="4400" b="1" dirty="0"/>
              <a:t>与</a:t>
            </a:r>
            <a:r>
              <a:rPr lang="zh-CN" altLang="en-US" sz="4400" b="1" dirty="0" smtClean="0"/>
              <a:t>发展</a:t>
            </a:r>
            <a:endParaRPr lang="en-US" altLang="zh-CN" sz="4400" b="1" dirty="0" smtClean="0"/>
          </a:p>
        </p:txBody>
      </p:sp>
      <p:sp>
        <p:nvSpPr>
          <p:cNvPr id="3" name="文本占位符 2"/>
          <p:cNvSpPr>
            <a:spLocks noGrp="1"/>
          </p:cNvSpPr>
          <p:nvPr>
            <p:ph type="body" sz="quarter" idx="12"/>
          </p:nvPr>
        </p:nvSpPr>
        <p:spPr>
          <a:xfrm>
            <a:off x="4860032" y="4005064"/>
            <a:ext cx="3960440" cy="1512168"/>
          </a:xfrm>
        </p:spPr>
        <p:txBody>
          <a:bodyPr anchor="ctr" anchorCtr="1"/>
          <a:lstStyle/>
          <a:p>
            <a:pPr algn="r"/>
            <a:r>
              <a:rPr lang="zh-CN" altLang="en-US" dirty="0" smtClean="0"/>
              <a:t>江苏曙光信息技术有限公司</a:t>
            </a:r>
            <a:endParaRPr lang="en-US" altLang="zh-CN" dirty="0" smtClean="0"/>
          </a:p>
          <a:p>
            <a:pPr algn="r"/>
            <a:r>
              <a:rPr lang="zh-CN" altLang="en-US" dirty="0" smtClean="0"/>
              <a:t>高性能</a:t>
            </a:r>
            <a:r>
              <a:rPr lang="zh-CN" altLang="en-US" smtClean="0"/>
              <a:t>产品中心</a:t>
            </a:r>
            <a:endParaRPr lang="en-US" altLang="zh-CN" dirty="0" smtClean="0"/>
          </a:p>
        </p:txBody>
      </p:sp>
      <p:pic>
        <p:nvPicPr>
          <p:cNvPr id="4" name="Picture 2" descr="http://topic.it168.com/factory/SSC1209v1/images/logo.jpg"/>
          <p:cNvPicPr>
            <a:picLocks noChangeAspect="1" noChangeArrowheads="1"/>
          </p:cNvPicPr>
          <p:nvPr/>
        </p:nvPicPr>
        <p:blipFill rotWithShape="1">
          <a:blip r:embed="rId3">
            <a:extLst>
              <a:ext uri="{28A0092B-C50C-407E-A947-70E740481C1C}">
                <a14:useLocalDpi xmlns:a14="http://schemas.microsoft.com/office/drawing/2010/main" val="0"/>
              </a:ext>
            </a:extLst>
          </a:blip>
          <a:srcRect t="12960" b="18314"/>
          <a:stretch/>
        </p:blipFill>
        <p:spPr bwMode="auto">
          <a:xfrm>
            <a:off x="7308304" y="91322"/>
            <a:ext cx="1732037" cy="889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907927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2"/>
          </p:nvPr>
        </p:nvSpPr>
        <p:spPr/>
        <p:txBody>
          <a:bodyPr/>
          <a:lstStyle/>
          <a:p>
            <a:r>
              <a:rPr lang="zh-CN" altLang="en-US" dirty="0" smtClean="0"/>
              <a:t>集群计算机</a:t>
            </a:r>
            <a:endParaRPr lang="en-US" altLang="zh-CN" dirty="0" smtClean="0"/>
          </a:p>
          <a:p>
            <a:pPr marL="719138">
              <a:buFont typeface="Wingdings" panose="05000000000000000000" pitchFamily="2" charset="2"/>
              <a:buChar char="Ø"/>
            </a:pPr>
            <a:r>
              <a:rPr lang="zh-CN" altLang="en-US" sz="2000" dirty="0" smtClean="0"/>
              <a:t>松散架构，服务器通过</a:t>
            </a:r>
            <a:r>
              <a:rPr lang="zh-CN" altLang="en-US" sz="2000" dirty="0"/>
              <a:t>高速网络互联，统一调度、并行处理</a:t>
            </a:r>
            <a:endParaRPr lang="en-US" altLang="zh-CN" sz="2000" dirty="0" smtClean="0"/>
          </a:p>
          <a:p>
            <a:pPr marL="719138">
              <a:buFont typeface="Wingdings" panose="05000000000000000000" pitchFamily="2" charset="2"/>
              <a:buChar char="Ø"/>
            </a:pPr>
            <a:r>
              <a:rPr lang="zh-CN" altLang="en-US" sz="2000" dirty="0" smtClean="0"/>
              <a:t>是处理器</a:t>
            </a:r>
            <a:r>
              <a:rPr lang="zh-CN" altLang="en-US" sz="2000" dirty="0"/>
              <a:t>、网络、操作系统及软件高速发展的</a:t>
            </a:r>
            <a:r>
              <a:rPr lang="zh-CN" altLang="en-US" sz="2000" dirty="0" smtClean="0"/>
              <a:t>结果</a:t>
            </a:r>
            <a:endParaRPr lang="en-US" altLang="zh-CN" sz="2000" dirty="0" smtClean="0"/>
          </a:p>
          <a:p>
            <a:pPr marL="719138">
              <a:buFont typeface="Wingdings" panose="05000000000000000000" pitchFamily="2" charset="2"/>
              <a:buChar char="Ø"/>
            </a:pPr>
            <a:r>
              <a:rPr lang="zh-CN" altLang="en-US" sz="2000" dirty="0" smtClean="0"/>
              <a:t>并行处理的热点和主流</a:t>
            </a:r>
            <a:endParaRPr lang="en-US" altLang="zh-CN" sz="2000" dirty="0" smtClean="0"/>
          </a:p>
          <a:p>
            <a:pPr marL="719138">
              <a:buFont typeface="Wingdings" panose="05000000000000000000" pitchFamily="2" charset="2"/>
              <a:buChar char="Ø"/>
            </a:pPr>
            <a:r>
              <a:rPr lang="zh-CN" altLang="en-US" sz="2000" dirty="0" smtClean="0"/>
              <a:t>优势：</a:t>
            </a:r>
            <a:endParaRPr lang="en-US" altLang="zh-CN" sz="2000" dirty="0" smtClean="0"/>
          </a:p>
          <a:p>
            <a:pPr marL="1082675">
              <a:lnSpc>
                <a:spcPct val="120000"/>
              </a:lnSpc>
              <a:buFont typeface="Wingdings" panose="05000000000000000000" pitchFamily="2" charset="2"/>
              <a:buChar char="ü"/>
            </a:pPr>
            <a:r>
              <a:rPr lang="zh-CN" altLang="zh-CN" sz="1800" dirty="0"/>
              <a:t>标准化程度</a:t>
            </a:r>
            <a:r>
              <a:rPr lang="zh-CN" altLang="zh-CN" sz="1800" dirty="0" smtClean="0"/>
              <a:t>高</a:t>
            </a:r>
            <a:endParaRPr lang="en-US" altLang="zh-CN" sz="1800" dirty="0" smtClean="0"/>
          </a:p>
          <a:p>
            <a:pPr marL="1082675">
              <a:lnSpc>
                <a:spcPct val="120000"/>
              </a:lnSpc>
              <a:buFont typeface="Wingdings" panose="05000000000000000000" pitchFamily="2" charset="2"/>
              <a:buChar char="ü"/>
            </a:pPr>
            <a:r>
              <a:rPr lang="zh-CN" altLang="zh-CN" sz="1800" dirty="0"/>
              <a:t>灵活性、可扩展性</a:t>
            </a:r>
            <a:r>
              <a:rPr lang="zh-CN" altLang="zh-CN" sz="1800" dirty="0" smtClean="0"/>
              <a:t>好</a:t>
            </a:r>
            <a:endParaRPr lang="en-US" altLang="zh-CN" sz="1800" dirty="0" smtClean="0"/>
          </a:p>
          <a:p>
            <a:pPr marL="1082675">
              <a:lnSpc>
                <a:spcPct val="120000"/>
              </a:lnSpc>
              <a:buFont typeface="Wingdings" panose="05000000000000000000" pitchFamily="2" charset="2"/>
              <a:buChar char="ü"/>
            </a:pPr>
            <a:r>
              <a:rPr lang="zh-CN" altLang="zh-CN" sz="1800" dirty="0"/>
              <a:t>性能</a:t>
            </a:r>
            <a:r>
              <a:rPr lang="zh-CN" altLang="zh-CN" sz="1800" dirty="0" smtClean="0"/>
              <a:t>高</a:t>
            </a:r>
            <a:endParaRPr lang="en-US" altLang="zh-CN" sz="1800" dirty="0" smtClean="0"/>
          </a:p>
          <a:p>
            <a:pPr marL="1082675">
              <a:lnSpc>
                <a:spcPct val="120000"/>
              </a:lnSpc>
              <a:buFont typeface="Wingdings" panose="05000000000000000000" pitchFamily="2" charset="2"/>
              <a:buChar char="ü"/>
            </a:pPr>
            <a:r>
              <a:rPr lang="zh-CN" altLang="zh-CN" sz="1800" dirty="0"/>
              <a:t>性价</a:t>
            </a:r>
            <a:r>
              <a:rPr lang="zh-CN" altLang="zh-CN" sz="1800" dirty="0" smtClean="0"/>
              <a:t>比高</a:t>
            </a:r>
            <a:endParaRPr lang="en-US" altLang="zh-CN" sz="1800" dirty="0" smtClean="0"/>
          </a:p>
          <a:p>
            <a:pPr marL="1082675">
              <a:lnSpc>
                <a:spcPct val="120000"/>
              </a:lnSpc>
              <a:buFont typeface="Wingdings" panose="05000000000000000000" pitchFamily="2" charset="2"/>
              <a:buChar char="ü"/>
            </a:pPr>
            <a:r>
              <a:rPr lang="zh-CN" altLang="zh-CN" sz="1800" dirty="0"/>
              <a:t>投资风险小</a:t>
            </a:r>
            <a:endParaRPr lang="en-US" altLang="zh-CN" sz="1800" dirty="0" smtClean="0"/>
          </a:p>
          <a:p>
            <a:pPr marL="376238" indent="0">
              <a:buNone/>
            </a:pPr>
            <a:endParaRPr lang="zh-CN" altLang="en-US" dirty="0"/>
          </a:p>
        </p:txBody>
      </p:sp>
      <p:sp>
        <p:nvSpPr>
          <p:cNvPr id="3" name="文本占位符 2"/>
          <p:cNvSpPr>
            <a:spLocks noGrp="1"/>
          </p:cNvSpPr>
          <p:nvPr>
            <p:ph type="body" sz="quarter" idx="13"/>
          </p:nvPr>
        </p:nvSpPr>
        <p:spPr/>
        <p:txBody>
          <a:bodyPr/>
          <a:lstStyle/>
          <a:p>
            <a:r>
              <a:rPr lang="en-US" altLang="zh-CN" dirty="0" smtClean="0"/>
              <a:t>HPC</a:t>
            </a:r>
            <a:r>
              <a:rPr lang="zh-CN" altLang="en-US" dirty="0" smtClean="0"/>
              <a:t>发展及现状（续）</a:t>
            </a:r>
            <a:endParaRPr lang="zh-CN" altLang="en-US" dirty="0"/>
          </a:p>
        </p:txBody>
      </p:sp>
    </p:spTree>
    <p:extLst>
      <p:ext uri="{BB962C8B-B14F-4D97-AF65-F5344CB8AC3E}">
        <p14:creationId xmlns:p14="http://schemas.microsoft.com/office/powerpoint/2010/main" val="25430150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2"/>
          </p:nvPr>
        </p:nvSpPr>
        <p:spPr/>
        <p:txBody>
          <a:bodyPr/>
          <a:lstStyle/>
          <a:p>
            <a:endParaRPr lang="zh-CN" altLang="en-US" dirty="0"/>
          </a:p>
        </p:txBody>
      </p:sp>
      <p:sp>
        <p:nvSpPr>
          <p:cNvPr id="3" name="文本占位符 2"/>
          <p:cNvSpPr>
            <a:spLocks noGrp="1"/>
          </p:cNvSpPr>
          <p:nvPr>
            <p:ph type="body" sz="quarter" idx="13"/>
          </p:nvPr>
        </p:nvSpPr>
        <p:spPr/>
        <p:txBody>
          <a:bodyPr/>
          <a:lstStyle/>
          <a:p>
            <a:endParaRPr lang="zh-CN" altLang="en-US"/>
          </a:p>
        </p:txBody>
      </p:sp>
      <p:pic>
        <p:nvPicPr>
          <p:cNvPr id="5" name="图片 4"/>
          <p:cNvPicPr/>
          <p:nvPr/>
        </p:nvPicPr>
        <p:blipFill>
          <a:blip r:embed="rId2"/>
          <a:stretch>
            <a:fillRect/>
          </a:stretch>
        </p:blipFill>
        <p:spPr>
          <a:xfrm>
            <a:off x="309571" y="1010675"/>
            <a:ext cx="8390719" cy="5154629"/>
          </a:xfrm>
          <a:prstGeom prst="rect">
            <a:avLst/>
          </a:prstGeom>
        </p:spPr>
      </p:pic>
      <p:sp>
        <p:nvSpPr>
          <p:cNvPr id="6" name="矩形 5"/>
          <p:cNvSpPr/>
          <p:nvPr/>
        </p:nvSpPr>
        <p:spPr>
          <a:xfrm>
            <a:off x="2483768" y="6230528"/>
            <a:ext cx="3562194" cy="369332"/>
          </a:xfrm>
          <a:prstGeom prst="rect">
            <a:avLst/>
          </a:prstGeom>
        </p:spPr>
        <p:txBody>
          <a:bodyPr wrap="none">
            <a:spAutoFit/>
          </a:bodyPr>
          <a:lstStyle/>
          <a:p>
            <a:r>
              <a:rPr lang="en-US" altLang="zh-CN" b="1" kern="0" dirty="0">
                <a:latin typeface="Times New Roman" panose="02020603050405020304" pitchFamily="18" charset="0"/>
              </a:rPr>
              <a:t>TOP500</a:t>
            </a:r>
            <a:r>
              <a:rPr lang="zh-CN" altLang="zh-CN" b="1" kern="0" dirty="0">
                <a:latin typeface="Times New Roman" panose="02020603050405020304" pitchFamily="18" charset="0"/>
                <a:cs typeface="Times New Roman" panose="02020603050405020304" pitchFamily="18" charset="0"/>
              </a:rPr>
              <a:t>中体系架构份额历史统计</a:t>
            </a:r>
            <a:endParaRPr lang="zh-CN" altLang="en-US" dirty="0"/>
          </a:p>
        </p:txBody>
      </p:sp>
    </p:spTree>
    <p:extLst>
      <p:ext uri="{BB962C8B-B14F-4D97-AF65-F5344CB8AC3E}">
        <p14:creationId xmlns:p14="http://schemas.microsoft.com/office/powerpoint/2010/main" val="5127266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sz="quarter" idx="12"/>
          </p:nvPr>
        </p:nvPicPr>
        <p:blipFill>
          <a:blip r:embed="rId2">
            <a:extLst>
              <a:ext uri="{28A0092B-C50C-407E-A947-70E740481C1C}">
                <a14:useLocalDpi xmlns:a14="http://schemas.microsoft.com/office/drawing/2010/main" val="0"/>
              </a:ext>
            </a:extLst>
          </a:blip>
          <a:stretch>
            <a:fillRect/>
          </a:stretch>
        </p:blipFill>
        <p:spPr>
          <a:xfrm>
            <a:off x="433532" y="980728"/>
            <a:ext cx="7920880" cy="5631251"/>
          </a:xfrm>
        </p:spPr>
      </p:pic>
      <p:sp>
        <p:nvSpPr>
          <p:cNvPr id="3" name="文本占位符 2"/>
          <p:cNvSpPr>
            <a:spLocks noGrp="1"/>
          </p:cNvSpPr>
          <p:nvPr>
            <p:ph type="body" sz="quarter" idx="13"/>
          </p:nvPr>
        </p:nvSpPr>
        <p:spPr/>
        <p:txBody>
          <a:bodyPr/>
          <a:lstStyle/>
          <a:p>
            <a:r>
              <a:rPr lang="zh-CN" altLang="en-US" dirty="0" smtClean="0"/>
              <a:t>处理器</a:t>
            </a:r>
            <a:endParaRPr lang="zh-CN" altLang="en-US" dirty="0"/>
          </a:p>
        </p:txBody>
      </p:sp>
    </p:spTree>
    <p:extLst>
      <p:ext uri="{BB962C8B-B14F-4D97-AF65-F5344CB8AC3E}">
        <p14:creationId xmlns:p14="http://schemas.microsoft.com/office/powerpoint/2010/main" val="2995428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3"/>
          </p:nvPr>
        </p:nvSpPr>
        <p:spPr/>
        <p:txBody>
          <a:bodyPr/>
          <a:lstStyle/>
          <a:p>
            <a:r>
              <a:rPr lang="zh-CN" altLang="en-US" dirty="0" smtClean="0"/>
              <a:t>处理器</a:t>
            </a:r>
            <a:endParaRPr lang="zh-CN" altLang="en-US" dirty="0"/>
          </a:p>
        </p:txBody>
      </p:sp>
      <p:sp>
        <p:nvSpPr>
          <p:cNvPr id="7" name="内容占位符 1"/>
          <p:cNvSpPr>
            <a:spLocks noGrp="1"/>
          </p:cNvSpPr>
          <p:nvPr>
            <p:ph sz="quarter" idx="12"/>
          </p:nvPr>
        </p:nvSpPr>
        <p:spPr>
          <a:xfrm>
            <a:off x="393280" y="5168360"/>
            <a:ext cx="8208962" cy="1721694"/>
          </a:xfrm>
        </p:spPr>
        <p:txBody>
          <a:bodyPr/>
          <a:lstStyle/>
          <a:p>
            <a:r>
              <a:rPr lang="en-US" altLang="zh-CN" dirty="0" smtClean="0"/>
              <a:t>x86</a:t>
            </a:r>
            <a:r>
              <a:rPr lang="zh-CN" altLang="zh-CN" dirty="0" smtClean="0"/>
              <a:t>处理器在</a:t>
            </a:r>
            <a:r>
              <a:rPr lang="en-US" altLang="zh-CN" dirty="0" smtClean="0"/>
              <a:t>PC</a:t>
            </a:r>
            <a:r>
              <a:rPr lang="zh-CN" altLang="zh-CN" dirty="0" smtClean="0"/>
              <a:t>消费级市场的繁荣</a:t>
            </a:r>
            <a:endParaRPr lang="en-US" altLang="zh-CN" dirty="0" smtClean="0"/>
          </a:p>
          <a:p>
            <a:r>
              <a:rPr lang="zh-CN" altLang="zh-CN" dirty="0" smtClean="0"/>
              <a:t>开放式</a:t>
            </a:r>
            <a:r>
              <a:rPr lang="zh-CN" altLang="zh-CN" dirty="0"/>
              <a:t>集群</a:t>
            </a:r>
            <a:r>
              <a:rPr lang="zh-CN" altLang="zh-CN" dirty="0" smtClean="0"/>
              <a:t>架构</a:t>
            </a:r>
            <a:r>
              <a:rPr lang="zh-CN" altLang="en-US" dirty="0"/>
              <a:t>主导</a:t>
            </a:r>
            <a:r>
              <a:rPr lang="zh-CN" altLang="zh-CN" dirty="0" smtClean="0"/>
              <a:t>高性能</a:t>
            </a:r>
            <a:r>
              <a:rPr lang="zh-CN" altLang="zh-CN" dirty="0"/>
              <a:t>计算</a:t>
            </a:r>
            <a:r>
              <a:rPr lang="zh-CN" altLang="zh-CN" dirty="0" smtClean="0"/>
              <a:t>领域</a:t>
            </a:r>
            <a:endParaRPr lang="en-US" altLang="zh-CN" dirty="0" smtClean="0"/>
          </a:p>
        </p:txBody>
      </p:sp>
      <p:grpSp>
        <p:nvGrpSpPr>
          <p:cNvPr id="4" name="组合 3"/>
          <p:cNvGrpSpPr/>
          <p:nvPr/>
        </p:nvGrpSpPr>
        <p:grpSpPr>
          <a:xfrm>
            <a:off x="1259632" y="1052736"/>
            <a:ext cx="6476259" cy="3892645"/>
            <a:chOff x="1259632" y="1052736"/>
            <a:chExt cx="6476259" cy="3892645"/>
          </a:xfrm>
        </p:grpSpPr>
        <p:pic>
          <p:nvPicPr>
            <p:cNvPr id="6" name="图片 5"/>
            <p:cNvPicPr>
              <a:picLocks noChangeAspect="1"/>
            </p:cNvPicPr>
            <p:nvPr/>
          </p:nvPicPr>
          <p:blipFill>
            <a:blip r:embed="rId3"/>
            <a:stretch>
              <a:fillRect/>
            </a:stretch>
          </p:blipFill>
          <p:spPr>
            <a:xfrm>
              <a:off x="1259632" y="1052736"/>
              <a:ext cx="6476259" cy="3892645"/>
            </a:xfrm>
            <a:prstGeom prst="rect">
              <a:avLst/>
            </a:prstGeom>
          </p:spPr>
        </p:pic>
        <p:sp>
          <p:nvSpPr>
            <p:cNvPr id="2" name="矩形 1"/>
            <p:cNvSpPr/>
            <p:nvPr/>
          </p:nvSpPr>
          <p:spPr>
            <a:xfrm>
              <a:off x="6068126" y="4100127"/>
              <a:ext cx="504056" cy="63782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2255397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2"/>
          </p:nvPr>
        </p:nvSpPr>
        <p:spPr/>
        <p:txBody>
          <a:bodyPr/>
          <a:lstStyle/>
          <a:p>
            <a:pPr marL="0" indent="0">
              <a:buNone/>
            </a:pPr>
            <a:endParaRPr lang="en-US" altLang="zh-CN" dirty="0" smtClean="0"/>
          </a:p>
        </p:txBody>
      </p:sp>
      <p:sp>
        <p:nvSpPr>
          <p:cNvPr id="3" name="文本占位符 2"/>
          <p:cNvSpPr>
            <a:spLocks noGrp="1"/>
          </p:cNvSpPr>
          <p:nvPr>
            <p:ph type="body" sz="quarter" idx="13"/>
          </p:nvPr>
        </p:nvSpPr>
        <p:spPr/>
        <p:txBody>
          <a:bodyPr/>
          <a:lstStyle/>
          <a:p>
            <a:r>
              <a:rPr lang="en-US" altLang="zh-CN" dirty="0" smtClean="0"/>
              <a:t>GPGPU</a:t>
            </a:r>
            <a:r>
              <a:rPr lang="zh-CN" altLang="en-US" dirty="0" smtClean="0"/>
              <a:t>及</a:t>
            </a:r>
            <a:r>
              <a:rPr lang="en-US" altLang="zh-CN" dirty="0" smtClean="0"/>
              <a:t>MIC</a:t>
            </a:r>
            <a:r>
              <a:rPr lang="zh-CN" altLang="en-US" dirty="0" smtClean="0"/>
              <a:t>加速</a:t>
            </a:r>
            <a:endParaRPr lang="zh-CN" altLang="en-US" dirty="0"/>
          </a:p>
        </p:txBody>
      </p:sp>
      <p:pic>
        <p:nvPicPr>
          <p:cNvPr id="4" name="图片 3"/>
          <p:cNvPicPr>
            <a:picLocks noChangeAspect="1"/>
          </p:cNvPicPr>
          <p:nvPr/>
        </p:nvPicPr>
        <p:blipFill>
          <a:blip r:embed="rId3"/>
          <a:stretch>
            <a:fillRect/>
          </a:stretch>
        </p:blipFill>
        <p:spPr>
          <a:xfrm>
            <a:off x="479594" y="1052736"/>
            <a:ext cx="8196862" cy="5287289"/>
          </a:xfrm>
          <a:prstGeom prst="rect">
            <a:avLst/>
          </a:prstGeom>
        </p:spPr>
      </p:pic>
    </p:spTree>
    <p:extLst>
      <p:ext uri="{BB962C8B-B14F-4D97-AF65-F5344CB8AC3E}">
        <p14:creationId xmlns:p14="http://schemas.microsoft.com/office/powerpoint/2010/main" val="21366603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内容占位符 1"/>
          <p:cNvSpPr>
            <a:spLocks noGrp="1"/>
          </p:cNvSpPr>
          <p:nvPr>
            <p:ph sz="quarter" idx="12"/>
          </p:nvPr>
        </p:nvSpPr>
        <p:spPr/>
        <p:txBody>
          <a:bodyPr/>
          <a:lstStyle/>
          <a:p>
            <a:endParaRPr lang="zh-CN" altLang="en-US"/>
          </a:p>
        </p:txBody>
      </p:sp>
      <p:sp>
        <p:nvSpPr>
          <p:cNvPr id="3" name="文本占位符 2"/>
          <p:cNvSpPr>
            <a:spLocks noGrp="1"/>
          </p:cNvSpPr>
          <p:nvPr>
            <p:ph type="body" sz="quarter" idx="13"/>
          </p:nvPr>
        </p:nvSpPr>
        <p:spPr/>
        <p:txBody>
          <a:bodyPr/>
          <a:lstStyle/>
          <a:p>
            <a:r>
              <a:rPr lang="zh-CN" altLang="zh-CN" dirty="0"/>
              <a:t>互联网络</a:t>
            </a:r>
            <a:endParaRPr lang="zh-CN" altLang="en-US" dirty="0"/>
          </a:p>
          <a:p>
            <a:endParaRPr lang="zh-CN" altLang="en-US" dirty="0"/>
          </a:p>
        </p:txBody>
      </p:sp>
      <p:pic>
        <p:nvPicPr>
          <p:cNvPr id="4" name="图片 3"/>
          <p:cNvPicPr>
            <a:picLocks noChangeAspect="1"/>
          </p:cNvPicPr>
          <p:nvPr/>
        </p:nvPicPr>
        <p:blipFill>
          <a:blip r:embed="rId2"/>
          <a:stretch>
            <a:fillRect/>
          </a:stretch>
        </p:blipFill>
        <p:spPr>
          <a:xfrm>
            <a:off x="320024" y="1196752"/>
            <a:ext cx="8572456" cy="4812867"/>
          </a:xfrm>
          <a:prstGeom prst="rect">
            <a:avLst/>
          </a:prstGeom>
        </p:spPr>
      </p:pic>
    </p:spTree>
    <p:extLst>
      <p:ext uri="{BB962C8B-B14F-4D97-AF65-F5344CB8AC3E}">
        <p14:creationId xmlns:p14="http://schemas.microsoft.com/office/powerpoint/2010/main" val="84004692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sz="quarter" idx="12"/>
          </p:nvPr>
        </p:nvPicPr>
        <p:blipFill>
          <a:blip r:embed="rId3">
            <a:extLst>
              <a:ext uri="{28A0092B-C50C-407E-A947-70E740481C1C}">
                <a14:useLocalDpi xmlns:a14="http://schemas.microsoft.com/office/drawing/2010/main" val="0"/>
              </a:ext>
            </a:extLst>
          </a:blip>
          <a:stretch>
            <a:fillRect/>
          </a:stretch>
        </p:blipFill>
        <p:spPr>
          <a:xfrm>
            <a:off x="468313" y="1738989"/>
            <a:ext cx="8207375" cy="4172185"/>
          </a:xfrm>
        </p:spPr>
      </p:pic>
      <p:sp>
        <p:nvSpPr>
          <p:cNvPr id="3" name="文本占位符 2"/>
          <p:cNvSpPr>
            <a:spLocks noGrp="1"/>
          </p:cNvSpPr>
          <p:nvPr>
            <p:ph type="body" sz="quarter" idx="13"/>
          </p:nvPr>
        </p:nvSpPr>
        <p:spPr/>
        <p:txBody>
          <a:bodyPr/>
          <a:lstStyle/>
          <a:p>
            <a:r>
              <a:rPr lang="zh-CN" altLang="en-US" dirty="0" smtClean="0"/>
              <a:t>互联网络</a:t>
            </a:r>
            <a:endParaRPr lang="zh-CN" altLang="en-US" dirty="0"/>
          </a:p>
        </p:txBody>
      </p:sp>
    </p:spTree>
    <p:extLst>
      <p:ext uri="{BB962C8B-B14F-4D97-AF65-F5344CB8AC3E}">
        <p14:creationId xmlns:p14="http://schemas.microsoft.com/office/powerpoint/2010/main" val="41163639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3"/>
          </p:nvPr>
        </p:nvSpPr>
        <p:spPr/>
        <p:txBody>
          <a:bodyPr/>
          <a:lstStyle/>
          <a:p>
            <a:r>
              <a:rPr lang="zh-CN" altLang="en-US" dirty="0" smtClean="0"/>
              <a:t>操作系统</a:t>
            </a:r>
            <a:endParaRPr lang="zh-CN" altLang="en-US" dirty="0"/>
          </a:p>
        </p:txBody>
      </p:sp>
      <p:pic>
        <p:nvPicPr>
          <p:cNvPr id="4" name="内容占位符 3"/>
          <p:cNvPicPr>
            <a:picLocks noGrp="1"/>
          </p:cNvPicPr>
          <p:nvPr>
            <p:ph sz="quarter" idx="12"/>
          </p:nvPr>
        </p:nvPicPr>
        <p:blipFill>
          <a:blip r:embed="rId3"/>
          <a:srcRect/>
          <a:stretch>
            <a:fillRect/>
          </a:stretch>
        </p:blipFill>
        <p:spPr bwMode="auto">
          <a:xfrm>
            <a:off x="971600" y="980728"/>
            <a:ext cx="6973221" cy="5433849"/>
          </a:xfrm>
          <a:prstGeom prst="rect">
            <a:avLst/>
          </a:prstGeom>
          <a:noFill/>
        </p:spPr>
      </p:pic>
    </p:spTree>
    <p:extLst>
      <p:ext uri="{BB962C8B-B14F-4D97-AF65-F5344CB8AC3E}">
        <p14:creationId xmlns:p14="http://schemas.microsoft.com/office/powerpoint/2010/main" val="10438281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sz="quarter" idx="12"/>
              </p:nvPr>
            </p:nvSpPr>
            <p:spPr/>
            <p:txBody>
              <a:bodyPr/>
              <a:lstStyle/>
              <a:p>
                <a:r>
                  <a:rPr lang="zh-CN" altLang="en-US" dirty="0" smtClean="0"/>
                  <a:t>加速比</a:t>
                </a:r>
                <a:endParaRPr lang="en-US" altLang="zh-CN" dirty="0" smtClean="0"/>
              </a:p>
              <a:p>
                <a:pPr marL="0" indent="0">
                  <a:buNone/>
                </a:pPr>
                <a14:m>
                  <m:oMathPara xmlns:m="http://schemas.openxmlformats.org/officeDocument/2006/math">
                    <m:oMathParaPr>
                      <m:jc m:val="centerGroup"/>
                    </m:oMathParaPr>
                    <m:oMath xmlns:m="http://schemas.openxmlformats.org/officeDocument/2006/math">
                      <m:r>
                        <a:rPr lang="en-US" altLang="zh-CN" b="0" i="1" smtClean="0">
                          <a:latin typeface="Cambria Math" panose="02040503050406030204" pitchFamily="18" charset="0"/>
                        </a:rPr>
                        <m:t>𝑠</m:t>
                      </m:r>
                      <m:d>
                        <m:dPr>
                          <m:ctrlPr>
                            <a:rPr lang="en-US" altLang="zh-CN" b="0" i="1" smtClean="0">
                              <a:latin typeface="Cambria Math" panose="02040503050406030204" pitchFamily="18" charset="0"/>
                            </a:rPr>
                          </m:ctrlPr>
                        </m:dPr>
                        <m:e>
                          <m:r>
                            <a:rPr lang="en-US" altLang="zh-CN" b="0" i="1" smtClean="0">
                              <a:latin typeface="Cambria Math" panose="02040503050406030204" pitchFamily="18" charset="0"/>
                            </a:rPr>
                            <m:t>𝑛</m:t>
                          </m:r>
                        </m:e>
                      </m:d>
                      <m:r>
                        <a:rPr lang="en-US" altLang="zh-CN" b="0" i="1" smtClean="0">
                          <a:latin typeface="Cambria Math" panose="02040503050406030204" pitchFamily="18" charset="0"/>
                        </a:rPr>
                        <m:t>=</m:t>
                      </m:r>
                      <m:f>
                        <m:fPr>
                          <m:ctrlPr>
                            <a:rPr lang="en-US" altLang="zh-CN" b="0" i="1" smtClean="0">
                              <a:latin typeface="Cambria Math" panose="02040503050406030204" pitchFamily="18" charset="0"/>
                            </a:rPr>
                          </m:ctrlPr>
                        </m:fPr>
                        <m:num>
                          <m:sSub>
                            <m:sSubPr>
                              <m:ctrlPr>
                                <a:rPr lang="en-US" altLang="zh-CN" b="0" i="1" smtClean="0">
                                  <a:latin typeface="Cambria Math" panose="02040503050406030204" pitchFamily="18" charset="0"/>
                                </a:rPr>
                              </m:ctrlPr>
                            </m:sSubPr>
                            <m:e>
                              <m:r>
                                <a:rPr lang="zh-CN" altLang="en-US" i="1">
                                  <a:latin typeface="Cambria Math" panose="02040503050406030204" pitchFamily="18" charset="0"/>
                                </a:rPr>
                                <m:t>𝑇</m:t>
                              </m:r>
                            </m:e>
                            <m:sub>
                              <m:r>
                                <a:rPr lang="en-US" altLang="zh-CN" i="1">
                                  <a:latin typeface="Cambria Math" panose="02040503050406030204" pitchFamily="18" charset="0"/>
                                </a:rPr>
                                <m:t>𝑠𝑒𝑟𝑖𝑎𝑙</m:t>
                              </m:r>
                            </m:sub>
                          </m:sSub>
                        </m:num>
                        <m:den>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𝑇</m:t>
                              </m:r>
                            </m:e>
                            <m:sub>
                              <m:r>
                                <a:rPr lang="en-US" altLang="zh-CN" b="0" i="1" smtClean="0">
                                  <a:latin typeface="Cambria Math" panose="02040503050406030204" pitchFamily="18" charset="0"/>
                                </a:rPr>
                                <m:t>𝑝𝑎𝑟𝑎𝑙𝑙𝑒𝑙</m:t>
                              </m:r>
                            </m:sub>
                          </m:sSub>
                        </m:den>
                      </m:f>
                    </m:oMath>
                  </m:oMathPara>
                </a14:m>
                <a:endParaRPr lang="en-US" altLang="zh-CN" dirty="0" smtClean="0"/>
              </a:p>
              <a:p>
                <a:r>
                  <a:rPr lang="en-US" altLang="zh-CN" dirty="0"/>
                  <a:t>Amdahl</a:t>
                </a:r>
                <a:r>
                  <a:rPr lang="zh-CN" altLang="en-US" dirty="0" smtClean="0"/>
                  <a:t>定律</a:t>
                </a:r>
                <a:endParaRPr lang="en-US" altLang="zh-CN" dirty="0" smtClean="0"/>
              </a:p>
              <a:p>
                <a:pPr marL="0" indent="0">
                  <a:buNone/>
                </a:pPr>
                <a14:m>
                  <m:oMathPara xmlns:m="http://schemas.openxmlformats.org/officeDocument/2006/math">
                    <m:oMathParaPr>
                      <m:jc m:val="centerGroup"/>
                    </m:oMathParaPr>
                    <m:oMath xmlns:m="http://schemas.openxmlformats.org/officeDocument/2006/math">
                      <m:r>
                        <a:rPr lang="en-US" altLang="zh-CN" b="0" i="1" smtClean="0">
                          <a:latin typeface="Cambria Math" panose="02040503050406030204" pitchFamily="18" charset="0"/>
                        </a:rPr>
                        <m:t>𝑠</m:t>
                      </m:r>
                      <m:d>
                        <m:dPr>
                          <m:ctrlPr>
                            <a:rPr lang="en-US" altLang="zh-CN" b="0" i="1" smtClean="0">
                              <a:latin typeface="Cambria Math" panose="02040503050406030204" pitchFamily="18" charset="0"/>
                            </a:rPr>
                          </m:ctrlPr>
                        </m:dPr>
                        <m:e>
                          <m:r>
                            <a:rPr lang="en-US" altLang="zh-CN" b="0" i="1" smtClean="0">
                              <a:latin typeface="Cambria Math" panose="02040503050406030204" pitchFamily="18" charset="0"/>
                            </a:rPr>
                            <m:t>𝑛</m:t>
                          </m:r>
                        </m:e>
                      </m:d>
                      <m:r>
                        <a:rPr lang="en-US" altLang="zh-CN" b="0" i="1" smtClean="0">
                          <a:latin typeface="Cambria Math" panose="02040503050406030204" pitchFamily="18" charset="0"/>
                        </a:rPr>
                        <m:t>=</m:t>
                      </m:r>
                      <m:f>
                        <m:fPr>
                          <m:ctrlPr>
                            <a:rPr lang="en-US" altLang="zh-CN" b="0" i="1" smtClean="0">
                              <a:latin typeface="Cambria Math" panose="02040503050406030204" pitchFamily="18" charset="0"/>
                            </a:rPr>
                          </m:ctrlPr>
                        </m:fPr>
                        <m:num>
                          <m:r>
                            <a:rPr lang="en-US" altLang="zh-CN" b="0" i="1" smtClean="0">
                              <a:latin typeface="Cambria Math" panose="02040503050406030204" pitchFamily="18" charset="0"/>
                            </a:rPr>
                            <m:t>𝑛</m:t>
                          </m:r>
                        </m:num>
                        <m:den>
                          <m:r>
                            <a:rPr lang="en-US" altLang="zh-CN" b="0" i="1" smtClean="0">
                              <a:latin typeface="Cambria Math" panose="02040503050406030204" pitchFamily="18" charset="0"/>
                            </a:rPr>
                            <m:t>1+</m:t>
                          </m:r>
                          <m:d>
                            <m:dPr>
                              <m:ctrlPr>
                                <a:rPr lang="en-US" altLang="zh-CN" b="0" i="1" smtClean="0">
                                  <a:latin typeface="Cambria Math" panose="02040503050406030204" pitchFamily="18" charset="0"/>
                                </a:rPr>
                              </m:ctrlPr>
                            </m:dPr>
                            <m:e>
                              <m:r>
                                <a:rPr lang="en-US" altLang="zh-CN" b="0" i="1" smtClean="0">
                                  <a:latin typeface="Cambria Math" panose="02040503050406030204" pitchFamily="18" charset="0"/>
                                </a:rPr>
                                <m:t>𝑛</m:t>
                              </m:r>
                              <m:r>
                                <a:rPr lang="en-US" altLang="zh-CN" b="0" i="1" smtClean="0">
                                  <a:latin typeface="Cambria Math" panose="02040503050406030204" pitchFamily="18" charset="0"/>
                                </a:rPr>
                                <m:t>−1</m:t>
                              </m:r>
                            </m:e>
                          </m:d>
                          <m:r>
                            <a:rPr lang="en-US" altLang="zh-CN" b="0" i="1" smtClean="0">
                              <a:latin typeface="Cambria Math" panose="02040503050406030204" pitchFamily="18" charset="0"/>
                            </a:rPr>
                            <m:t>𝑓</m:t>
                          </m:r>
                        </m:den>
                      </m:f>
                    </m:oMath>
                  </m:oMathPara>
                </a14:m>
                <a:endParaRPr lang="en-US" altLang="zh-CN" dirty="0" smtClean="0"/>
              </a:p>
              <a:p>
                <a:r>
                  <a:rPr lang="en-US" altLang="zh-CN" dirty="0" smtClean="0"/>
                  <a:t>Gustafson</a:t>
                </a:r>
                <a:r>
                  <a:rPr lang="zh-CN" altLang="en-US" dirty="0" smtClean="0"/>
                  <a:t>定律</a:t>
                </a:r>
                <a:endParaRPr lang="en-US" altLang="zh-CN" dirty="0" smtClean="0"/>
              </a:p>
              <a:p>
                <a:pPr marL="0" indent="0">
                  <a:buNone/>
                </a:pPr>
                <a14:m>
                  <m:oMathPara xmlns:m="http://schemas.openxmlformats.org/officeDocument/2006/math">
                    <m:oMathParaPr>
                      <m:jc m:val="centerGroup"/>
                    </m:oMathParaPr>
                    <m:oMath xmlns:m="http://schemas.openxmlformats.org/officeDocument/2006/math">
                      <m:r>
                        <a:rPr lang="en-US" altLang="zh-CN" b="0" i="1" smtClean="0">
                          <a:latin typeface="Cambria Math" panose="02040503050406030204" pitchFamily="18" charset="0"/>
                        </a:rPr>
                        <m:t>𝑠</m:t>
                      </m:r>
                      <m:d>
                        <m:dPr>
                          <m:ctrlPr>
                            <a:rPr lang="en-US" altLang="zh-CN" b="0" i="1" smtClean="0">
                              <a:latin typeface="Cambria Math" panose="02040503050406030204" pitchFamily="18" charset="0"/>
                            </a:rPr>
                          </m:ctrlPr>
                        </m:dPr>
                        <m:e>
                          <m:r>
                            <a:rPr lang="en-US" altLang="zh-CN" b="0" i="1" smtClean="0">
                              <a:latin typeface="Cambria Math" panose="02040503050406030204" pitchFamily="18" charset="0"/>
                            </a:rPr>
                            <m:t>𝑛</m:t>
                          </m:r>
                        </m:e>
                      </m:d>
                      <m:r>
                        <a:rPr lang="en-US" altLang="zh-CN" b="0" i="1" smtClean="0">
                          <a:latin typeface="Cambria Math" panose="02040503050406030204" pitchFamily="18" charset="0"/>
                        </a:rPr>
                        <m:t>=</m:t>
                      </m:r>
                      <m:d>
                        <m:dPr>
                          <m:ctrlPr>
                            <a:rPr lang="en-US" altLang="zh-CN" b="0" i="1" smtClean="0">
                              <a:latin typeface="Cambria Math" panose="02040503050406030204" pitchFamily="18" charset="0"/>
                            </a:rPr>
                          </m:ctrlPr>
                        </m:dPr>
                        <m:e>
                          <m:r>
                            <a:rPr lang="en-US" altLang="zh-CN" b="0" i="1" smtClean="0">
                              <a:latin typeface="Cambria Math" panose="02040503050406030204" pitchFamily="18" charset="0"/>
                            </a:rPr>
                            <m:t>1−</m:t>
                          </m:r>
                          <m:r>
                            <a:rPr lang="en-US" altLang="zh-CN" b="0" i="1" smtClean="0">
                              <a:latin typeface="Cambria Math" panose="02040503050406030204" pitchFamily="18" charset="0"/>
                            </a:rPr>
                            <m:t>𝑓</m:t>
                          </m:r>
                          <m:sSub>
                            <m:sSubPr>
                              <m:ctrlPr>
                                <a:rPr lang="en-US" altLang="zh-CN" i="1">
                                  <a:latin typeface="Cambria Math" panose="02040503050406030204" pitchFamily="18" charset="0"/>
                                </a:rPr>
                              </m:ctrlPr>
                            </m:sSubPr>
                            <m:e>
                              <m:r>
                                <a:rPr lang="zh-CN" altLang="en-US" i="1">
                                  <a:latin typeface="Cambria Math" panose="02040503050406030204" pitchFamily="18" charset="0"/>
                                </a:rPr>
                                <m:t>𝑇</m:t>
                              </m:r>
                            </m:e>
                            <m:sub>
                              <m:r>
                                <a:rPr lang="en-US" altLang="zh-CN" i="1">
                                  <a:latin typeface="Cambria Math" panose="02040503050406030204" pitchFamily="18" charset="0"/>
                                </a:rPr>
                                <m:t>𝑠𝑒𝑟𝑖𝑎𝑙</m:t>
                              </m:r>
                            </m:sub>
                          </m:sSub>
                        </m:e>
                      </m:d>
                      <m:r>
                        <a:rPr lang="en-US" altLang="zh-CN" b="0" i="1" smtClean="0">
                          <a:latin typeface="Cambria Math" panose="02040503050406030204" pitchFamily="18" charset="0"/>
                        </a:rPr>
                        <m:t>𝑛</m:t>
                      </m:r>
                      <m:r>
                        <a:rPr lang="en-US" altLang="zh-CN" b="0" i="1" smtClean="0">
                          <a:latin typeface="Cambria Math" panose="02040503050406030204" pitchFamily="18" charset="0"/>
                        </a:rPr>
                        <m:t>+</m:t>
                      </m:r>
                      <m:r>
                        <a:rPr lang="en-US" altLang="zh-CN" b="0" i="1" smtClean="0">
                          <a:latin typeface="Cambria Math" panose="02040503050406030204" pitchFamily="18" charset="0"/>
                        </a:rPr>
                        <m:t>𝑓</m:t>
                      </m:r>
                      <m:sSub>
                        <m:sSubPr>
                          <m:ctrlPr>
                            <a:rPr lang="en-US" altLang="zh-CN" i="1">
                              <a:latin typeface="Cambria Math" panose="02040503050406030204" pitchFamily="18" charset="0"/>
                            </a:rPr>
                          </m:ctrlPr>
                        </m:sSubPr>
                        <m:e>
                          <m:r>
                            <a:rPr lang="zh-CN" altLang="en-US" i="1">
                              <a:latin typeface="Cambria Math" panose="02040503050406030204" pitchFamily="18" charset="0"/>
                            </a:rPr>
                            <m:t>𝑇</m:t>
                          </m:r>
                        </m:e>
                        <m:sub>
                          <m:r>
                            <a:rPr lang="en-US" altLang="zh-CN" i="1">
                              <a:latin typeface="Cambria Math" panose="02040503050406030204" pitchFamily="18" charset="0"/>
                            </a:rPr>
                            <m:t>𝑠𝑒𝑟𝑖𝑎𝑙</m:t>
                          </m:r>
                        </m:sub>
                      </m:sSub>
                    </m:oMath>
                  </m:oMathPara>
                </a14:m>
                <a:endParaRPr lang="en-US" altLang="zh-CN" dirty="0" smtClean="0"/>
              </a:p>
            </p:txBody>
          </p:sp>
        </mc:Choice>
        <mc:Fallback xmlns="">
          <p:sp>
            <p:nvSpPr>
              <p:cNvPr id="2" name="内容占位符 1"/>
              <p:cNvSpPr>
                <a:spLocks noGrp="1" noRot="1" noChangeAspect="1" noMove="1" noResize="1" noEditPoints="1" noAdjustHandles="1" noChangeArrowheads="1" noChangeShapeType="1" noTextEdit="1"/>
              </p:cNvSpPr>
              <p:nvPr>
                <p:ph sz="quarter" idx="12"/>
              </p:nvPr>
            </p:nvSpPr>
            <p:spPr>
              <a:blipFill rotWithShape="0">
                <a:blip r:embed="rId3"/>
                <a:stretch>
                  <a:fillRect l="-1040"/>
                </a:stretch>
              </a:blipFill>
            </p:spPr>
            <p:txBody>
              <a:bodyPr/>
              <a:lstStyle/>
              <a:p>
                <a:r>
                  <a:rPr lang="zh-CN" altLang="en-US">
                    <a:noFill/>
                  </a:rPr>
                  <a:t> </a:t>
                </a:r>
              </a:p>
            </p:txBody>
          </p:sp>
        </mc:Fallback>
      </mc:AlternateContent>
      <p:sp>
        <p:nvSpPr>
          <p:cNvPr id="3" name="文本占位符 2"/>
          <p:cNvSpPr>
            <a:spLocks noGrp="1"/>
          </p:cNvSpPr>
          <p:nvPr>
            <p:ph type="body" sz="quarter" idx="13"/>
          </p:nvPr>
        </p:nvSpPr>
        <p:spPr/>
        <p:txBody>
          <a:bodyPr/>
          <a:lstStyle/>
          <a:p>
            <a:r>
              <a:rPr lang="zh-CN" altLang="en-US" dirty="0"/>
              <a:t>并行</a:t>
            </a:r>
            <a:r>
              <a:rPr lang="zh-CN" altLang="en-US" dirty="0" smtClean="0"/>
              <a:t>编程模型</a:t>
            </a:r>
            <a:endParaRPr lang="zh-CN" altLang="en-US" dirty="0"/>
          </a:p>
        </p:txBody>
      </p:sp>
      <p:sp>
        <p:nvSpPr>
          <p:cNvPr id="4" name="AutoShape 2" descr="{\displaystyle S_{\text{latency}}(s)={\frac {1}{(1-p)+{\frac {p}{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6" name="内容占位符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772800" y="1772816"/>
            <a:ext cx="5432075" cy="4074056"/>
          </a:xfrm>
          <a:prstGeom prst="rect">
            <a:avLst/>
          </a:prstGeom>
        </p:spPr>
      </p:pic>
      <p:pic>
        <p:nvPicPr>
          <p:cNvPr id="8" name="内容占位符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7272" y="1772816"/>
            <a:ext cx="6045772" cy="4243191"/>
          </a:xfrm>
          <a:prstGeom prst="rect">
            <a:avLst/>
          </a:prstGeom>
        </p:spPr>
      </p:pic>
    </p:spTree>
    <p:extLst>
      <p:ext uri="{BB962C8B-B14F-4D97-AF65-F5344CB8AC3E}">
        <p14:creationId xmlns:p14="http://schemas.microsoft.com/office/powerpoint/2010/main" val="53309173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 calcmode="lin" valueType="num">
                                      <p:cBhvr additive="base">
                                        <p:cTn id="1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
                                            <p:txEl>
                                              <p:pRg st="3" end="3"/>
                                            </p:txEl>
                                          </p:spTgt>
                                        </p:tgtEl>
                                        <p:attrNameLst>
                                          <p:attrName>style.visibility</p:attrName>
                                        </p:attrNameLst>
                                      </p:cBhvr>
                                      <p:to>
                                        <p:strVal val="visible"/>
                                      </p:to>
                                    </p:set>
                                    <p:anim calcmode="lin" valueType="num">
                                      <p:cBhvr additive="base">
                                        <p:cTn id="21"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path" presetSubtype="0" accel="100000" fill="hold" nodeType="clickEffect">
                                  <p:stCondLst>
                                    <p:cond delay="0"/>
                                  </p:stCondLst>
                                  <p:childTnLst>
                                    <p:animMotion origin="layout" path="M 1.38889E-6 4.44444E-6 L -1.07674 -0.00301 " pathEditMode="relative" rAng="0" ptsTypes="AA">
                                      <p:cBhvr>
                                        <p:cTn id="26" dur="10" fill="hold"/>
                                        <p:tgtEl>
                                          <p:spTgt spid="6"/>
                                        </p:tgtEl>
                                        <p:attrNameLst>
                                          <p:attrName>ppt_x</p:attrName>
                                          <p:attrName>ppt_y</p:attrName>
                                        </p:attrNameLst>
                                      </p:cBhvr>
                                      <p:rCtr x="-53837" y="-162"/>
                                    </p:animMotion>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nodeType="clickEffect">
                                  <p:stCondLst>
                                    <p:cond delay="0"/>
                                  </p:stCondLst>
                                  <p:childTnLst>
                                    <p:set>
                                      <p:cBhvr>
                                        <p:cTn id="30" dur="1" fill="hold">
                                          <p:stCondLst>
                                            <p:cond delay="0"/>
                                          </p:stCondLst>
                                        </p:cTn>
                                        <p:tgtEl>
                                          <p:spTgt spid="6"/>
                                        </p:tgtEl>
                                        <p:attrNameLst>
                                          <p:attrName>style.visibility</p:attrName>
                                        </p:attrNameLst>
                                      </p:cBhvr>
                                      <p:to>
                                        <p:strVal val="hidden"/>
                                      </p:to>
                                    </p:set>
                                  </p:childTnLst>
                                </p:cTn>
                              </p:par>
                              <p:par>
                                <p:cTn id="31" presetID="2" presetClass="entr" presetSubtype="4" fill="hold" grpId="0" nodeType="withEffect">
                                  <p:stCondLst>
                                    <p:cond delay="0"/>
                                  </p:stCondLst>
                                  <p:childTnLst>
                                    <p:set>
                                      <p:cBhvr>
                                        <p:cTn id="32" dur="1" fill="hold">
                                          <p:stCondLst>
                                            <p:cond delay="0"/>
                                          </p:stCondLst>
                                        </p:cTn>
                                        <p:tgtEl>
                                          <p:spTgt spid="2">
                                            <p:txEl>
                                              <p:pRg st="4" end="4"/>
                                            </p:txEl>
                                          </p:spTgt>
                                        </p:tgtEl>
                                        <p:attrNameLst>
                                          <p:attrName>style.visibility</p:attrName>
                                        </p:attrNameLst>
                                      </p:cBhvr>
                                      <p:to>
                                        <p:strVal val="visible"/>
                                      </p:to>
                                    </p:set>
                                    <p:anim calcmode="lin" valueType="num">
                                      <p:cBhvr additive="base">
                                        <p:cTn id="3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2">
                                            <p:txEl>
                                              <p:pRg st="4" end="4"/>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path" presetSubtype="0" accel="100000" fill="hold" nodeType="clickEffect">
                                  <p:stCondLst>
                                    <p:cond delay="0"/>
                                  </p:stCondLst>
                                  <p:childTnLst>
                                    <p:animMotion origin="layout" path="M -2.22222E-6 -4.07407E-6 L 0.91372 -0.01527 " pathEditMode="relative" rAng="0" ptsTypes="AA">
                                      <p:cBhvr>
                                        <p:cTn id="42" dur="10" fill="hold"/>
                                        <p:tgtEl>
                                          <p:spTgt spid="8"/>
                                        </p:tgtEl>
                                        <p:attrNameLst>
                                          <p:attrName>ppt_x</p:attrName>
                                          <p:attrName>ppt_y</p:attrName>
                                        </p:attrNameLst>
                                      </p:cBhvr>
                                      <p:rCtr x="45677" y="-764"/>
                                    </p:animMotion>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nodeType="clickEffect">
                                  <p:stCondLst>
                                    <p:cond delay="0"/>
                                  </p:stCondLst>
                                  <p:childTnLst>
                                    <p:set>
                                      <p:cBhvr>
                                        <p:cTn id="46"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内容占位符 1"/>
          <p:cNvSpPr>
            <a:spLocks noGrp="1"/>
          </p:cNvSpPr>
          <p:nvPr>
            <p:ph sz="quarter" idx="12"/>
          </p:nvPr>
        </p:nvSpPr>
        <p:spPr/>
        <p:txBody>
          <a:bodyPr/>
          <a:lstStyle/>
          <a:p>
            <a:r>
              <a:rPr lang="zh-CN" altLang="zh-CN" dirty="0"/>
              <a:t>共享内存编程模型（</a:t>
            </a:r>
            <a:r>
              <a:rPr lang="en-US" altLang="zh-CN" dirty="0"/>
              <a:t>Share Memory</a:t>
            </a:r>
            <a:r>
              <a:rPr lang="zh-CN" altLang="zh-CN" dirty="0" smtClean="0"/>
              <a:t>）</a:t>
            </a:r>
            <a:endParaRPr lang="en-US" altLang="zh-CN" dirty="0" smtClean="0"/>
          </a:p>
          <a:p>
            <a:pPr marL="722313">
              <a:buFont typeface="Wingdings" panose="05000000000000000000" pitchFamily="2" charset="2"/>
              <a:buChar char="Ø"/>
            </a:pPr>
            <a:r>
              <a:rPr lang="en-US" altLang="zh-CN" sz="2000" dirty="0" err="1"/>
              <a:t>OpenMP</a:t>
            </a:r>
            <a:r>
              <a:rPr lang="zh-CN" altLang="zh-CN" sz="2000" dirty="0"/>
              <a:t>和</a:t>
            </a:r>
            <a:r>
              <a:rPr lang="en-US" altLang="zh-CN" sz="2000" dirty="0" err="1" smtClean="0"/>
              <a:t>Pthreads</a:t>
            </a:r>
            <a:endParaRPr lang="en-US" altLang="zh-CN" sz="2000" dirty="0" smtClean="0"/>
          </a:p>
          <a:p>
            <a:pPr marL="722313">
              <a:buFont typeface="Wingdings" panose="05000000000000000000" pitchFamily="2" charset="2"/>
              <a:buChar char="Ø"/>
            </a:pPr>
            <a:r>
              <a:rPr lang="zh-CN" altLang="zh-CN" sz="2000" dirty="0"/>
              <a:t>并行效率高、编程</a:t>
            </a:r>
            <a:r>
              <a:rPr lang="zh-CN" altLang="zh-CN" sz="2000" dirty="0" smtClean="0"/>
              <a:t>容易</a:t>
            </a:r>
            <a:endParaRPr lang="en-US" altLang="zh-CN" sz="2000" dirty="0" smtClean="0"/>
          </a:p>
          <a:p>
            <a:pPr marL="722313">
              <a:buFont typeface="Wingdings" panose="05000000000000000000" pitchFamily="2" charset="2"/>
              <a:buChar char="Ø"/>
            </a:pPr>
            <a:r>
              <a:rPr lang="zh-CN" altLang="zh-CN" sz="2000" dirty="0"/>
              <a:t>可移植性和可扩展性</a:t>
            </a:r>
            <a:r>
              <a:rPr lang="zh-CN" altLang="zh-CN" sz="2000" dirty="0" smtClean="0"/>
              <a:t>不好</a:t>
            </a:r>
            <a:endParaRPr lang="en-US" altLang="zh-CN" sz="2000" dirty="0" smtClean="0"/>
          </a:p>
          <a:p>
            <a:pPr marL="722313">
              <a:buFont typeface="Wingdings" panose="05000000000000000000" pitchFamily="2" charset="2"/>
              <a:buChar char="Ø"/>
            </a:pPr>
            <a:r>
              <a:rPr lang="zh-CN" altLang="en-US" sz="2000" dirty="0"/>
              <a:t>节点</a:t>
            </a:r>
            <a:r>
              <a:rPr lang="zh-CN" altLang="en-US" sz="2000" dirty="0" smtClean="0"/>
              <a:t>内并行</a:t>
            </a:r>
            <a:endParaRPr lang="en-US" altLang="zh-CN" sz="2000" dirty="0" smtClean="0"/>
          </a:p>
          <a:p>
            <a:r>
              <a:rPr lang="zh-CN" altLang="zh-CN" dirty="0" smtClean="0"/>
              <a:t>消息</a:t>
            </a:r>
            <a:r>
              <a:rPr lang="zh-CN" altLang="zh-CN" dirty="0"/>
              <a:t>传递编程模型（</a:t>
            </a:r>
            <a:r>
              <a:rPr lang="en-US" altLang="zh-CN" dirty="0"/>
              <a:t>Message Passing</a:t>
            </a:r>
            <a:r>
              <a:rPr lang="zh-CN" altLang="zh-CN" dirty="0" smtClean="0"/>
              <a:t>）</a:t>
            </a:r>
            <a:endParaRPr lang="en-US" altLang="zh-CN" dirty="0" smtClean="0"/>
          </a:p>
          <a:p>
            <a:pPr marL="722313" lvl="0">
              <a:buFont typeface="Wingdings" pitchFamily="2" charset="2"/>
              <a:buChar char="Ø"/>
            </a:pPr>
            <a:r>
              <a:rPr lang="en-US" altLang="zh-CN" sz="2000" dirty="0">
                <a:solidFill>
                  <a:prstClr val="black"/>
                </a:solidFill>
              </a:rPr>
              <a:t>MPI</a:t>
            </a:r>
            <a:r>
              <a:rPr lang="zh-CN" altLang="en-US" sz="2000" dirty="0">
                <a:solidFill>
                  <a:prstClr val="black"/>
                </a:solidFill>
              </a:rPr>
              <a:t>（</a:t>
            </a:r>
            <a:r>
              <a:rPr lang="en-US" altLang="zh-CN" sz="2000" dirty="0">
                <a:solidFill>
                  <a:prstClr val="black"/>
                </a:solidFill>
              </a:rPr>
              <a:t>Message Passing Interface</a:t>
            </a:r>
            <a:r>
              <a:rPr lang="zh-CN" altLang="en-US" sz="2000" dirty="0" smtClean="0">
                <a:solidFill>
                  <a:prstClr val="black"/>
                </a:solidFill>
              </a:rPr>
              <a:t>）</a:t>
            </a:r>
            <a:endParaRPr lang="en-US" altLang="zh-CN" sz="2000" dirty="0" smtClean="0">
              <a:solidFill>
                <a:prstClr val="black"/>
              </a:solidFill>
            </a:endParaRPr>
          </a:p>
          <a:p>
            <a:pPr marL="722313" lvl="0">
              <a:buFont typeface="Wingdings" pitchFamily="2" charset="2"/>
              <a:buChar char="Ø"/>
            </a:pPr>
            <a:r>
              <a:rPr lang="zh-CN" altLang="zh-CN" sz="2000" dirty="0"/>
              <a:t>多地址</a:t>
            </a:r>
            <a:r>
              <a:rPr lang="zh-CN" altLang="zh-CN" sz="2000" dirty="0" smtClean="0"/>
              <a:t>空间</a:t>
            </a:r>
            <a:r>
              <a:rPr lang="zh-CN" altLang="en-US" sz="2000" dirty="0" smtClean="0"/>
              <a:t>，</a:t>
            </a:r>
            <a:r>
              <a:rPr lang="zh-CN" altLang="zh-CN" sz="2000" dirty="0" smtClean="0"/>
              <a:t>进程</a:t>
            </a:r>
            <a:r>
              <a:rPr lang="zh-CN" altLang="zh-CN" sz="2000" dirty="0"/>
              <a:t>级</a:t>
            </a:r>
            <a:r>
              <a:rPr lang="zh-CN" altLang="zh-CN" sz="2000" dirty="0" smtClean="0"/>
              <a:t>并行</a:t>
            </a:r>
            <a:endParaRPr lang="en-US" altLang="zh-CN" sz="2000" dirty="0" smtClean="0"/>
          </a:p>
          <a:p>
            <a:pPr marL="722313" lvl="0">
              <a:buFont typeface="Wingdings" pitchFamily="2" charset="2"/>
              <a:buChar char="Ø"/>
            </a:pPr>
            <a:r>
              <a:rPr lang="zh-CN" altLang="zh-CN" sz="2000" dirty="0" smtClean="0"/>
              <a:t>编程</a:t>
            </a:r>
            <a:r>
              <a:rPr lang="zh-CN" altLang="zh-CN" sz="2000" dirty="0"/>
              <a:t>相对</a:t>
            </a:r>
            <a:r>
              <a:rPr lang="zh-CN" altLang="zh-CN" sz="2000" dirty="0" smtClean="0"/>
              <a:t>困难</a:t>
            </a:r>
            <a:r>
              <a:rPr lang="zh-CN" altLang="en-US" sz="2000" dirty="0" smtClean="0"/>
              <a:t>，但</a:t>
            </a:r>
            <a:r>
              <a:rPr lang="zh-CN" altLang="zh-CN" sz="2000" dirty="0" smtClean="0"/>
              <a:t>可移植性好</a:t>
            </a:r>
            <a:r>
              <a:rPr lang="zh-CN" altLang="en-US" sz="2000" dirty="0" smtClean="0"/>
              <a:t>，</a:t>
            </a:r>
            <a:r>
              <a:rPr lang="zh-CN" altLang="zh-CN" sz="2000" dirty="0" smtClean="0"/>
              <a:t>可</a:t>
            </a:r>
            <a:r>
              <a:rPr lang="zh-CN" altLang="zh-CN" sz="2000" dirty="0"/>
              <a:t>扩展性</a:t>
            </a:r>
            <a:r>
              <a:rPr lang="zh-CN" altLang="zh-CN" sz="2000" dirty="0" smtClean="0"/>
              <a:t>好</a:t>
            </a:r>
            <a:endParaRPr lang="en-US" altLang="zh-CN" sz="2000" dirty="0" smtClean="0"/>
          </a:p>
          <a:p>
            <a:pPr marL="722313" lvl="0">
              <a:buFont typeface="Wingdings" pitchFamily="2" charset="2"/>
              <a:buChar char="Ø"/>
            </a:pPr>
            <a:r>
              <a:rPr lang="zh-CN" altLang="en-US" sz="2000" dirty="0">
                <a:solidFill>
                  <a:prstClr val="black"/>
                </a:solidFill>
              </a:rPr>
              <a:t>集群</a:t>
            </a:r>
            <a:r>
              <a:rPr lang="zh-CN" altLang="en-US" sz="2000" dirty="0" smtClean="0">
                <a:solidFill>
                  <a:prstClr val="black"/>
                </a:solidFill>
              </a:rPr>
              <a:t>内跨节点以及节点内并行</a:t>
            </a:r>
            <a:endParaRPr lang="en-US" altLang="zh-CN" sz="2000" dirty="0">
              <a:solidFill>
                <a:prstClr val="black"/>
              </a:solidFill>
            </a:endParaRPr>
          </a:p>
          <a:p>
            <a:pPr marL="0" indent="0">
              <a:buNone/>
            </a:pPr>
            <a:endParaRPr lang="zh-CN" altLang="en-US" dirty="0"/>
          </a:p>
        </p:txBody>
      </p:sp>
      <p:sp>
        <p:nvSpPr>
          <p:cNvPr id="3" name="文本占位符 2"/>
          <p:cNvSpPr>
            <a:spLocks noGrp="1"/>
          </p:cNvSpPr>
          <p:nvPr>
            <p:ph type="body" sz="quarter" idx="13"/>
          </p:nvPr>
        </p:nvSpPr>
        <p:spPr/>
        <p:txBody>
          <a:bodyPr/>
          <a:lstStyle/>
          <a:p>
            <a:r>
              <a:rPr lang="zh-CN" altLang="en-US" dirty="0" smtClean="0"/>
              <a:t>并行编程模型</a:t>
            </a:r>
            <a:endParaRPr lang="zh-CN" altLang="en-US" dirty="0"/>
          </a:p>
        </p:txBody>
      </p:sp>
    </p:spTree>
    <p:extLst>
      <p:ext uri="{BB962C8B-B14F-4D97-AF65-F5344CB8AC3E}">
        <p14:creationId xmlns:p14="http://schemas.microsoft.com/office/powerpoint/2010/main" val="179022819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3"/>
          </p:nvPr>
        </p:nvSpPr>
        <p:spPr/>
        <p:txBody>
          <a:bodyPr/>
          <a:lstStyle/>
          <a:p>
            <a:pPr lvl="0"/>
            <a:r>
              <a:rPr lang="zh-CN" altLang="en-US" dirty="0"/>
              <a:t>高性能计算的</a:t>
            </a:r>
            <a:r>
              <a:rPr lang="zh-CN" altLang="en-US" dirty="0" smtClean="0"/>
              <a:t>重要性</a:t>
            </a:r>
            <a:endParaRPr lang="zh-CN" altLang="en-US" dirty="0"/>
          </a:p>
        </p:txBody>
      </p:sp>
      <p:sp>
        <p:nvSpPr>
          <p:cNvPr id="17" name="内容占位符 1"/>
          <p:cNvSpPr>
            <a:spLocks noGrp="1"/>
          </p:cNvSpPr>
          <p:nvPr>
            <p:ph sz="quarter" idx="12"/>
          </p:nvPr>
        </p:nvSpPr>
        <p:spPr>
          <a:xfrm>
            <a:off x="467544" y="1863088"/>
            <a:ext cx="8208912" cy="3744416"/>
          </a:xfrm>
          <a:solidFill>
            <a:schemeClr val="bg1"/>
          </a:solidFill>
        </p:spPr>
        <p:txBody>
          <a:bodyPr/>
          <a:lstStyle/>
          <a:p>
            <a:pPr marL="0" indent="0">
              <a:lnSpc>
                <a:spcPct val="150000"/>
              </a:lnSpc>
              <a:buNone/>
            </a:pPr>
            <a:r>
              <a:rPr lang="zh-CN" altLang="en-US" sz="2800" dirty="0"/>
              <a:t> “进入</a:t>
            </a:r>
            <a:r>
              <a:rPr lang="en-US" altLang="zh-CN" sz="2800" dirty="0"/>
              <a:t>21</a:t>
            </a:r>
            <a:r>
              <a:rPr lang="zh-CN" altLang="en-US" sz="2800" dirty="0"/>
              <a:t>世纪以来，计算方法与分子模拟、虚拟实验，已经继实验方法、理论方法之后，成为第三个重要的科学方法，对未来科学与技术的发展，将起着越来越重要的作用。</a:t>
            </a:r>
            <a:r>
              <a:rPr lang="zh-CN" altLang="en-US" sz="2800" dirty="0" smtClean="0"/>
              <a:t>”</a:t>
            </a:r>
            <a:endParaRPr lang="en-US" altLang="zh-CN" sz="2800" dirty="0" smtClean="0"/>
          </a:p>
          <a:p>
            <a:pPr marL="0" indent="0">
              <a:lnSpc>
                <a:spcPct val="150000"/>
              </a:lnSpc>
              <a:buNone/>
              <a:tabLst>
                <a:tab pos="6808788" algn="r"/>
                <a:tab pos="6988175" algn="l"/>
              </a:tabLst>
            </a:pPr>
            <a:r>
              <a:rPr lang="en-US" altLang="zh-CN" sz="2800" dirty="0" smtClean="0"/>
              <a:t>	——</a:t>
            </a:r>
            <a:r>
              <a:rPr lang="zh-CN" altLang="en-US" sz="2800" dirty="0"/>
              <a:t>徐光宪  院 士 </a:t>
            </a:r>
          </a:p>
        </p:txBody>
      </p:sp>
    </p:spTree>
    <p:extLst>
      <p:ext uri="{BB962C8B-B14F-4D97-AF65-F5344CB8AC3E}">
        <p14:creationId xmlns:p14="http://schemas.microsoft.com/office/powerpoint/2010/main" val="32801999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内容占位符 1"/>
          <p:cNvSpPr>
            <a:spLocks noGrp="1"/>
          </p:cNvSpPr>
          <p:nvPr>
            <p:ph sz="quarter" idx="12"/>
          </p:nvPr>
        </p:nvSpPr>
        <p:spPr/>
        <p:txBody>
          <a:bodyPr/>
          <a:lstStyle/>
          <a:p>
            <a:r>
              <a:rPr lang="en-US" altLang="zh-CN" dirty="0" err="1"/>
              <a:t>MPI+OpenMP</a:t>
            </a:r>
            <a:r>
              <a:rPr lang="zh-CN" altLang="zh-CN" dirty="0"/>
              <a:t>的混合编程</a:t>
            </a:r>
            <a:r>
              <a:rPr lang="zh-CN" altLang="zh-CN" dirty="0" smtClean="0"/>
              <a:t>模型</a:t>
            </a:r>
            <a:endParaRPr lang="en-US" altLang="zh-CN" dirty="0" smtClean="0"/>
          </a:p>
          <a:p>
            <a:pPr marL="722313">
              <a:buFont typeface="Wingdings" panose="05000000000000000000" pitchFamily="2" charset="2"/>
              <a:buChar char="Ø"/>
            </a:pPr>
            <a:r>
              <a:rPr lang="zh-CN" altLang="en-US" sz="1800" dirty="0" smtClean="0"/>
              <a:t>集群多层次结构</a:t>
            </a:r>
            <a:endParaRPr lang="en-US" altLang="zh-CN" sz="1800" dirty="0" smtClean="0"/>
          </a:p>
          <a:p>
            <a:pPr marL="722313">
              <a:buFont typeface="Wingdings" panose="05000000000000000000" pitchFamily="2" charset="2"/>
              <a:buChar char="Ø"/>
            </a:pPr>
            <a:r>
              <a:rPr lang="zh-CN" altLang="en-US" sz="1800" dirty="0" smtClean="0"/>
              <a:t>结合进程</a:t>
            </a:r>
            <a:r>
              <a:rPr lang="zh-CN" altLang="en-US" sz="1800" dirty="0"/>
              <a:t>级的粗粒度并行</a:t>
            </a:r>
            <a:r>
              <a:rPr lang="zh-CN" altLang="en-US" sz="1800" dirty="0" smtClean="0"/>
              <a:t>（如</a:t>
            </a:r>
            <a:r>
              <a:rPr lang="zh-CN" altLang="en-US" sz="1800" dirty="0"/>
              <a:t>区域分解）和线程级的细粒度并行（如循环并行）的</a:t>
            </a:r>
            <a:r>
              <a:rPr lang="zh-CN" altLang="en-US" sz="1800" dirty="0" smtClean="0"/>
              <a:t>优点</a:t>
            </a:r>
            <a:endParaRPr lang="en-US" altLang="zh-CN" sz="1800" dirty="0" smtClean="0"/>
          </a:p>
          <a:p>
            <a:pPr marL="722313">
              <a:buFont typeface="Wingdings" panose="05000000000000000000" pitchFamily="2" charset="2"/>
              <a:buChar char="Ø"/>
            </a:pPr>
            <a:r>
              <a:rPr lang="zh-CN" altLang="en-US" sz="1800" dirty="0"/>
              <a:t>执行效率和可扩展性高于纯</a:t>
            </a:r>
            <a:r>
              <a:rPr lang="en-US" altLang="zh-CN" sz="1800" dirty="0"/>
              <a:t>MPI</a:t>
            </a:r>
            <a:r>
              <a:rPr lang="zh-CN" altLang="en-US" sz="1800" dirty="0"/>
              <a:t>和</a:t>
            </a:r>
            <a:r>
              <a:rPr lang="en-US" altLang="zh-CN" sz="1800" dirty="0" err="1"/>
              <a:t>OpenMP</a:t>
            </a:r>
            <a:r>
              <a:rPr lang="zh-CN" altLang="en-US" sz="1800" dirty="0" smtClean="0"/>
              <a:t>程序</a:t>
            </a:r>
            <a:endParaRPr lang="en-US" altLang="zh-CN" sz="1800" dirty="0" smtClean="0"/>
          </a:p>
          <a:p>
            <a:pPr marL="722313">
              <a:buFont typeface="Wingdings" panose="05000000000000000000" pitchFamily="2" charset="2"/>
              <a:buChar char="Ø"/>
            </a:pPr>
            <a:r>
              <a:rPr lang="zh-CN" altLang="en-US" sz="1800" dirty="0" smtClean="0"/>
              <a:t>特别适合节点内多核心的情形，如</a:t>
            </a:r>
            <a:r>
              <a:rPr lang="en-US" altLang="zh-CN" sz="1800" dirty="0" smtClean="0"/>
              <a:t>Intel MIC</a:t>
            </a:r>
            <a:r>
              <a:rPr lang="zh-CN" altLang="en-US" sz="1800" dirty="0" smtClean="0"/>
              <a:t>处理器。</a:t>
            </a:r>
            <a:endParaRPr lang="en-US" altLang="zh-CN" sz="1800" dirty="0"/>
          </a:p>
          <a:p>
            <a:r>
              <a:rPr lang="en-US" altLang="zh-CN" dirty="0" smtClean="0"/>
              <a:t>GPU</a:t>
            </a:r>
            <a:r>
              <a:rPr lang="zh-CN" altLang="en-US" dirty="0" smtClean="0"/>
              <a:t>编程</a:t>
            </a:r>
            <a:endParaRPr lang="en-US" altLang="zh-CN" dirty="0" smtClean="0"/>
          </a:p>
          <a:p>
            <a:pPr marL="722313">
              <a:buFont typeface="Wingdings" panose="05000000000000000000" pitchFamily="2" charset="2"/>
              <a:buChar char="Ø"/>
            </a:pPr>
            <a:r>
              <a:rPr lang="en-US" altLang="zh-CN" sz="1800" dirty="0" smtClean="0"/>
              <a:t>CUDA</a:t>
            </a:r>
          </a:p>
          <a:p>
            <a:pPr marL="722313">
              <a:buFont typeface="Wingdings" panose="05000000000000000000" pitchFamily="2" charset="2"/>
              <a:buChar char="Ø"/>
            </a:pPr>
            <a:r>
              <a:rPr lang="en-US" altLang="zh-CN" sz="1800" dirty="0" err="1" smtClean="0"/>
              <a:t>OpenACC</a:t>
            </a:r>
            <a:endParaRPr lang="en-US" altLang="zh-CN" sz="1800" dirty="0" smtClean="0"/>
          </a:p>
          <a:p>
            <a:pPr marL="722313">
              <a:buFont typeface="Wingdings" panose="05000000000000000000" pitchFamily="2" charset="2"/>
              <a:buChar char="Ø"/>
            </a:pPr>
            <a:r>
              <a:rPr lang="en-US" altLang="zh-CN" sz="1800" dirty="0" err="1"/>
              <a:t>OpenCL</a:t>
            </a:r>
            <a:endParaRPr lang="en-US" altLang="zh-CN" sz="1800" dirty="0" smtClean="0"/>
          </a:p>
          <a:p>
            <a:pPr marL="722313">
              <a:buFont typeface="Wingdings" panose="05000000000000000000" pitchFamily="2" charset="2"/>
              <a:buChar char="Ø"/>
            </a:pPr>
            <a:endParaRPr lang="zh-CN" altLang="en-US" dirty="0"/>
          </a:p>
        </p:txBody>
      </p:sp>
      <p:sp>
        <p:nvSpPr>
          <p:cNvPr id="3" name="文本占位符 2"/>
          <p:cNvSpPr>
            <a:spLocks noGrp="1"/>
          </p:cNvSpPr>
          <p:nvPr>
            <p:ph type="body" sz="quarter" idx="13"/>
          </p:nvPr>
        </p:nvSpPr>
        <p:spPr/>
        <p:txBody>
          <a:bodyPr/>
          <a:lstStyle/>
          <a:p>
            <a:r>
              <a:rPr lang="zh-CN" altLang="en-US" dirty="0"/>
              <a:t>并行编程</a:t>
            </a:r>
            <a:r>
              <a:rPr lang="zh-CN" altLang="en-US" dirty="0" smtClean="0"/>
              <a:t>模型</a:t>
            </a:r>
            <a:endParaRPr lang="zh-CN" altLang="en-US" dirty="0"/>
          </a:p>
        </p:txBody>
      </p:sp>
    </p:spTree>
    <p:extLst>
      <p:ext uri="{BB962C8B-B14F-4D97-AF65-F5344CB8AC3E}">
        <p14:creationId xmlns:p14="http://schemas.microsoft.com/office/powerpoint/2010/main" val="316059681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3"/>
          </p:nvPr>
        </p:nvSpPr>
        <p:spPr/>
        <p:txBody>
          <a:bodyPr/>
          <a:lstStyle/>
          <a:p>
            <a:r>
              <a:rPr lang="en-US" altLang="zh-CN" dirty="0" smtClean="0"/>
              <a:t>HPC</a:t>
            </a:r>
            <a:r>
              <a:rPr lang="zh-CN" altLang="en-US" dirty="0" smtClean="0"/>
              <a:t>主要应用</a:t>
            </a:r>
            <a:endParaRPr lang="zh-CN" altLang="en-US" dirty="0"/>
          </a:p>
          <a:p>
            <a:endParaRPr lang="zh-CN" altLang="en-US" dirty="0"/>
          </a:p>
          <a:p>
            <a:endParaRPr lang="zh-CN" altLang="en-US" dirty="0"/>
          </a:p>
        </p:txBody>
      </p:sp>
      <p:pic>
        <p:nvPicPr>
          <p:cNvPr id="4" name="Picture 2"/>
          <p:cNvPicPr>
            <a:picLocks noGrp="1" noChangeAspect="1" noChangeArrowheads="1"/>
          </p:cNvPicPr>
          <p:nvPr>
            <p:ph sz="quarter" idx="12"/>
          </p:nvPr>
        </p:nvPicPr>
        <p:blipFill rotWithShape="1">
          <a:blip r:embed="rId2" cstate="email">
            <a:extLst>
              <a:ext uri="{28A0092B-C50C-407E-A947-70E740481C1C}">
                <a14:useLocalDpi xmlns:a14="http://schemas.microsoft.com/office/drawing/2010/main"/>
              </a:ext>
            </a:extLst>
          </a:blip>
          <a:srcRect t="-5267" b="19480"/>
          <a:stretch/>
        </p:blipFill>
        <p:spPr bwMode="auto">
          <a:xfrm>
            <a:off x="683568" y="1052736"/>
            <a:ext cx="7743061" cy="5332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449961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内容占位符 1"/>
          <p:cNvSpPr>
            <a:spLocks noGrp="1"/>
          </p:cNvSpPr>
          <p:nvPr>
            <p:ph sz="quarter" idx="12"/>
          </p:nvPr>
        </p:nvSpPr>
        <p:spPr>
          <a:xfrm>
            <a:off x="467544" y="1196752"/>
            <a:ext cx="8208912" cy="1440160"/>
          </a:xfrm>
        </p:spPr>
        <p:txBody>
          <a:bodyPr/>
          <a:lstStyle/>
          <a:p>
            <a:pPr marL="0" indent="0">
              <a:buNone/>
            </a:pPr>
            <a:r>
              <a:rPr lang="zh-CN" altLang="en-US" b="1" dirty="0" smtClean="0"/>
              <a:t>数值预报</a:t>
            </a:r>
            <a:r>
              <a:rPr lang="zh-CN" altLang="en-US" dirty="0" smtClean="0"/>
              <a:t>：</a:t>
            </a:r>
            <a:r>
              <a:rPr lang="zh-CN" altLang="en-US" sz="1800" dirty="0" smtClean="0"/>
              <a:t>大气运动符合最基本的动量守恒、能量守恒和质量守恒等基本物理定律。根据当前天气状态，数值求解这些基本定律的数学表达式，预报未来的天气状态。</a:t>
            </a:r>
            <a:endParaRPr lang="zh-CN" altLang="en-US" sz="2000" dirty="0"/>
          </a:p>
        </p:txBody>
      </p:sp>
      <p:sp>
        <p:nvSpPr>
          <p:cNvPr id="3" name="文本占位符 2"/>
          <p:cNvSpPr>
            <a:spLocks noGrp="1"/>
          </p:cNvSpPr>
          <p:nvPr>
            <p:ph type="body" sz="quarter" idx="13"/>
          </p:nvPr>
        </p:nvSpPr>
        <p:spPr/>
        <p:txBody>
          <a:bodyPr/>
          <a:lstStyle/>
          <a:p>
            <a:r>
              <a:rPr lang="en-US" altLang="zh-CN" dirty="0" smtClean="0"/>
              <a:t>HPC</a:t>
            </a:r>
            <a:r>
              <a:rPr lang="zh-CN" altLang="en-US" dirty="0" smtClean="0"/>
              <a:t>应用</a:t>
            </a:r>
            <a:r>
              <a:rPr lang="en-US" altLang="zh-CN" dirty="0" smtClean="0"/>
              <a:t>——</a:t>
            </a:r>
            <a:r>
              <a:rPr lang="zh-CN" altLang="en-US" dirty="0" smtClean="0"/>
              <a:t>数值预报</a:t>
            </a:r>
            <a:endParaRPr lang="zh-CN" altLang="en-US" dirty="0"/>
          </a:p>
        </p:txBody>
      </p:sp>
      <p:sp>
        <p:nvSpPr>
          <p:cNvPr id="4" name="右箭头 3"/>
          <p:cNvSpPr/>
          <p:nvPr/>
        </p:nvSpPr>
        <p:spPr>
          <a:xfrm>
            <a:off x="3851920" y="3645024"/>
            <a:ext cx="1492640" cy="930166"/>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b="1" dirty="0"/>
              <a:t>数值预报</a:t>
            </a:r>
          </a:p>
        </p:txBody>
      </p:sp>
      <p:grpSp>
        <p:nvGrpSpPr>
          <p:cNvPr id="5" name="组合 4"/>
          <p:cNvGrpSpPr/>
          <p:nvPr/>
        </p:nvGrpSpPr>
        <p:grpSpPr>
          <a:xfrm>
            <a:off x="266016" y="2958109"/>
            <a:ext cx="3456000" cy="2883947"/>
            <a:chOff x="279823" y="3201543"/>
            <a:chExt cx="3456000" cy="2883947"/>
          </a:xfrm>
        </p:grpSpPr>
        <p:pic>
          <p:nvPicPr>
            <p:cNvPr id="9" name="Picture 34" descr="T2_0"/>
            <p:cNvPicPr>
              <a:picLocks noChangeAspect="1" noChangeArrowheads="1"/>
            </p:cNvPicPr>
            <p:nvPr/>
          </p:nvPicPr>
          <p:blipFill>
            <a:blip r:embed="rId3" cstate="print"/>
            <a:srcRect/>
            <a:stretch>
              <a:fillRect/>
            </a:stretch>
          </p:blipFill>
          <p:spPr bwMode="auto">
            <a:xfrm>
              <a:off x="279823" y="3201543"/>
              <a:ext cx="3456000" cy="2304000"/>
            </a:xfrm>
            <a:prstGeom prst="rect">
              <a:avLst/>
            </a:prstGeom>
            <a:noFill/>
          </p:spPr>
        </p:pic>
        <p:sp>
          <p:nvSpPr>
            <p:cNvPr id="10" name="圆角矩形 9"/>
            <p:cNvSpPr/>
            <p:nvPr/>
          </p:nvSpPr>
          <p:spPr>
            <a:xfrm>
              <a:off x="1140719" y="5628290"/>
              <a:ext cx="1734207" cy="45720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b="1" dirty="0" smtClean="0"/>
                <a:t>当前大气情况</a:t>
              </a:r>
              <a:endParaRPr lang="zh-CN" altLang="en-US" b="1" dirty="0"/>
            </a:p>
          </p:txBody>
        </p:sp>
      </p:grpSp>
      <p:grpSp>
        <p:nvGrpSpPr>
          <p:cNvPr id="6" name="组合 5"/>
          <p:cNvGrpSpPr/>
          <p:nvPr/>
        </p:nvGrpSpPr>
        <p:grpSpPr>
          <a:xfrm>
            <a:off x="5435978" y="2958109"/>
            <a:ext cx="3456000" cy="2883947"/>
            <a:chOff x="5449785" y="3201543"/>
            <a:chExt cx="3456000" cy="2883947"/>
          </a:xfrm>
        </p:grpSpPr>
        <p:pic>
          <p:nvPicPr>
            <p:cNvPr id="7" name="Picture 33" descr="T2"/>
            <p:cNvPicPr>
              <a:picLocks noChangeAspect="1" noChangeArrowheads="1" noCrop="1"/>
            </p:cNvPicPr>
            <p:nvPr/>
          </p:nvPicPr>
          <p:blipFill>
            <a:blip r:embed="rId4" cstate="print"/>
            <a:srcRect/>
            <a:stretch>
              <a:fillRect/>
            </a:stretch>
          </p:blipFill>
          <p:spPr bwMode="auto">
            <a:xfrm>
              <a:off x="5449785" y="3201543"/>
              <a:ext cx="3456000" cy="2304000"/>
            </a:xfrm>
            <a:prstGeom prst="rect">
              <a:avLst/>
            </a:prstGeom>
          </p:spPr>
          <p:style>
            <a:lnRef idx="1">
              <a:schemeClr val="accent3"/>
            </a:lnRef>
            <a:fillRef idx="3">
              <a:schemeClr val="accent3"/>
            </a:fillRef>
            <a:effectRef idx="2">
              <a:schemeClr val="accent3"/>
            </a:effectRef>
            <a:fontRef idx="minor">
              <a:schemeClr val="lt1"/>
            </a:fontRef>
          </p:style>
        </p:pic>
        <p:sp>
          <p:nvSpPr>
            <p:cNvPr id="8" name="圆角矩形 7"/>
            <p:cNvSpPr/>
            <p:nvPr/>
          </p:nvSpPr>
          <p:spPr>
            <a:xfrm>
              <a:off x="6310681" y="5628290"/>
              <a:ext cx="1734207" cy="45720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b="1" dirty="0" smtClean="0"/>
                <a:t>未来大气情况</a:t>
              </a:r>
              <a:endParaRPr lang="zh-CN" altLang="en-US" b="1" dirty="0"/>
            </a:p>
          </p:txBody>
        </p:sp>
      </p:grpSp>
    </p:spTree>
    <p:extLst>
      <p:ext uri="{BB962C8B-B14F-4D97-AF65-F5344CB8AC3E}">
        <p14:creationId xmlns:p14="http://schemas.microsoft.com/office/powerpoint/2010/main" val="92308808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3">
            <a:extLst>
              <a:ext uri="{28A0092B-C50C-407E-A947-70E740481C1C}">
                <a14:useLocalDpi xmlns:a14="http://schemas.microsoft.com/office/drawing/2010/main" val="0"/>
              </a:ext>
            </a:extLst>
          </a:blip>
          <a:srcRect l="42565" t="25845" r="18011" b="2065"/>
          <a:stretch/>
        </p:blipFill>
        <p:spPr>
          <a:xfrm>
            <a:off x="395536" y="1124743"/>
            <a:ext cx="3026326" cy="3860833"/>
          </a:xfrm>
          <a:prstGeom prst="rect">
            <a:avLst/>
          </a:prstGeom>
        </p:spPr>
      </p:pic>
      <p:sp>
        <p:nvSpPr>
          <p:cNvPr id="3" name="文本占位符 2"/>
          <p:cNvSpPr>
            <a:spLocks noGrp="1"/>
          </p:cNvSpPr>
          <p:nvPr>
            <p:ph type="body" sz="quarter" idx="13"/>
          </p:nvPr>
        </p:nvSpPr>
        <p:spPr/>
        <p:txBody>
          <a:bodyPr/>
          <a:lstStyle/>
          <a:p>
            <a:r>
              <a:rPr lang="en-US" altLang="zh-CN" dirty="0"/>
              <a:t>HPC</a:t>
            </a:r>
            <a:r>
              <a:rPr lang="zh-CN" altLang="en-US" dirty="0"/>
              <a:t>应用</a:t>
            </a:r>
            <a:r>
              <a:rPr lang="en-US" altLang="zh-CN" dirty="0"/>
              <a:t>——</a:t>
            </a:r>
            <a:r>
              <a:rPr lang="zh-CN" altLang="en-US" dirty="0" smtClean="0"/>
              <a:t>数值预报</a:t>
            </a:r>
            <a:endParaRPr lang="zh-CN" altLang="en-US" dirty="0"/>
          </a:p>
        </p:txBody>
      </p:sp>
      <p:sp>
        <p:nvSpPr>
          <p:cNvPr id="15" name="Text Box 6"/>
          <p:cNvSpPr txBox="1">
            <a:spLocks noChangeArrowheads="1"/>
          </p:cNvSpPr>
          <p:nvPr/>
        </p:nvSpPr>
        <p:spPr bwMode="auto">
          <a:xfrm>
            <a:off x="698191" y="5532667"/>
            <a:ext cx="2054355" cy="3993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spcBef>
                <a:spcPct val="50000"/>
              </a:spcBef>
              <a:buClrTx/>
              <a:buSzTx/>
              <a:buFontTx/>
              <a:buNone/>
            </a:pPr>
            <a:r>
              <a:rPr kumimoji="0"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天气预报</a:t>
            </a:r>
          </a:p>
        </p:txBody>
      </p:sp>
      <p:grpSp>
        <p:nvGrpSpPr>
          <p:cNvPr id="5" name="Group 7"/>
          <p:cNvGrpSpPr>
            <a:grpSpLocks/>
          </p:cNvGrpSpPr>
          <p:nvPr/>
        </p:nvGrpSpPr>
        <p:grpSpPr bwMode="auto">
          <a:xfrm>
            <a:off x="3007674" y="2266220"/>
            <a:ext cx="3205117" cy="3665781"/>
            <a:chOff x="1104" y="2113"/>
            <a:chExt cx="1656" cy="1829"/>
          </a:xfrm>
        </p:grpSpPr>
        <p:pic>
          <p:nvPicPr>
            <p:cNvPr id="12" name="Picture 8" descr="666chernoyl"/>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104" y="2304"/>
              <a:ext cx="1656" cy="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Box 9"/>
            <p:cNvSpPr txBox="1">
              <a:spLocks noChangeArrowheads="1"/>
            </p:cNvSpPr>
            <p:nvPr/>
          </p:nvSpPr>
          <p:spPr bwMode="auto">
            <a:xfrm>
              <a:off x="1532" y="2113"/>
              <a:ext cx="960" cy="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spcBef>
                  <a:spcPct val="50000"/>
                </a:spcBef>
                <a:buClrTx/>
                <a:buSzTx/>
                <a:buFontTx/>
                <a:buNone/>
              </a:pPr>
              <a:r>
                <a:rPr kumimoji="0"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灾害预警</a:t>
              </a:r>
            </a:p>
          </p:txBody>
        </p:sp>
      </p:grpSp>
      <p:grpSp>
        <p:nvGrpSpPr>
          <p:cNvPr id="6" name="Group 10"/>
          <p:cNvGrpSpPr>
            <a:grpSpLocks/>
          </p:cNvGrpSpPr>
          <p:nvPr/>
        </p:nvGrpSpPr>
        <p:grpSpPr bwMode="auto">
          <a:xfrm>
            <a:off x="5604782" y="931430"/>
            <a:ext cx="2329973" cy="3352692"/>
            <a:chOff x="4486" y="513"/>
            <a:chExt cx="1172" cy="1983"/>
          </a:xfrm>
        </p:grpSpPr>
        <p:pic>
          <p:nvPicPr>
            <p:cNvPr id="10" name="Picture 11" descr="air1"/>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4486" y="720"/>
              <a:ext cx="1172" cy="1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12"/>
            <p:cNvSpPr txBox="1">
              <a:spLocks noChangeArrowheads="1"/>
            </p:cNvSpPr>
            <p:nvPr/>
          </p:nvSpPr>
          <p:spPr bwMode="auto">
            <a:xfrm>
              <a:off x="4601" y="513"/>
              <a:ext cx="959" cy="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spcBef>
                  <a:spcPct val="50000"/>
                </a:spcBef>
                <a:buClrTx/>
                <a:buSzTx/>
                <a:buFontTx/>
                <a:buNone/>
              </a:pPr>
              <a:r>
                <a:rPr kumimoji="0"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空气质量</a:t>
              </a:r>
            </a:p>
          </p:txBody>
        </p:sp>
      </p:grpSp>
      <p:grpSp>
        <p:nvGrpSpPr>
          <p:cNvPr id="7" name="组合 6"/>
          <p:cNvGrpSpPr/>
          <p:nvPr/>
        </p:nvGrpSpPr>
        <p:grpSpPr>
          <a:xfrm>
            <a:off x="5411511" y="3622772"/>
            <a:ext cx="3841009" cy="2830564"/>
            <a:chOff x="5125573" y="3571226"/>
            <a:chExt cx="3841009" cy="2830564"/>
          </a:xfrm>
        </p:grpSpPr>
        <p:pic>
          <p:nvPicPr>
            <p:cNvPr id="8" name="Picture 14" descr="glob_clim_ch1"/>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125573" y="3958043"/>
              <a:ext cx="3568021" cy="2443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Box 15"/>
            <p:cNvSpPr txBox="1">
              <a:spLocks noChangeArrowheads="1"/>
            </p:cNvSpPr>
            <p:nvPr/>
          </p:nvSpPr>
          <p:spPr bwMode="auto">
            <a:xfrm>
              <a:off x="7689046" y="3571226"/>
              <a:ext cx="127753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spcBef>
                  <a:spcPct val="50000"/>
                </a:spcBef>
                <a:buClrTx/>
                <a:buSzTx/>
                <a:buFontTx/>
                <a:buNone/>
              </a:pPr>
              <a:r>
                <a:rPr kumimoji="0"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气候变化</a:t>
              </a:r>
            </a:p>
          </p:txBody>
        </p:sp>
      </p:grpSp>
    </p:spTree>
    <p:extLst>
      <p:ext uri="{BB962C8B-B14F-4D97-AF65-F5344CB8AC3E}">
        <p14:creationId xmlns:p14="http://schemas.microsoft.com/office/powerpoint/2010/main" val="175761757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内容占位符 1"/>
          <p:cNvSpPr>
            <a:spLocks noGrp="1"/>
          </p:cNvSpPr>
          <p:nvPr>
            <p:ph sz="quarter" idx="12"/>
          </p:nvPr>
        </p:nvSpPr>
        <p:spPr/>
        <p:txBody>
          <a:bodyPr/>
          <a:lstStyle/>
          <a:p>
            <a:endParaRPr lang="zh-CN" altLang="en-US"/>
          </a:p>
        </p:txBody>
      </p:sp>
      <p:sp>
        <p:nvSpPr>
          <p:cNvPr id="3" name="文本占位符 2"/>
          <p:cNvSpPr>
            <a:spLocks noGrp="1"/>
          </p:cNvSpPr>
          <p:nvPr>
            <p:ph type="body" sz="quarter" idx="13"/>
          </p:nvPr>
        </p:nvSpPr>
        <p:spPr/>
        <p:txBody>
          <a:bodyPr/>
          <a:lstStyle/>
          <a:p>
            <a:r>
              <a:rPr lang="en-US" altLang="zh-CN" dirty="0"/>
              <a:t>HPC</a:t>
            </a:r>
            <a:r>
              <a:rPr lang="zh-CN" altLang="en-US" dirty="0"/>
              <a:t>应用</a:t>
            </a:r>
            <a:r>
              <a:rPr lang="en-US" altLang="zh-CN" dirty="0"/>
              <a:t>——</a:t>
            </a:r>
            <a:r>
              <a:rPr lang="zh-CN" altLang="en-US" dirty="0"/>
              <a:t>数值</a:t>
            </a:r>
            <a:r>
              <a:rPr lang="zh-CN" altLang="en-US" dirty="0" smtClean="0"/>
              <a:t>预报</a:t>
            </a:r>
            <a:endParaRPr lang="zh-CN" altLang="en-US" dirty="0"/>
          </a:p>
        </p:txBody>
      </p:sp>
      <p:grpSp>
        <p:nvGrpSpPr>
          <p:cNvPr id="4" name="组合 10"/>
          <p:cNvGrpSpPr>
            <a:grpSpLocks/>
          </p:cNvGrpSpPr>
          <p:nvPr/>
        </p:nvGrpSpPr>
        <p:grpSpPr bwMode="auto">
          <a:xfrm>
            <a:off x="0" y="6600825"/>
            <a:ext cx="9144000" cy="284163"/>
            <a:chOff x="0" y="0"/>
            <a:chExt cx="9143999" cy="283825"/>
          </a:xfrm>
        </p:grpSpPr>
        <p:sp>
          <p:nvSpPr>
            <p:cNvPr id="5" name="TextBox 11"/>
            <p:cNvSpPr>
              <a:spLocks noChangeArrowheads="1"/>
            </p:cNvSpPr>
            <p:nvPr/>
          </p:nvSpPr>
          <p:spPr bwMode="auto">
            <a:xfrm>
              <a:off x="0" y="0"/>
              <a:ext cx="9143999" cy="267228"/>
            </a:xfrm>
            <a:prstGeom prst="rect">
              <a:avLst/>
            </a:prstGeom>
            <a:solidFill>
              <a:srgbClr val="B01F2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58903" tIns="29452" rIns="58903" bIns="29452">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buFont typeface="Arial" panose="020B0604020202020204" pitchFamily="34" charset="0"/>
                <a:buNone/>
              </a:pPr>
              <a:endParaRPr lang="zh-CN" altLang="zh-CN" sz="1300"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8"/>
            <p:cNvSpPr>
              <a:spLocks noChangeArrowheads="1"/>
            </p:cNvSpPr>
            <p:nvPr/>
          </p:nvSpPr>
          <p:spPr bwMode="auto">
            <a:xfrm>
              <a:off x="7149616" y="16597"/>
              <a:ext cx="1692188" cy="267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8903" tIns="29452" rIns="58903" bIns="29452">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buFont typeface="Arial" panose="020B0604020202020204" pitchFamily="34" charset="0"/>
                <a:buNone/>
              </a:pPr>
              <a:r>
                <a:rPr lang="zh-CN" sz="1300" b="1">
                  <a:solidFill>
                    <a:schemeClr val="bg1"/>
                  </a:solidFill>
                  <a:latin typeface="华文行楷" panose="02010800040101010101" pitchFamily="2" charset="-122"/>
                  <a:ea typeface="华文行楷" panose="02010800040101010101" pitchFamily="2" charset="-122"/>
                  <a:sym typeface="华文行楷" panose="02010800040101010101" pitchFamily="2" charset="-122"/>
                </a:rPr>
                <a:t>计算决定未来</a:t>
              </a:r>
            </a:p>
          </p:txBody>
        </p:sp>
      </p:grpSp>
      <p:pic>
        <p:nvPicPr>
          <p:cNvPr id="7"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21125" y="1196975"/>
            <a:ext cx="5051425"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内容占位符 1"/>
          <p:cNvSpPr txBox="1">
            <a:spLocks noChangeArrowheads="1"/>
          </p:cNvSpPr>
          <p:nvPr/>
        </p:nvSpPr>
        <p:spPr bwMode="auto">
          <a:xfrm>
            <a:off x="409433" y="1212303"/>
            <a:ext cx="3673227" cy="2573263"/>
          </a:xfrm>
          <a:prstGeom prst="rect">
            <a:avLst/>
          </a:prstGeom>
          <a:solidFill>
            <a:srgbClr val="FFFFFF"/>
          </a:solidFill>
          <a:ln w="10795">
            <a:solidFill>
              <a:srgbClr val="1B587C"/>
            </a:solidFill>
            <a:bevel/>
            <a:headEnd/>
            <a:tailEnd/>
          </a:ln>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buFont typeface="Wingdings" panose="05000000000000000000" pitchFamily="2" charset="2"/>
              <a:buChar char="n"/>
            </a:pPr>
            <a:r>
              <a:rPr lang="zh-CN" altLang="en-US" sz="1800" dirty="0" smtClean="0"/>
              <a:t>将模拟区域划分为三维网格，将微分方程组写</a:t>
            </a:r>
            <a:r>
              <a:rPr lang="zh-CN" altLang="en-US" sz="1800" dirty="0"/>
              <a:t>成</a:t>
            </a:r>
            <a:r>
              <a:rPr lang="zh-CN" altLang="en-US" sz="1800" dirty="0" smtClean="0"/>
              <a:t>差分方程组，并数值积分。</a:t>
            </a:r>
            <a:endParaRPr lang="en-US" altLang="zh-CN" sz="1800" dirty="0" smtClean="0"/>
          </a:p>
          <a:p>
            <a:pPr>
              <a:lnSpc>
                <a:spcPct val="150000"/>
              </a:lnSpc>
              <a:buFont typeface="Wingdings" panose="05000000000000000000" pitchFamily="2" charset="2"/>
              <a:buChar char="n"/>
            </a:pPr>
            <a:r>
              <a:rPr lang="zh-CN" altLang="en-US" sz="1800" dirty="0" smtClean="0"/>
              <a:t>网格大小影响计算精度，网格数目决定计算量大小、通信密集程度和计算扩展性等。</a:t>
            </a:r>
          </a:p>
        </p:txBody>
      </p:sp>
      <p:pic>
        <p:nvPicPr>
          <p:cNvPr id="9" name="Picture 4" descr="http://www.cereo.wsu.edu/bioearth/images/CMAQmodel_img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300" y="3933056"/>
            <a:ext cx="7899400" cy="251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3581886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内容占位符 1"/>
          <p:cNvSpPr>
            <a:spLocks noGrp="1"/>
          </p:cNvSpPr>
          <p:nvPr>
            <p:ph sz="quarter" idx="12"/>
          </p:nvPr>
        </p:nvSpPr>
        <p:spPr>
          <a:xfrm>
            <a:off x="251521" y="980728"/>
            <a:ext cx="8504632" cy="1845972"/>
          </a:xfrm>
        </p:spPr>
        <p:txBody>
          <a:bodyPr/>
          <a:lstStyle/>
          <a:p>
            <a:pPr>
              <a:lnSpc>
                <a:spcPct val="120000"/>
              </a:lnSpc>
            </a:pPr>
            <a:r>
              <a:rPr lang="zh-CN" altLang="en-US" dirty="0" smtClean="0"/>
              <a:t>大气运动方程组高度非线性，初始值的偏差会造成预报结果的巨大偏差。</a:t>
            </a:r>
            <a:endParaRPr lang="en-US" altLang="zh-CN" dirty="0" smtClean="0"/>
          </a:p>
          <a:p>
            <a:pPr>
              <a:lnSpc>
                <a:spcPct val="120000"/>
              </a:lnSpc>
            </a:pPr>
            <a:r>
              <a:rPr lang="zh-CN" altLang="en-US" dirty="0"/>
              <a:t>集合</a:t>
            </a:r>
            <a:r>
              <a:rPr lang="zh-CN" altLang="en-US" dirty="0" smtClean="0"/>
              <a:t>预报在一定程度上改善预报结果。</a:t>
            </a:r>
            <a:r>
              <a:rPr lang="zh-CN" altLang="en-US" dirty="0"/>
              <a:t>但</a:t>
            </a:r>
            <a:r>
              <a:rPr lang="zh-CN" altLang="en-US" dirty="0" smtClean="0"/>
              <a:t>造成资源资源的巨大开销。</a:t>
            </a:r>
            <a:endParaRPr lang="en-US" altLang="zh-CN" dirty="0" smtClean="0"/>
          </a:p>
        </p:txBody>
      </p:sp>
      <p:sp>
        <p:nvSpPr>
          <p:cNvPr id="3" name="文本占位符 2"/>
          <p:cNvSpPr>
            <a:spLocks noGrp="1"/>
          </p:cNvSpPr>
          <p:nvPr>
            <p:ph type="body" sz="quarter" idx="13"/>
          </p:nvPr>
        </p:nvSpPr>
        <p:spPr/>
        <p:txBody>
          <a:bodyPr/>
          <a:lstStyle/>
          <a:p>
            <a:r>
              <a:rPr lang="en-US" altLang="zh-CN" dirty="0"/>
              <a:t>HPC</a:t>
            </a:r>
            <a:r>
              <a:rPr lang="zh-CN" altLang="en-US" dirty="0"/>
              <a:t>应用</a:t>
            </a:r>
            <a:r>
              <a:rPr lang="en-US" altLang="zh-CN" dirty="0"/>
              <a:t>——</a:t>
            </a:r>
            <a:r>
              <a:rPr lang="zh-CN" altLang="en-US" dirty="0"/>
              <a:t>数值</a:t>
            </a:r>
            <a:r>
              <a:rPr lang="zh-CN" altLang="en-US" dirty="0" smtClean="0"/>
              <a:t>预报</a:t>
            </a:r>
            <a:endParaRPr lang="zh-CN" altLang="en-US" dirty="0"/>
          </a:p>
        </p:txBody>
      </p:sp>
      <p:grpSp>
        <p:nvGrpSpPr>
          <p:cNvPr id="7" name="组合 6"/>
          <p:cNvGrpSpPr/>
          <p:nvPr/>
        </p:nvGrpSpPr>
        <p:grpSpPr>
          <a:xfrm>
            <a:off x="428596" y="2826700"/>
            <a:ext cx="8327557" cy="3914668"/>
            <a:chOff x="428596" y="2538668"/>
            <a:chExt cx="8327557" cy="3914668"/>
          </a:xfrm>
        </p:grpSpPr>
        <p:pic>
          <p:nvPicPr>
            <p:cNvPr id="4" name="图片 3"/>
            <p:cNvPicPr>
              <a:picLocks noChangeAspect="1"/>
            </p:cNvPicPr>
            <p:nvPr/>
          </p:nvPicPr>
          <p:blipFill>
            <a:blip r:embed="rId2"/>
            <a:stretch>
              <a:fillRect/>
            </a:stretch>
          </p:blipFill>
          <p:spPr>
            <a:xfrm>
              <a:off x="6296732" y="2636912"/>
              <a:ext cx="2459421" cy="1667487"/>
            </a:xfrm>
            <a:prstGeom prst="rect">
              <a:avLst/>
            </a:prstGeom>
          </p:spPr>
        </p:pic>
        <p:pic>
          <p:nvPicPr>
            <p:cNvPr id="5" name="Picture 4" descr="ensemble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596" y="2538668"/>
              <a:ext cx="5736425" cy="3914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a:blip r:embed="rId4"/>
            <a:stretch>
              <a:fillRect/>
            </a:stretch>
          </p:blipFill>
          <p:spPr>
            <a:xfrm>
              <a:off x="6231361" y="4345313"/>
              <a:ext cx="2484039" cy="2036015"/>
            </a:xfrm>
            <a:prstGeom prst="rect">
              <a:avLst/>
            </a:prstGeom>
          </p:spPr>
        </p:pic>
      </p:grpSp>
    </p:spTree>
    <p:extLst>
      <p:ext uri="{BB962C8B-B14F-4D97-AF65-F5344CB8AC3E}">
        <p14:creationId xmlns:p14="http://schemas.microsoft.com/office/powerpoint/2010/main" val="86355782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80690" y="2957832"/>
            <a:ext cx="4802901" cy="3369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文本占位符 2"/>
          <p:cNvSpPr>
            <a:spLocks noGrp="1"/>
          </p:cNvSpPr>
          <p:nvPr>
            <p:ph type="body" sz="quarter" idx="13"/>
          </p:nvPr>
        </p:nvSpPr>
        <p:spPr/>
        <p:txBody>
          <a:bodyPr/>
          <a:lstStyle/>
          <a:p>
            <a:r>
              <a:rPr lang="en-US" altLang="zh-CN" dirty="0"/>
              <a:t>HPC</a:t>
            </a:r>
            <a:r>
              <a:rPr lang="zh-CN" altLang="en-US" dirty="0"/>
              <a:t>应用</a:t>
            </a:r>
            <a:r>
              <a:rPr lang="en-US" altLang="zh-CN" dirty="0"/>
              <a:t>——</a:t>
            </a:r>
            <a:r>
              <a:rPr lang="zh-CN" altLang="en-US" dirty="0"/>
              <a:t>数值</a:t>
            </a:r>
            <a:r>
              <a:rPr lang="zh-CN" altLang="en-US" dirty="0" smtClean="0"/>
              <a:t>预报</a:t>
            </a:r>
            <a:endParaRPr lang="zh-CN" altLang="en-US" dirty="0"/>
          </a:p>
        </p:txBody>
      </p:sp>
      <p:grpSp>
        <p:nvGrpSpPr>
          <p:cNvPr id="10" name="组合 10"/>
          <p:cNvGrpSpPr>
            <a:grpSpLocks/>
          </p:cNvGrpSpPr>
          <p:nvPr/>
        </p:nvGrpSpPr>
        <p:grpSpPr bwMode="auto">
          <a:xfrm>
            <a:off x="0" y="6600825"/>
            <a:ext cx="9144000" cy="284163"/>
            <a:chOff x="0" y="0"/>
            <a:chExt cx="9143999" cy="283825"/>
          </a:xfrm>
        </p:grpSpPr>
        <p:sp>
          <p:nvSpPr>
            <p:cNvPr id="11" name="TextBox 11"/>
            <p:cNvSpPr>
              <a:spLocks noChangeArrowheads="1"/>
            </p:cNvSpPr>
            <p:nvPr/>
          </p:nvSpPr>
          <p:spPr bwMode="auto">
            <a:xfrm>
              <a:off x="0" y="0"/>
              <a:ext cx="9143999" cy="267228"/>
            </a:xfrm>
            <a:prstGeom prst="rect">
              <a:avLst/>
            </a:prstGeom>
            <a:solidFill>
              <a:srgbClr val="B01F2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58903" tIns="29452" rIns="58903" bIns="29452">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buFont typeface="Arial" panose="020B0604020202020204" pitchFamily="34" charset="0"/>
                <a:buNone/>
              </a:pPr>
              <a:endParaRPr lang="zh-CN" altLang="zh-CN" sz="1300"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TextBox 8"/>
            <p:cNvSpPr>
              <a:spLocks noChangeArrowheads="1"/>
            </p:cNvSpPr>
            <p:nvPr/>
          </p:nvSpPr>
          <p:spPr bwMode="auto">
            <a:xfrm>
              <a:off x="7149616" y="16597"/>
              <a:ext cx="1692188" cy="267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8903" tIns="29452" rIns="58903" bIns="29452">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buFont typeface="Arial" panose="020B0604020202020204" pitchFamily="34" charset="0"/>
                <a:buNone/>
              </a:pPr>
              <a:r>
                <a:rPr lang="zh-CN" sz="1300" b="1">
                  <a:solidFill>
                    <a:schemeClr val="bg1"/>
                  </a:solidFill>
                  <a:latin typeface="华文行楷" panose="02010800040101010101" pitchFamily="2" charset="-122"/>
                  <a:ea typeface="华文行楷" panose="02010800040101010101" pitchFamily="2" charset="-122"/>
                  <a:sym typeface="华文行楷" panose="02010800040101010101" pitchFamily="2" charset="-122"/>
                </a:rPr>
                <a:t>计算决定未来</a:t>
              </a:r>
            </a:p>
          </p:txBody>
        </p:sp>
      </p:grpSp>
      <p:grpSp>
        <p:nvGrpSpPr>
          <p:cNvPr id="13" name="Group 5"/>
          <p:cNvGrpSpPr>
            <a:grpSpLocks/>
          </p:cNvGrpSpPr>
          <p:nvPr/>
        </p:nvGrpSpPr>
        <p:grpSpPr bwMode="auto">
          <a:xfrm>
            <a:off x="1752151" y="1105412"/>
            <a:ext cx="5203953" cy="1696311"/>
            <a:chOff x="426834" y="1183843"/>
            <a:chExt cx="5203088" cy="1696311"/>
          </a:xfrm>
        </p:grpSpPr>
        <p:sp>
          <p:nvSpPr>
            <p:cNvPr id="20" name="Freeform 12"/>
            <p:cNvSpPr>
              <a:spLocks/>
            </p:cNvSpPr>
            <p:nvPr/>
          </p:nvSpPr>
          <p:spPr bwMode="auto">
            <a:xfrm rot="2700000">
              <a:off x="3933611" y="1183843"/>
              <a:ext cx="1696311" cy="1696311"/>
            </a:xfrm>
            <a:custGeom>
              <a:avLst/>
              <a:gdLst>
                <a:gd name="T0" fmla="*/ 0 w 1696311"/>
                <a:gd name="T1" fmla="*/ 848155 h 1696311"/>
                <a:gd name="T2" fmla="*/ 0 w 1696311"/>
                <a:gd name="T3" fmla="*/ 848155 h 1696311"/>
                <a:gd name="T4" fmla="*/ 848154 w 1696311"/>
                <a:gd name="T5" fmla="*/ 0 h 1696311"/>
                <a:gd name="T6" fmla="*/ 1484272 w 1696311"/>
                <a:gd name="T7" fmla="*/ 0 h 1696311"/>
                <a:gd name="T8" fmla="*/ 1696311 w 1696311"/>
                <a:gd name="T9" fmla="*/ 212039 h 1696311"/>
                <a:gd name="T10" fmla="*/ 1696311 w 1696311"/>
                <a:gd name="T11" fmla="*/ 636116 h 1696311"/>
                <a:gd name="T12" fmla="*/ 1696311 w 1696311"/>
                <a:gd name="T13" fmla="*/ 848155 h 1696311"/>
                <a:gd name="T14" fmla="*/ 848156 w 1696311"/>
                <a:gd name="T15" fmla="*/ 1696310 h 1696311"/>
                <a:gd name="T16" fmla="*/ 848156 w 1696311"/>
                <a:gd name="T17" fmla="*/ 1696310 h 1696311"/>
                <a:gd name="T18" fmla="*/ 1 w 1696311"/>
                <a:gd name="T19" fmla="*/ 848155 h 16963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96311"/>
                <a:gd name="T31" fmla="*/ 0 h 1696311"/>
                <a:gd name="T32" fmla="*/ 1696311 w 1696311"/>
                <a:gd name="T33" fmla="*/ 1696311 h 16963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96311" h="1696311">
                  <a:moveTo>
                    <a:pt x="0" y="848155"/>
                  </a:moveTo>
                  <a:lnTo>
                    <a:pt x="0" y="848155"/>
                  </a:lnTo>
                  <a:cubicBezTo>
                    <a:pt x="0" y="379731"/>
                    <a:pt x="379731" y="0"/>
                    <a:pt x="848154" y="0"/>
                  </a:cubicBezTo>
                  <a:cubicBezTo>
                    <a:pt x="1130873" y="0"/>
                    <a:pt x="1342913" y="0"/>
                    <a:pt x="1484272" y="0"/>
                  </a:cubicBezTo>
                  <a:cubicBezTo>
                    <a:pt x="1625631" y="0"/>
                    <a:pt x="1696311" y="70680"/>
                    <a:pt x="1696311" y="212039"/>
                  </a:cubicBezTo>
                  <a:cubicBezTo>
                    <a:pt x="1696311" y="353398"/>
                    <a:pt x="1696311" y="494757"/>
                    <a:pt x="1696311" y="636116"/>
                  </a:cubicBezTo>
                  <a:cubicBezTo>
                    <a:pt x="1696311" y="777475"/>
                    <a:pt x="1696311" y="848155"/>
                    <a:pt x="1696311" y="848155"/>
                  </a:cubicBezTo>
                  <a:cubicBezTo>
                    <a:pt x="1696311" y="1316578"/>
                    <a:pt x="1316579" y="1696310"/>
                    <a:pt x="848156" y="1696310"/>
                  </a:cubicBezTo>
                  <a:cubicBezTo>
                    <a:pt x="379732" y="1696310"/>
                    <a:pt x="1" y="1316578"/>
                    <a:pt x="1" y="848155"/>
                  </a:cubicBezTo>
                  <a:lnTo>
                    <a:pt x="0" y="848155"/>
                  </a:lnTo>
                  <a:close/>
                </a:path>
              </a:pathLst>
            </a:custGeom>
            <a:solidFill>
              <a:srgbClr val="4E8541"/>
            </a:solidFill>
            <a:ln w="10795" cap="flat" cmpd="sng">
              <a:solidFill>
                <a:srgbClr val="FFFFFF"/>
              </a:solidFill>
              <a:bevel/>
              <a:headEnd/>
              <a:tailEnd/>
            </a:ln>
          </p:spPr>
          <p:txBody>
            <a:bodyPr/>
            <a:lstStyle/>
            <a:p>
              <a:endParaRPr lang="zh-CN" altLang="en-US"/>
            </a:p>
          </p:txBody>
        </p:sp>
        <p:sp>
          <p:nvSpPr>
            <p:cNvPr id="21" name="Oval 13"/>
            <p:cNvSpPr>
              <a:spLocks noChangeArrowheads="1"/>
            </p:cNvSpPr>
            <p:nvPr/>
          </p:nvSpPr>
          <p:spPr bwMode="auto">
            <a:xfrm>
              <a:off x="3990395" y="1240325"/>
              <a:ext cx="1583647" cy="1583646"/>
            </a:xfrm>
            <a:prstGeom prst="ellipse">
              <a:avLst/>
            </a:prstGeom>
            <a:solidFill>
              <a:srgbClr val="FFFFFF">
                <a:alpha val="89018"/>
              </a:srgbClr>
            </a:solidFill>
            <a:ln w="10795">
              <a:solidFill>
                <a:srgbClr val="4E8541"/>
              </a:solidFill>
              <a:bevel/>
              <a:headEnd/>
              <a:tailE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22" name="Rectangle 14"/>
            <p:cNvSpPr>
              <a:spLocks noChangeArrowheads="1"/>
            </p:cNvSpPr>
            <p:nvPr/>
          </p:nvSpPr>
          <p:spPr bwMode="auto">
            <a:xfrm>
              <a:off x="4216115" y="1466603"/>
              <a:ext cx="1131305" cy="1131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590" tIns="21590" rIns="21590" bIns="215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90000"/>
                </a:lnSpc>
                <a:spcAft>
                  <a:spcPct val="35000"/>
                </a:spcAft>
                <a:buFont typeface="Arial" panose="020B0604020202020204" pitchFamily="34" charset="0"/>
                <a:buNone/>
              </a:pPr>
              <a:r>
                <a:rPr lang="zh-CN" altLang="en-US" sz="1700">
                  <a:solidFill>
                    <a:srgbClr val="000000"/>
                  </a:solidFill>
                </a:rPr>
                <a:t>磁盘</a:t>
              </a:r>
              <a:r>
                <a:rPr lang="en-US" altLang="zh-CN" sz="17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IO</a:t>
              </a:r>
              <a:r>
                <a:rPr lang="zh-CN" altLang="en-US" sz="1700">
                  <a:solidFill>
                    <a:srgbClr val="000000"/>
                  </a:solidFill>
                </a:rPr>
                <a:t>要求高，大量文件读写</a:t>
              </a:r>
            </a:p>
          </p:txBody>
        </p:sp>
        <p:sp>
          <p:nvSpPr>
            <p:cNvPr id="23" name="Freeform 15"/>
            <p:cNvSpPr>
              <a:spLocks/>
            </p:cNvSpPr>
            <p:nvPr/>
          </p:nvSpPr>
          <p:spPr bwMode="auto">
            <a:xfrm rot="2700000">
              <a:off x="2180222" y="1183843"/>
              <a:ext cx="1696311" cy="1696311"/>
            </a:xfrm>
            <a:custGeom>
              <a:avLst/>
              <a:gdLst>
                <a:gd name="T0" fmla="*/ 0 w 1696311"/>
                <a:gd name="T1" fmla="*/ 848155 h 1696311"/>
                <a:gd name="T2" fmla="*/ 0 w 1696311"/>
                <a:gd name="T3" fmla="*/ 848155 h 1696311"/>
                <a:gd name="T4" fmla="*/ 848154 w 1696311"/>
                <a:gd name="T5" fmla="*/ 0 h 1696311"/>
                <a:gd name="T6" fmla="*/ 1484272 w 1696311"/>
                <a:gd name="T7" fmla="*/ 0 h 1696311"/>
                <a:gd name="T8" fmla="*/ 1696311 w 1696311"/>
                <a:gd name="T9" fmla="*/ 212039 h 1696311"/>
                <a:gd name="T10" fmla="*/ 1696311 w 1696311"/>
                <a:gd name="T11" fmla="*/ 636116 h 1696311"/>
                <a:gd name="T12" fmla="*/ 1696311 w 1696311"/>
                <a:gd name="T13" fmla="*/ 848155 h 1696311"/>
                <a:gd name="T14" fmla="*/ 848156 w 1696311"/>
                <a:gd name="T15" fmla="*/ 1696310 h 1696311"/>
                <a:gd name="T16" fmla="*/ 848156 w 1696311"/>
                <a:gd name="T17" fmla="*/ 1696310 h 1696311"/>
                <a:gd name="T18" fmla="*/ 1 w 1696311"/>
                <a:gd name="T19" fmla="*/ 848155 h 16963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96311"/>
                <a:gd name="T31" fmla="*/ 0 h 1696311"/>
                <a:gd name="T32" fmla="*/ 1696311 w 1696311"/>
                <a:gd name="T33" fmla="*/ 1696311 h 16963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96311" h="1696311">
                  <a:moveTo>
                    <a:pt x="0" y="848155"/>
                  </a:moveTo>
                  <a:lnTo>
                    <a:pt x="0" y="848155"/>
                  </a:lnTo>
                  <a:cubicBezTo>
                    <a:pt x="0" y="379731"/>
                    <a:pt x="379731" y="0"/>
                    <a:pt x="848154" y="0"/>
                  </a:cubicBezTo>
                  <a:cubicBezTo>
                    <a:pt x="1130873" y="0"/>
                    <a:pt x="1342913" y="0"/>
                    <a:pt x="1484272" y="0"/>
                  </a:cubicBezTo>
                  <a:cubicBezTo>
                    <a:pt x="1625631" y="0"/>
                    <a:pt x="1696311" y="70680"/>
                    <a:pt x="1696311" y="212039"/>
                  </a:cubicBezTo>
                  <a:cubicBezTo>
                    <a:pt x="1696311" y="353398"/>
                    <a:pt x="1696311" y="494757"/>
                    <a:pt x="1696311" y="636116"/>
                  </a:cubicBezTo>
                  <a:cubicBezTo>
                    <a:pt x="1696311" y="777475"/>
                    <a:pt x="1696311" y="848155"/>
                    <a:pt x="1696311" y="848155"/>
                  </a:cubicBezTo>
                  <a:cubicBezTo>
                    <a:pt x="1696311" y="1316578"/>
                    <a:pt x="1316579" y="1696310"/>
                    <a:pt x="848156" y="1696310"/>
                  </a:cubicBezTo>
                  <a:cubicBezTo>
                    <a:pt x="379732" y="1696310"/>
                    <a:pt x="1" y="1316578"/>
                    <a:pt x="1" y="848155"/>
                  </a:cubicBezTo>
                  <a:lnTo>
                    <a:pt x="0" y="848155"/>
                  </a:lnTo>
                  <a:close/>
                </a:path>
              </a:pathLst>
            </a:custGeom>
            <a:solidFill>
              <a:srgbClr val="604878"/>
            </a:solidFill>
            <a:ln w="10795" cap="flat" cmpd="sng">
              <a:solidFill>
                <a:srgbClr val="FFFFFF"/>
              </a:solidFill>
              <a:bevel/>
              <a:headEnd/>
              <a:tailEnd/>
            </a:ln>
          </p:spPr>
          <p:txBody>
            <a:bodyPr/>
            <a:lstStyle/>
            <a:p>
              <a:endParaRPr lang="zh-CN" altLang="en-US"/>
            </a:p>
          </p:txBody>
        </p:sp>
        <p:sp>
          <p:nvSpPr>
            <p:cNvPr id="24" name="Oval 16"/>
            <p:cNvSpPr>
              <a:spLocks noChangeArrowheads="1"/>
            </p:cNvSpPr>
            <p:nvPr/>
          </p:nvSpPr>
          <p:spPr bwMode="auto">
            <a:xfrm>
              <a:off x="2237007" y="1240325"/>
              <a:ext cx="1583647" cy="1583646"/>
            </a:xfrm>
            <a:prstGeom prst="ellipse">
              <a:avLst/>
            </a:prstGeom>
            <a:solidFill>
              <a:srgbClr val="FFFFFF">
                <a:alpha val="89018"/>
              </a:srgbClr>
            </a:solidFill>
            <a:ln w="10795">
              <a:solidFill>
                <a:srgbClr val="604878"/>
              </a:solidFill>
              <a:bevel/>
              <a:headEnd/>
              <a:tailE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25" name="Rectangle 17"/>
            <p:cNvSpPr>
              <a:spLocks noChangeArrowheads="1"/>
            </p:cNvSpPr>
            <p:nvPr/>
          </p:nvSpPr>
          <p:spPr bwMode="auto">
            <a:xfrm>
              <a:off x="2463629" y="1466603"/>
              <a:ext cx="1131305" cy="1131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590" tIns="21590" rIns="21590" bIns="215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90000"/>
                </a:lnSpc>
                <a:spcAft>
                  <a:spcPct val="35000"/>
                </a:spcAft>
                <a:buFont typeface="Arial" panose="020B0604020202020204" pitchFamily="34" charset="0"/>
                <a:buNone/>
              </a:pPr>
              <a:r>
                <a:rPr lang="zh-CN" altLang="en-US" sz="1700" dirty="0">
                  <a:solidFill>
                    <a:srgbClr val="000000"/>
                  </a:solidFill>
                </a:rPr>
                <a:t>通信极为密集</a:t>
              </a:r>
            </a:p>
          </p:txBody>
        </p:sp>
        <p:sp>
          <p:nvSpPr>
            <p:cNvPr id="26" name="Freeform 18"/>
            <p:cNvSpPr>
              <a:spLocks/>
            </p:cNvSpPr>
            <p:nvPr/>
          </p:nvSpPr>
          <p:spPr bwMode="auto">
            <a:xfrm rot="2700000">
              <a:off x="426834" y="1183843"/>
              <a:ext cx="1696311" cy="1696311"/>
            </a:xfrm>
            <a:custGeom>
              <a:avLst/>
              <a:gdLst>
                <a:gd name="T0" fmla="*/ 0 w 1696311"/>
                <a:gd name="T1" fmla="*/ 848155 h 1696311"/>
                <a:gd name="T2" fmla="*/ 0 w 1696311"/>
                <a:gd name="T3" fmla="*/ 848155 h 1696311"/>
                <a:gd name="T4" fmla="*/ 848154 w 1696311"/>
                <a:gd name="T5" fmla="*/ 0 h 1696311"/>
                <a:gd name="T6" fmla="*/ 1484272 w 1696311"/>
                <a:gd name="T7" fmla="*/ 0 h 1696311"/>
                <a:gd name="T8" fmla="*/ 1696311 w 1696311"/>
                <a:gd name="T9" fmla="*/ 212039 h 1696311"/>
                <a:gd name="T10" fmla="*/ 1696311 w 1696311"/>
                <a:gd name="T11" fmla="*/ 636116 h 1696311"/>
                <a:gd name="T12" fmla="*/ 1696311 w 1696311"/>
                <a:gd name="T13" fmla="*/ 848155 h 1696311"/>
                <a:gd name="T14" fmla="*/ 848156 w 1696311"/>
                <a:gd name="T15" fmla="*/ 1696310 h 1696311"/>
                <a:gd name="T16" fmla="*/ 848156 w 1696311"/>
                <a:gd name="T17" fmla="*/ 1696310 h 1696311"/>
                <a:gd name="T18" fmla="*/ 1 w 1696311"/>
                <a:gd name="T19" fmla="*/ 848155 h 16963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96311"/>
                <a:gd name="T31" fmla="*/ 0 h 1696311"/>
                <a:gd name="T32" fmla="*/ 1696311 w 1696311"/>
                <a:gd name="T33" fmla="*/ 1696311 h 16963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96311" h="1696311">
                  <a:moveTo>
                    <a:pt x="0" y="848155"/>
                  </a:moveTo>
                  <a:lnTo>
                    <a:pt x="0" y="848155"/>
                  </a:lnTo>
                  <a:cubicBezTo>
                    <a:pt x="0" y="379731"/>
                    <a:pt x="379731" y="0"/>
                    <a:pt x="848154" y="0"/>
                  </a:cubicBezTo>
                  <a:cubicBezTo>
                    <a:pt x="1130873" y="0"/>
                    <a:pt x="1342913" y="0"/>
                    <a:pt x="1484272" y="0"/>
                  </a:cubicBezTo>
                  <a:cubicBezTo>
                    <a:pt x="1625631" y="0"/>
                    <a:pt x="1696311" y="70680"/>
                    <a:pt x="1696311" y="212039"/>
                  </a:cubicBezTo>
                  <a:cubicBezTo>
                    <a:pt x="1696311" y="353398"/>
                    <a:pt x="1696311" y="494757"/>
                    <a:pt x="1696311" y="636116"/>
                  </a:cubicBezTo>
                  <a:cubicBezTo>
                    <a:pt x="1696311" y="777475"/>
                    <a:pt x="1696311" y="848155"/>
                    <a:pt x="1696311" y="848155"/>
                  </a:cubicBezTo>
                  <a:cubicBezTo>
                    <a:pt x="1696311" y="1316578"/>
                    <a:pt x="1316579" y="1696310"/>
                    <a:pt x="848156" y="1696310"/>
                  </a:cubicBezTo>
                  <a:cubicBezTo>
                    <a:pt x="379732" y="1696310"/>
                    <a:pt x="1" y="1316578"/>
                    <a:pt x="1" y="848155"/>
                  </a:cubicBezTo>
                  <a:lnTo>
                    <a:pt x="0" y="848155"/>
                  </a:lnTo>
                  <a:close/>
                </a:path>
              </a:pathLst>
            </a:custGeom>
            <a:solidFill>
              <a:srgbClr val="C19859"/>
            </a:solidFill>
            <a:ln w="10795" cap="flat" cmpd="sng">
              <a:solidFill>
                <a:srgbClr val="FFFFFF"/>
              </a:solidFill>
              <a:bevel/>
              <a:headEnd/>
              <a:tailEnd/>
            </a:ln>
          </p:spPr>
          <p:txBody>
            <a:bodyPr/>
            <a:lstStyle/>
            <a:p>
              <a:endParaRPr lang="zh-CN" altLang="en-US"/>
            </a:p>
          </p:txBody>
        </p:sp>
        <p:sp>
          <p:nvSpPr>
            <p:cNvPr id="27" name="Oval 19"/>
            <p:cNvSpPr>
              <a:spLocks noChangeArrowheads="1"/>
            </p:cNvSpPr>
            <p:nvPr/>
          </p:nvSpPr>
          <p:spPr bwMode="auto">
            <a:xfrm>
              <a:off x="483618" y="1240325"/>
              <a:ext cx="1583647" cy="1583646"/>
            </a:xfrm>
            <a:prstGeom prst="ellipse">
              <a:avLst/>
            </a:prstGeom>
            <a:solidFill>
              <a:srgbClr val="FFFFFF">
                <a:alpha val="89018"/>
              </a:srgbClr>
            </a:solidFill>
            <a:ln w="10795">
              <a:solidFill>
                <a:srgbClr val="C19859"/>
              </a:solidFill>
              <a:bevel/>
              <a:headEnd/>
              <a:tailE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28" name="Rectangle 20"/>
            <p:cNvSpPr>
              <a:spLocks noChangeArrowheads="1"/>
            </p:cNvSpPr>
            <p:nvPr/>
          </p:nvSpPr>
          <p:spPr bwMode="auto">
            <a:xfrm>
              <a:off x="710240" y="1466603"/>
              <a:ext cx="1131305" cy="1131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590" tIns="21590" rIns="21590" bIns="215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90000"/>
                </a:lnSpc>
                <a:spcAft>
                  <a:spcPct val="35000"/>
                </a:spcAft>
                <a:buFont typeface="Arial" panose="020B0604020202020204" pitchFamily="34" charset="0"/>
                <a:buNone/>
              </a:pPr>
              <a:r>
                <a:rPr lang="zh-CN" altLang="en-US" sz="1700" dirty="0">
                  <a:solidFill>
                    <a:srgbClr val="000000"/>
                  </a:solidFill>
                </a:rPr>
                <a:t>浮点计算量巨大，访存密集</a:t>
              </a:r>
              <a:endParaRPr lang="en-US" sz="17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pic>
        <p:nvPicPr>
          <p:cNvPr id="1026" name="Picture 2" descr="FDR_OPA"/>
          <p:cNvPicPr>
            <a:picLocks noChangeAspect="1" noChangeArrowheads="1"/>
          </p:cNvPicPr>
          <p:nvPr/>
        </p:nvPicPr>
        <p:blipFill>
          <a:blip r:embed="rId4">
            <a:extLst>
              <a:ext uri="{28A0092B-C50C-407E-A947-70E740481C1C}">
                <a14:useLocalDpi xmlns:a14="http://schemas.microsoft.com/office/drawing/2010/main" val="0"/>
              </a:ext>
            </a:extLst>
          </a:blip>
          <a:srcRect l="6871" t="20258" r="7414" b="28618"/>
          <a:stretch>
            <a:fillRect/>
          </a:stretch>
        </p:blipFill>
        <p:spPr bwMode="auto">
          <a:xfrm>
            <a:off x="971600" y="3587891"/>
            <a:ext cx="7114067" cy="2379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42" name="图表 41"/>
          <p:cNvGraphicFramePr>
            <a:graphicFrameLocks/>
          </p:cNvGraphicFramePr>
          <p:nvPr>
            <p:extLst>
              <p:ext uri="{D42A27DB-BD31-4B8C-83A1-F6EECF244321}">
                <p14:modId xmlns:p14="http://schemas.microsoft.com/office/powerpoint/2010/main" val="1487973886"/>
              </p:ext>
            </p:extLst>
          </p:nvPr>
        </p:nvGraphicFramePr>
        <p:xfrm>
          <a:off x="2305537" y="3565066"/>
          <a:ext cx="4714735" cy="3024192"/>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25097230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anim calcmode="lin" valueType="num">
                                      <p:cBhvr>
                                        <p:cTn id="8" dur="500" fill="hold"/>
                                        <p:tgtEl>
                                          <p:spTgt spid="37"/>
                                        </p:tgtEl>
                                        <p:attrNameLst>
                                          <p:attrName>ppt_x</p:attrName>
                                        </p:attrNameLst>
                                      </p:cBhvr>
                                      <p:tavLst>
                                        <p:tav tm="0">
                                          <p:val>
                                            <p:strVal val="#ppt_x"/>
                                          </p:val>
                                        </p:tav>
                                        <p:tav tm="100000">
                                          <p:val>
                                            <p:strVal val="#ppt_x"/>
                                          </p:val>
                                        </p:tav>
                                      </p:tavLst>
                                    </p:anim>
                                    <p:anim calcmode="lin" valueType="num">
                                      <p:cBhvr>
                                        <p:cTn id="9" dur="5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xit" presetSubtype="0" fill="hold" nodeType="clickEffect">
                                  <p:stCondLst>
                                    <p:cond delay="0"/>
                                  </p:stCondLst>
                                  <p:childTnLst>
                                    <p:set>
                                      <p:cBhvr>
                                        <p:cTn id="13" dur="1" fill="hold">
                                          <p:stCondLst>
                                            <p:cond delay="0"/>
                                          </p:stCondLst>
                                        </p:cTn>
                                        <p:tgtEl>
                                          <p:spTgt spid="37"/>
                                        </p:tgtEl>
                                        <p:attrNameLst>
                                          <p:attrName>style.visibility</p:attrName>
                                        </p:attrNameLst>
                                      </p:cBhvr>
                                      <p:to>
                                        <p:strVal val="hidden"/>
                                      </p:to>
                                    </p:set>
                                  </p:childTnLst>
                                </p:cTn>
                              </p:par>
                              <p:par>
                                <p:cTn id="14" presetID="1" presetClass="entr" presetSubtype="0" fill="hold" nodeType="withEffect">
                                  <p:stCondLst>
                                    <p:cond delay="0"/>
                                  </p:stCondLst>
                                  <p:childTnLst>
                                    <p:set>
                                      <p:cBhvr>
                                        <p:cTn id="15" dur="1" fill="hold">
                                          <p:stCondLst>
                                            <p:cond delay="0"/>
                                          </p:stCondLst>
                                        </p:cTn>
                                        <p:tgtEl>
                                          <p:spTgt spid="1026"/>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nodeType="clickEffect">
                                  <p:stCondLst>
                                    <p:cond delay="0"/>
                                  </p:stCondLst>
                                  <p:childTnLst>
                                    <p:set>
                                      <p:cBhvr>
                                        <p:cTn id="19" dur="1" fill="hold">
                                          <p:stCondLst>
                                            <p:cond delay="0"/>
                                          </p:stCondLst>
                                        </p:cTn>
                                        <p:tgtEl>
                                          <p:spTgt spid="1026"/>
                                        </p:tgtEl>
                                        <p:attrNameLst>
                                          <p:attrName>style.visibility</p:attrName>
                                        </p:attrNameLst>
                                      </p:cBhvr>
                                      <p:to>
                                        <p:strVal val="hidden"/>
                                      </p:to>
                                    </p:set>
                                  </p:childTnLst>
                                </p:cTn>
                              </p:par>
                              <p:par>
                                <p:cTn id="20" presetID="42" presetClass="entr" presetSubtype="0"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500"/>
                                        <p:tgtEl>
                                          <p:spTgt spid="42"/>
                                        </p:tgtEl>
                                      </p:cBhvr>
                                    </p:animEffect>
                                    <p:anim calcmode="lin" valueType="num">
                                      <p:cBhvr>
                                        <p:cTn id="23" dur="500" fill="hold"/>
                                        <p:tgtEl>
                                          <p:spTgt spid="42"/>
                                        </p:tgtEl>
                                        <p:attrNameLst>
                                          <p:attrName>ppt_x</p:attrName>
                                        </p:attrNameLst>
                                      </p:cBhvr>
                                      <p:tavLst>
                                        <p:tav tm="0">
                                          <p:val>
                                            <p:strVal val="#ppt_x"/>
                                          </p:val>
                                        </p:tav>
                                        <p:tav tm="100000">
                                          <p:val>
                                            <p:strVal val="#ppt_x"/>
                                          </p:val>
                                        </p:tav>
                                      </p:tavLst>
                                    </p:anim>
                                    <p:anim calcmode="lin" valueType="num">
                                      <p:cBhvr>
                                        <p:cTn id="24" dur="5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2" grpId="0">
        <p:bldAsOne/>
      </p:bldGraphic>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stretch>
            <a:fillRect/>
          </a:stretch>
        </p:blipFill>
        <p:spPr>
          <a:xfrm>
            <a:off x="4623416" y="2194561"/>
            <a:ext cx="4122001" cy="2938536"/>
          </a:xfrm>
          <a:prstGeom prst="rect">
            <a:avLst/>
          </a:prstGeom>
        </p:spPr>
      </p:pic>
      <p:graphicFrame>
        <p:nvGraphicFramePr>
          <p:cNvPr id="4" name="内容占位符 3"/>
          <p:cNvGraphicFramePr>
            <a:graphicFrameLocks noGrp="1"/>
          </p:cNvGraphicFramePr>
          <p:nvPr>
            <p:ph sz="quarter" idx="12"/>
            <p:extLst>
              <p:ext uri="{D42A27DB-BD31-4B8C-83A1-F6EECF244321}">
                <p14:modId xmlns:p14="http://schemas.microsoft.com/office/powerpoint/2010/main" val="3911617410"/>
              </p:ext>
            </p:extLst>
          </p:nvPr>
        </p:nvGraphicFramePr>
        <p:xfrm>
          <a:off x="468313" y="1196975"/>
          <a:ext cx="8207375" cy="296862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文本占位符 2"/>
          <p:cNvSpPr>
            <a:spLocks noGrp="1"/>
          </p:cNvSpPr>
          <p:nvPr>
            <p:ph type="body" sz="quarter" idx="13"/>
          </p:nvPr>
        </p:nvSpPr>
        <p:spPr/>
        <p:txBody>
          <a:bodyPr/>
          <a:lstStyle/>
          <a:p>
            <a:r>
              <a:rPr lang="en-US" altLang="zh-CN" dirty="0"/>
              <a:t>HPC</a:t>
            </a:r>
            <a:r>
              <a:rPr lang="zh-CN" altLang="en-US" dirty="0"/>
              <a:t>应用</a:t>
            </a:r>
            <a:r>
              <a:rPr lang="en-US" altLang="zh-CN" dirty="0"/>
              <a:t>——</a:t>
            </a:r>
            <a:r>
              <a:rPr lang="zh-CN" altLang="en-US" dirty="0"/>
              <a:t>数值预报</a:t>
            </a:r>
          </a:p>
          <a:p>
            <a:endParaRPr lang="zh-CN" altLang="en-US" dirty="0"/>
          </a:p>
        </p:txBody>
      </p:sp>
      <p:sp>
        <p:nvSpPr>
          <p:cNvPr id="5" name="圆角矩形标注 4"/>
          <p:cNvSpPr/>
          <p:nvPr/>
        </p:nvSpPr>
        <p:spPr>
          <a:xfrm>
            <a:off x="463584" y="4293096"/>
            <a:ext cx="5070504" cy="1979797"/>
          </a:xfrm>
          <a:prstGeom prst="wedgeRoundRectCallout">
            <a:avLst>
              <a:gd name="adj1" fmla="val -26590"/>
              <a:gd name="adj2" fmla="val -67084"/>
              <a:gd name="adj3" fmla="val 16667"/>
            </a:avLst>
          </a:prstGeom>
          <a:ln/>
        </p:spPr>
        <p:style>
          <a:lnRef idx="2">
            <a:schemeClr val="accent2"/>
          </a:lnRef>
          <a:fillRef idx="1">
            <a:schemeClr val="lt1"/>
          </a:fillRef>
          <a:effectRef idx="0">
            <a:schemeClr val="accent2"/>
          </a:effectRef>
          <a:fontRef idx="minor">
            <a:schemeClr val="dk1"/>
          </a:fontRef>
        </p:style>
        <p:txBody>
          <a:bodyPr rtlCol="0" anchor="ctr"/>
          <a:lstStyle/>
          <a:p>
            <a:r>
              <a:rPr lang="zh-CN" altLang="en-US" sz="1600" dirty="0">
                <a:solidFill>
                  <a:schemeClr val="tx1">
                    <a:lumMod val="75000"/>
                    <a:lumOff val="25000"/>
                  </a:schemeClr>
                </a:solidFill>
              </a:rPr>
              <a:t>要求配备成熟、稳定、功能丰富的作业调度系统，支持业务优先级设定、作业多级抢占</a:t>
            </a:r>
            <a:r>
              <a:rPr lang="en-US" altLang="zh-CN" sz="1600" dirty="0">
                <a:solidFill>
                  <a:schemeClr val="tx1">
                    <a:lumMod val="75000"/>
                    <a:lumOff val="25000"/>
                  </a:schemeClr>
                </a:solidFill>
              </a:rPr>
              <a:t>/</a:t>
            </a:r>
            <a:r>
              <a:rPr lang="zh-CN" altLang="en-US" sz="1600" dirty="0">
                <a:solidFill>
                  <a:schemeClr val="tx1">
                    <a:lumMod val="75000"/>
                    <a:lumOff val="25000"/>
                  </a:schemeClr>
                </a:solidFill>
              </a:rPr>
              <a:t>回填、数组作业（集合预报）、依赖作业（业务流程控制）</a:t>
            </a:r>
            <a:r>
              <a:rPr lang="zh-CN" altLang="en-US" sz="1600" dirty="0" smtClean="0">
                <a:solidFill>
                  <a:schemeClr val="tx1">
                    <a:lumMod val="75000"/>
                    <a:lumOff val="25000"/>
                  </a:schemeClr>
                </a:solidFill>
              </a:rPr>
              <a:t>等</a:t>
            </a:r>
            <a:endParaRPr lang="en-US" altLang="zh-CN" sz="1600" dirty="0">
              <a:solidFill>
                <a:schemeClr val="tx1">
                  <a:lumMod val="75000"/>
                  <a:lumOff val="25000"/>
                </a:schemeClr>
              </a:solidFill>
            </a:endParaRPr>
          </a:p>
        </p:txBody>
      </p:sp>
      <p:pic>
        <p:nvPicPr>
          <p:cNvPr id="7" name="图片 6"/>
          <p:cNvPicPr>
            <a:picLocks noChangeAspect="1"/>
          </p:cNvPicPr>
          <p:nvPr/>
        </p:nvPicPr>
        <p:blipFill>
          <a:blip r:embed="rId9"/>
          <a:stretch>
            <a:fillRect/>
          </a:stretch>
        </p:blipFill>
        <p:spPr>
          <a:xfrm>
            <a:off x="5718100" y="4962634"/>
            <a:ext cx="3027317" cy="1580259"/>
          </a:xfrm>
          <a:prstGeom prst="rect">
            <a:avLst/>
          </a:prstGeom>
        </p:spPr>
      </p:pic>
    </p:spTree>
    <p:extLst>
      <p:ext uri="{BB962C8B-B14F-4D97-AF65-F5344CB8AC3E}">
        <p14:creationId xmlns:p14="http://schemas.microsoft.com/office/powerpoint/2010/main" val="186464275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内容占位符 1"/>
          <p:cNvSpPr>
            <a:spLocks noGrp="1"/>
          </p:cNvSpPr>
          <p:nvPr>
            <p:ph sz="quarter" idx="12"/>
          </p:nvPr>
        </p:nvSpPr>
        <p:spPr/>
        <p:txBody>
          <a:bodyPr/>
          <a:lstStyle/>
          <a:p>
            <a:r>
              <a:rPr lang="zh-CN" altLang="en-US" dirty="0" smtClean="0"/>
              <a:t>技术瓶颈</a:t>
            </a:r>
            <a:endParaRPr lang="en-US" altLang="zh-CN" dirty="0" smtClean="0"/>
          </a:p>
          <a:p>
            <a:pPr marL="722313">
              <a:buFont typeface="Wingdings" panose="05000000000000000000" pitchFamily="2" charset="2"/>
              <a:buChar char="Ø"/>
            </a:pPr>
            <a:r>
              <a:rPr lang="zh-CN" altLang="en-US" sz="1800" dirty="0"/>
              <a:t>内存</a:t>
            </a:r>
            <a:r>
              <a:rPr lang="zh-CN" altLang="en-US" sz="1800" dirty="0" smtClean="0"/>
              <a:t>墙</a:t>
            </a:r>
            <a:endParaRPr lang="en-US" altLang="zh-CN" sz="1800" dirty="0" smtClean="0"/>
          </a:p>
          <a:p>
            <a:pPr marL="722313">
              <a:buFont typeface="Wingdings" panose="05000000000000000000" pitchFamily="2" charset="2"/>
              <a:buChar char="Ø"/>
            </a:pPr>
            <a:r>
              <a:rPr lang="zh-CN" altLang="en-US" sz="1800" dirty="0" smtClean="0"/>
              <a:t>编程墙</a:t>
            </a:r>
            <a:endParaRPr lang="en-US" altLang="zh-CN" sz="1800" dirty="0" smtClean="0"/>
          </a:p>
          <a:p>
            <a:pPr marL="722313">
              <a:buFont typeface="Wingdings" panose="05000000000000000000" pitchFamily="2" charset="2"/>
              <a:buChar char="Ø"/>
            </a:pPr>
            <a:r>
              <a:rPr lang="zh-CN" altLang="en-US" sz="1800" dirty="0" smtClean="0"/>
              <a:t>复杂性墙</a:t>
            </a:r>
            <a:endParaRPr lang="en-US" altLang="zh-CN" sz="1800" dirty="0" smtClean="0"/>
          </a:p>
          <a:p>
            <a:r>
              <a:rPr lang="zh-CN" altLang="en-US" dirty="0" smtClean="0"/>
              <a:t>使用瓶颈</a:t>
            </a:r>
            <a:endParaRPr lang="en-US" altLang="zh-CN" dirty="0" smtClean="0"/>
          </a:p>
          <a:p>
            <a:pPr marL="722313">
              <a:buFont typeface="Wingdings" panose="05000000000000000000" pitchFamily="2" charset="2"/>
              <a:buChar char="Ø"/>
            </a:pPr>
            <a:r>
              <a:rPr lang="zh-CN" altLang="en-US" sz="1800" dirty="0" smtClean="0"/>
              <a:t>能耗瓶颈</a:t>
            </a:r>
            <a:endParaRPr lang="en-US" altLang="zh-CN" sz="1800" dirty="0"/>
          </a:p>
          <a:p>
            <a:pPr marL="722313">
              <a:buFont typeface="Wingdings" panose="05000000000000000000" pitchFamily="2" charset="2"/>
              <a:buChar char="Ø"/>
            </a:pPr>
            <a:r>
              <a:rPr lang="zh-CN" altLang="en-US" sz="1800" dirty="0"/>
              <a:t>应用</a:t>
            </a:r>
            <a:r>
              <a:rPr lang="zh-CN" altLang="en-US" sz="1800" dirty="0" smtClean="0"/>
              <a:t>瓶颈</a:t>
            </a:r>
            <a:endParaRPr lang="en-US" altLang="zh-CN" sz="1800" dirty="0" smtClean="0"/>
          </a:p>
          <a:p>
            <a:pPr marL="722313">
              <a:buFont typeface="Wingdings" panose="05000000000000000000" pitchFamily="2" charset="2"/>
              <a:buChar char="Ø"/>
            </a:pPr>
            <a:r>
              <a:rPr lang="zh-CN" altLang="en-US" sz="1800" dirty="0"/>
              <a:t>软件瓶颈</a:t>
            </a:r>
            <a:endParaRPr lang="en-US" altLang="zh-CN" sz="1800" dirty="0"/>
          </a:p>
          <a:p>
            <a:pPr marL="0" indent="0">
              <a:buNone/>
            </a:pPr>
            <a:endParaRPr lang="zh-CN" altLang="en-US" dirty="0"/>
          </a:p>
        </p:txBody>
      </p:sp>
      <p:sp>
        <p:nvSpPr>
          <p:cNvPr id="3" name="文本占位符 2"/>
          <p:cNvSpPr>
            <a:spLocks noGrp="1"/>
          </p:cNvSpPr>
          <p:nvPr>
            <p:ph type="body" sz="quarter" idx="13"/>
          </p:nvPr>
        </p:nvSpPr>
        <p:spPr/>
        <p:txBody>
          <a:bodyPr/>
          <a:lstStyle/>
          <a:p>
            <a:r>
              <a:rPr lang="zh-CN" altLang="en-US" dirty="0" smtClean="0"/>
              <a:t>高性能计算瓶颈</a:t>
            </a:r>
            <a:r>
              <a:rPr lang="en-US" altLang="zh-CN" dirty="0" smtClean="0"/>
              <a:t>	</a:t>
            </a:r>
            <a:endParaRPr lang="zh-CN" altLang="en-US" dirty="0"/>
          </a:p>
        </p:txBody>
      </p:sp>
      <p:pic>
        <p:nvPicPr>
          <p:cNvPr id="5" name="图片 4">
            <a:hlinkClick r:id="" action="ppaction://hlinkshowjump?jump=lastslideviewed"/>
            <a:hlinkHover r:id="" action="ppaction://hlinkshowjump?jump=lastslideviewed"/>
          </p:cNvPr>
          <p:cNvPicPr>
            <a:picLocks noChangeAspect="1"/>
          </p:cNvPicPr>
          <p:nvPr/>
        </p:nvPicPr>
        <p:blipFill>
          <a:blip r:embed="rId2"/>
          <a:stretch>
            <a:fillRect/>
          </a:stretch>
        </p:blipFill>
        <p:spPr>
          <a:xfrm>
            <a:off x="3491880" y="2132856"/>
            <a:ext cx="4237003" cy="3149431"/>
          </a:xfrm>
          <a:prstGeom prst="rect">
            <a:avLst/>
          </a:prstGeom>
        </p:spPr>
      </p:pic>
    </p:spTree>
    <p:extLst>
      <p:ext uri="{BB962C8B-B14F-4D97-AF65-F5344CB8AC3E}">
        <p14:creationId xmlns:p14="http://schemas.microsoft.com/office/powerpoint/2010/main" val="337909276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152400" y="4591050"/>
            <a:ext cx="8839200" cy="2087563"/>
          </a:xfrm>
          <a:prstGeom prst="rect">
            <a:avLst/>
          </a:prstGeom>
          <a:solidFill>
            <a:schemeClr val="accent6"/>
          </a:solidFill>
          <a:ln w="9525">
            <a:noFill/>
            <a:miter lim="800000"/>
            <a:headEnd/>
            <a:tailEnd/>
          </a:ln>
        </p:spPr>
        <p:txBody>
          <a:bodyPr/>
          <a:lstStyle/>
          <a:p>
            <a:pPr algn="ctr">
              <a:defRPr/>
            </a:pPr>
            <a:endParaRPr lang="zh-CN" altLang="en-US"/>
          </a:p>
        </p:txBody>
      </p:sp>
      <p:sp>
        <p:nvSpPr>
          <p:cNvPr id="12" name="TextBox 11"/>
          <p:cNvSpPr txBox="1"/>
          <p:nvPr/>
        </p:nvSpPr>
        <p:spPr>
          <a:xfrm>
            <a:off x="3444127" y="4854417"/>
            <a:ext cx="2255746" cy="830997"/>
          </a:xfrm>
          <a:prstGeom prst="rect">
            <a:avLst/>
          </a:prstGeom>
          <a:noFill/>
        </p:spPr>
        <p:txBody>
          <a:bodyPr wrap="none">
            <a:spAutoFit/>
          </a:bodyPr>
          <a:lstStyle/>
          <a:p>
            <a:pPr>
              <a:defRPr/>
            </a:pPr>
            <a:r>
              <a:rPr lang="en-US" altLang="zh-CN" sz="4800" dirty="0" smtClean="0">
                <a:gradFill>
                  <a:gsLst>
                    <a:gs pos="96230">
                      <a:schemeClr val="bg1"/>
                    </a:gs>
                    <a:gs pos="52000">
                      <a:schemeClr val="bg1">
                        <a:lumMod val="85000"/>
                      </a:schemeClr>
                    </a:gs>
                    <a:gs pos="100000">
                      <a:schemeClr val="bg1">
                        <a:lumMod val="65000"/>
                      </a:schemeClr>
                    </a:gs>
                    <a:gs pos="0">
                      <a:schemeClr val="bg1"/>
                    </a:gs>
                  </a:gsLst>
                  <a:lin ang="5400000" scaled="0"/>
                </a:gradFill>
                <a:effectLst>
                  <a:glow rad="63500">
                    <a:schemeClr val="tx1">
                      <a:alpha val="30000"/>
                    </a:schemeClr>
                  </a:glow>
                  <a:outerShdw blurRad="50800" dist="50800" dir="5400000" algn="ctr" rotWithShape="0">
                    <a:srgbClr val="000000">
                      <a:alpha val="52000"/>
                    </a:srgbClr>
                  </a:outerShdw>
                </a:effectLst>
                <a:latin typeface="微软雅黑" panose="020B0503020204020204" pitchFamily="34" charset="-122"/>
                <a:ea typeface="微软雅黑" panose="020B0503020204020204" pitchFamily="34" charset="-122"/>
              </a:rPr>
              <a:t>Thanks</a:t>
            </a:r>
            <a:endParaRPr lang="zh-CN" altLang="en-US" sz="4800" dirty="0">
              <a:gradFill>
                <a:gsLst>
                  <a:gs pos="96230">
                    <a:schemeClr val="bg1"/>
                  </a:gs>
                  <a:gs pos="52000">
                    <a:schemeClr val="bg1">
                      <a:lumMod val="85000"/>
                    </a:schemeClr>
                  </a:gs>
                  <a:gs pos="100000">
                    <a:schemeClr val="bg1">
                      <a:lumMod val="65000"/>
                    </a:schemeClr>
                  </a:gs>
                  <a:gs pos="0">
                    <a:schemeClr val="bg1"/>
                  </a:gs>
                </a:gsLst>
                <a:lin ang="5400000" scaled="0"/>
              </a:gradFill>
              <a:effectLst>
                <a:glow rad="63500">
                  <a:schemeClr val="tx1">
                    <a:alpha val="30000"/>
                  </a:schemeClr>
                </a:glow>
                <a:outerShdw blurRad="50800" dist="50800" dir="5400000" algn="ctr" rotWithShape="0">
                  <a:srgbClr val="000000">
                    <a:alpha val="52000"/>
                  </a:srgbClr>
                </a:outerShdw>
              </a:effectLst>
              <a:latin typeface="微软雅黑" panose="020B0503020204020204" pitchFamily="34" charset="-122"/>
              <a:ea typeface="微软雅黑" panose="020B0503020204020204" pitchFamily="34" charset="-122"/>
            </a:endParaRPr>
          </a:p>
        </p:txBody>
      </p:sp>
      <p:sp>
        <p:nvSpPr>
          <p:cNvPr id="13" name="矩形 12"/>
          <p:cNvSpPr>
            <a:spLocks noChangeArrowheads="1"/>
          </p:cNvSpPr>
          <p:nvPr/>
        </p:nvSpPr>
        <p:spPr bwMode="auto">
          <a:xfrm>
            <a:off x="6149975" y="179388"/>
            <a:ext cx="2841625" cy="2087562"/>
          </a:xfrm>
          <a:prstGeom prst="rect">
            <a:avLst/>
          </a:prstGeom>
          <a:solidFill>
            <a:schemeClr val="accent4"/>
          </a:solidFill>
          <a:ln w="9525">
            <a:noFill/>
            <a:miter lim="800000"/>
            <a:headEnd/>
            <a:tailEnd/>
          </a:ln>
        </p:spPr>
        <p:txBody>
          <a:bodyPr/>
          <a:lstStyle/>
          <a:p>
            <a:pPr algn="ctr">
              <a:defRPr/>
            </a:pPr>
            <a:endParaRPr lang="zh-CN" altLang="en-US"/>
          </a:p>
        </p:txBody>
      </p:sp>
      <p:sp>
        <p:nvSpPr>
          <p:cNvPr id="14" name="矩形 13"/>
          <p:cNvSpPr>
            <a:spLocks noChangeArrowheads="1"/>
          </p:cNvSpPr>
          <p:nvPr/>
        </p:nvSpPr>
        <p:spPr bwMode="auto">
          <a:xfrm>
            <a:off x="152400" y="179388"/>
            <a:ext cx="2841625" cy="2087562"/>
          </a:xfrm>
          <a:prstGeom prst="rect">
            <a:avLst/>
          </a:prstGeom>
          <a:solidFill>
            <a:schemeClr val="accent3"/>
          </a:solidFill>
          <a:ln w="9525">
            <a:noFill/>
            <a:miter lim="800000"/>
            <a:headEnd/>
            <a:tailEnd/>
          </a:ln>
        </p:spPr>
        <p:txBody>
          <a:bodyPr/>
          <a:lstStyle/>
          <a:p>
            <a:pPr algn="ctr">
              <a:defRPr/>
            </a:pPr>
            <a:endParaRPr lang="zh-CN" altLang="en-US"/>
          </a:p>
        </p:txBody>
      </p:sp>
      <p:pic>
        <p:nvPicPr>
          <p:cNvPr id="15" name="Picture 2"/>
          <p:cNvPicPr>
            <a:picLocks noChangeAspect="1" noChangeArrowheads="1"/>
          </p:cNvPicPr>
          <p:nvPr/>
        </p:nvPicPr>
        <p:blipFill rotWithShape="1">
          <a:blip r:embed="rId2" cstate="print">
            <a:extLst/>
          </a:blip>
          <a:srcRect t="5578" b="5578"/>
          <a:stretch/>
        </p:blipFill>
        <p:spPr bwMode="auto">
          <a:xfrm>
            <a:off x="6150097" y="2481831"/>
            <a:ext cx="2825145" cy="1905244"/>
          </a:xfrm>
          <a:prstGeom prst="rect">
            <a:avLst/>
          </a:prstGeom>
          <a:noFill/>
          <a:effectLst>
            <a:innerShdw blurRad="114300">
              <a:prstClr val="black"/>
            </a:innerShdw>
          </a:effectLst>
          <a:extLst/>
        </p:spPr>
      </p:pic>
      <p:pic>
        <p:nvPicPr>
          <p:cNvPr id="16" name="Picture 3"/>
          <p:cNvPicPr>
            <a:picLocks noChangeAspect="1" noChangeArrowheads="1"/>
          </p:cNvPicPr>
          <p:nvPr/>
        </p:nvPicPr>
        <p:blipFill rotWithShape="1">
          <a:blip r:embed="rId3" cstate="print">
            <a:extLst/>
          </a:blip>
          <a:srcRect l="4985" t="7926" r="4985"/>
          <a:stretch/>
        </p:blipFill>
        <p:spPr bwMode="auto">
          <a:xfrm>
            <a:off x="3151251" y="179653"/>
            <a:ext cx="2841504" cy="2087010"/>
          </a:xfrm>
          <a:prstGeom prst="rect">
            <a:avLst/>
          </a:prstGeom>
          <a:noFill/>
          <a:effectLst>
            <a:innerShdw blurRad="114300">
              <a:prstClr val="black"/>
            </a:innerShdw>
          </a:effectLst>
          <a:extLst/>
        </p:spPr>
      </p:pic>
      <p:pic>
        <p:nvPicPr>
          <p:cNvPr id="17" name="Picture 4"/>
          <p:cNvPicPr>
            <a:picLocks noChangeAspect="1" noChangeArrowheads="1"/>
          </p:cNvPicPr>
          <p:nvPr/>
        </p:nvPicPr>
        <p:blipFill rotWithShape="1">
          <a:blip r:embed="rId4" cstate="print">
            <a:extLst/>
          </a:blip>
          <a:srcRect l="5096" t="10577" r="5096" b="-385"/>
          <a:stretch/>
        </p:blipFill>
        <p:spPr bwMode="auto">
          <a:xfrm>
            <a:off x="152403" y="2470923"/>
            <a:ext cx="2841505" cy="1916152"/>
          </a:xfrm>
          <a:prstGeom prst="rect">
            <a:avLst/>
          </a:prstGeom>
          <a:noFill/>
          <a:effectLst>
            <a:innerShdw blurRad="114300">
              <a:prstClr val="black"/>
            </a:innerShdw>
          </a:effectLst>
          <a:extLst/>
        </p:spPr>
      </p:pic>
      <p:sp>
        <p:nvSpPr>
          <p:cNvPr id="2" name="矩形 1"/>
          <p:cNvSpPr/>
          <p:nvPr/>
        </p:nvSpPr>
        <p:spPr>
          <a:xfrm>
            <a:off x="1893888" y="5791200"/>
            <a:ext cx="184150" cy="276225"/>
          </a:xfrm>
          <a:prstGeom prst="rect">
            <a:avLst/>
          </a:prstGeom>
        </p:spPr>
        <p:txBody>
          <a:bodyPr wrap="none">
            <a:spAutoFit/>
          </a:bodyPr>
          <a:lstStyle/>
          <a:p>
            <a:pPr algn="ctr">
              <a:defRPr/>
            </a:pPr>
            <a:endParaRPr lang="zh-CN" altLang="en-US" sz="1200" b="1" spc="100" dirty="0">
              <a:solidFill>
                <a:schemeClr val="bg1"/>
              </a:solidFill>
              <a:latin typeface="微软雅黑" pitchFamily="34" charset="-122"/>
              <a:ea typeface="微软雅黑" pitchFamily="34" charset="-122"/>
            </a:endParaRPr>
          </a:p>
        </p:txBody>
      </p:sp>
      <p:pic>
        <p:nvPicPr>
          <p:cNvPr id="35851" name="Picture 2" descr="E:\2.2011换标\2011新VI\曙光VI系统-2011版\logo\计算决定未来字体.jpg"/>
          <p:cNvPicPr>
            <a:picLocks noChangeAspect="1" noChangeArrowheads="1"/>
          </p:cNvPicPr>
          <p:nvPr/>
        </p:nvPicPr>
        <p:blipFill>
          <a:blip r:embed="rId5" cstate="print"/>
          <a:srcRect/>
          <a:stretch>
            <a:fillRect/>
          </a:stretch>
        </p:blipFill>
        <p:spPr bwMode="auto">
          <a:xfrm>
            <a:off x="3348038" y="3140075"/>
            <a:ext cx="2501900" cy="504825"/>
          </a:xfrm>
          <a:prstGeom prst="rect">
            <a:avLst/>
          </a:prstGeom>
          <a:noFill/>
          <a:ln w="9525">
            <a:noFill/>
            <a:miter lim="800000"/>
            <a:headEnd/>
            <a:tailEnd/>
          </a:ln>
        </p:spPr>
      </p:pic>
    </p:spTree>
    <p:extLst>
      <p:ext uri="{BB962C8B-B14F-4D97-AF65-F5344CB8AC3E}">
        <p14:creationId xmlns:p14="http://schemas.microsoft.com/office/powerpoint/2010/main" val="5956728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nodeType="withEffect">
                                  <p:stCondLst>
                                    <p:cond delay="25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nodeType="withEffect">
                                  <p:stCondLst>
                                    <p:cond delay="75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10" presetClass="entr" presetSubtype="0" fill="hold" nodeType="withEffect">
                                  <p:stCondLst>
                                    <p:cond delay="100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par>
                                <p:cTn id="20" presetID="10" presetClass="entr" presetSubtype="0" fill="hold" grpId="0" nodeType="withEffect">
                                  <p:stCondLst>
                                    <p:cond delay="125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par>
                                <p:cTn id="23" presetID="10" presetClass="entr" presetSubtype="0" fill="hold" nodeType="withEffect">
                                  <p:stCondLst>
                                    <p:cond delay="1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3" grpId="0" animBg="1"/>
      <p:bldP spid="1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3"/>
          </p:nvPr>
        </p:nvSpPr>
        <p:spPr/>
        <p:txBody>
          <a:bodyPr/>
          <a:lstStyle/>
          <a:p>
            <a:r>
              <a:rPr lang="zh-CN" altLang="en-US" dirty="0"/>
              <a:t>高性能计算定义</a:t>
            </a:r>
          </a:p>
          <a:p>
            <a:endParaRPr lang="zh-CN" altLang="en-US" dirty="0"/>
          </a:p>
        </p:txBody>
      </p:sp>
      <p:sp>
        <p:nvSpPr>
          <p:cNvPr id="4" name="文本框 3"/>
          <p:cNvSpPr>
            <a:spLocks noChangeArrowheads="1"/>
          </p:cNvSpPr>
          <p:nvPr/>
        </p:nvSpPr>
        <p:spPr bwMode="auto">
          <a:xfrm>
            <a:off x="428625" y="1917700"/>
            <a:ext cx="8243888"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zh-CN" altLang="en-US" sz="20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高性能计算（</a:t>
            </a:r>
            <a:r>
              <a:rPr lang="en-US" altLang="zh-CN" sz="20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High Performance Computing</a:t>
            </a:r>
            <a:r>
              <a:rPr lang="zh-CN" altLang="en-US" sz="20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，简称</a:t>
            </a:r>
            <a:r>
              <a:rPr lang="en-US" altLang="zh-CN" sz="20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HPC</a:t>
            </a:r>
            <a:r>
              <a:rPr lang="zh-CN" altLang="en-US" sz="20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），也叫</a:t>
            </a:r>
            <a:endParaRPr lang="en-US" sz="20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buFont typeface="Arial" panose="020B0604020202020204" pitchFamily="34" charset="0"/>
              <a:buNone/>
            </a:pPr>
            <a:r>
              <a:rPr lang="zh-CN" altLang="en-US" sz="20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并行计算，是指在并行计算机上，</a:t>
            </a:r>
            <a:r>
              <a:rPr lang="zh-CN" altLang="en-US"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将一个应用分解成多个子任务，分配</a:t>
            </a:r>
            <a:endParaRPr lang="en-US"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buFont typeface="Arial" panose="020B0604020202020204" pitchFamily="34" charset="0"/>
              <a:buNone/>
            </a:pPr>
            <a:r>
              <a:rPr lang="zh-CN" altLang="en-US"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给不同的处理器，各个处理器之间相互协同，并行地执行子任务，从而</a:t>
            </a:r>
            <a:endParaRPr lang="en-US"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buFont typeface="Arial" panose="020B0604020202020204" pitchFamily="34" charset="0"/>
              <a:buNone/>
            </a:pPr>
            <a:r>
              <a:rPr lang="zh-CN" altLang="en-US"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达到加快求解速度，或者提高求解应用问题规模的目的。</a:t>
            </a:r>
          </a:p>
        </p:txBody>
      </p:sp>
    </p:spTree>
    <p:extLst>
      <p:ext uri="{BB962C8B-B14F-4D97-AF65-F5344CB8AC3E}">
        <p14:creationId xmlns:p14="http://schemas.microsoft.com/office/powerpoint/2010/main" val="9686097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3334117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文本占位符 2"/>
          <p:cNvSpPr>
            <a:spLocks noGrp="1"/>
          </p:cNvSpPr>
          <p:nvPr>
            <p:ph type="body" sz="quarter" idx="13"/>
          </p:nvPr>
        </p:nvSpPr>
        <p:spPr/>
        <p:txBody>
          <a:bodyPr/>
          <a:lstStyle/>
          <a:p>
            <a:r>
              <a:rPr lang="en-US" altLang="zh-CN" dirty="0" smtClean="0"/>
              <a:t>CDC6000</a:t>
            </a:r>
            <a:endParaRPr lang="zh-CN" altLang="en-US" dirty="0"/>
          </a:p>
        </p:txBody>
      </p:sp>
      <p:pic>
        <p:nvPicPr>
          <p:cNvPr id="6" name="内容占位符 5"/>
          <p:cNvPicPr>
            <a:picLocks noGrp="1" noChangeAspect="1"/>
          </p:cNvPicPr>
          <p:nvPr>
            <p:ph sz="quarter" idx="12"/>
          </p:nvPr>
        </p:nvPicPr>
        <p:blipFill>
          <a:blip r:embed="rId2">
            <a:extLst>
              <a:ext uri="{28A0092B-C50C-407E-A947-70E740481C1C}">
                <a14:useLocalDpi xmlns:a14="http://schemas.microsoft.com/office/drawing/2010/main" val="0"/>
              </a:ext>
            </a:extLst>
          </a:blip>
          <a:stretch>
            <a:fillRect/>
          </a:stretch>
        </p:blipFill>
        <p:spPr>
          <a:xfrm>
            <a:off x="1067858" y="1196975"/>
            <a:ext cx="7008284" cy="5256213"/>
          </a:xfrm>
        </p:spPr>
      </p:pic>
    </p:spTree>
    <p:extLst>
      <p:ext uri="{BB962C8B-B14F-4D97-AF65-F5344CB8AC3E}">
        <p14:creationId xmlns:p14="http://schemas.microsoft.com/office/powerpoint/2010/main" val="21265313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内容占位符 3"/>
          <p:cNvPicPr>
            <a:picLocks noGrp="1" noChangeAspect="1"/>
          </p:cNvPicPr>
          <p:nvPr>
            <p:ph sz="quarter" idx="12"/>
          </p:nvPr>
        </p:nvPicPr>
        <p:blipFill>
          <a:blip r:embed="rId2" cstate="print">
            <a:extLst>
              <a:ext uri="{28A0092B-C50C-407E-A947-70E740481C1C}">
                <a14:useLocalDpi xmlns:a14="http://schemas.microsoft.com/office/drawing/2010/main" val="0"/>
              </a:ext>
            </a:extLst>
          </a:blip>
          <a:stretch>
            <a:fillRect/>
          </a:stretch>
        </p:blipFill>
        <p:spPr>
          <a:xfrm>
            <a:off x="629841" y="1196975"/>
            <a:ext cx="7884319" cy="5256213"/>
          </a:xfrm>
        </p:spPr>
      </p:pic>
      <p:sp>
        <p:nvSpPr>
          <p:cNvPr id="3" name="文本占位符 2"/>
          <p:cNvSpPr>
            <a:spLocks noGrp="1"/>
          </p:cNvSpPr>
          <p:nvPr>
            <p:ph type="body" sz="quarter" idx="13"/>
          </p:nvPr>
        </p:nvSpPr>
        <p:spPr/>
        <p:txBody>
          <a:bodyPr/>
          <a:lstStyle/>
          <a:p>
            <a:r>
              <a:rPr lang="en-US" altLang="zh-CN" dirty="0" smtClean="0"/>
              <a:t>Cray-</a:t>
            </a:r>
            <a:r>
              <a:rPr lang="en-US" altLang="zh-CN" dirty="0"/>
              <a:t>1</a:t>
            </a:r>
            <a:endParaRPr lang="zh-CN" altLang="en-US" dirty="0"/>
          </a:p>
        </p:txBody>
      </p:sp>
    </p:spTree>
    <p:extLst>
      <p:ext uri="{BB962C8B-B14F-4D97-AF65-F5344CB8AC3E}">
        <p14:creationId xmlns:p14="http://schemas.microsoft.com/office/powerpoint/2010/main" val="12376845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文本占位符 2"/>
          <p:cNvSpPr>
            <a:spLocks noGrp="1"/>
          </p:cNvSpPr>
          <p:nvPr>
            <p:ph type="body" sz="quarter" idx="13"/>
          </p:nvPr>
        </p:nvSpPr>
        <p:spPr/>
        <p:txBody>
          <a:bodyPr/>
          <a:lstStyle/>
          <a:p>
            <a:r>
              <a:rPr lang="en-US" altLang="zh-CN" dirty="0" smtClean="0"/>
              <a:t>Cray-2</a:t>
            </a:r>
            <a:endParaRPr lang="zh-CN" altLang="en-US" dirty="0"/>
          </a:p>
        </p:txBody>
      </p:sp>
      <p:pic>
        <p:nvPicPr>
          <p:cNvPr id="6" name="内容占位符 5"/>
          <p:cNvPicPr>
            <a:picLocks noGrp="1" noChangeAspect="1"/>
          </p:cNvPicPr>
          <p:nvPr>
            <p:ph sz="quarter" idx="12"/>
          </p:nvPr>
        </p:nvPicPr>
        <p:blipFill>
          <a:blip r:embed="rId2">
            <a:extLst>
              <a:ext uri="{28A0092B-C50C-407E-A947-70E740481C1C}">
                <a14:useLocalDpi xmlns:a14="http://schemas.microsoft.com/office/drawing/2010/main" val="0"/>
              </a:ext>
            </a:extLst>
          </a:blip>
          <a:stretch>
            <a:fillRect/>
          </a:stretch>
        </p:blipFill>
        <p:spPr>
          <a:xfrm>
            <a:off x="611560" y="105035"/>
            <a:ext cx="7488064" cy="2383700"/>
          </a:xfrm>
        </p:spPr>
      </p:pic>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t="18442" b="13780"/>
          <a:stretch/>
        </p:blipFill>
        <p:spPr>
          <a:xfrm>
            <a:off x="1115232" y="2465511"/>
            <a:ext cx="6480720" cy="4392489"/>
          </a:xfrm>
          <a:prstGeom prst="rect">
            <a:avLst/>
          </a:prstGeom>
        </p:spPr>
      </p:pic>
    </p:spTree>
    <p:extLst>
      <p:ext uri="{BB962C8B-B14F-4D97-AF65-F5344CB8AC3E}">
        <p14:creationId xmlns:p14="http://schemas.microsoft.com/office/powerpoint/2010/main" val="12483756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3" name="组合 2"/>
          <p:cNvGrpSpPr/>
          <p:nvPr/>
        </p:nvGrpSpPr>
        <p:grpSpPr>
          <a:xfrm>
            <a:off x="322593" y="951332"/>
            <a:ext cx="8635670" cy="4893843"/>
            <a:chOff x="322593" y="951332"/>
            <a:chExt cx="8635670" cy="4893843"/>
          </a:xfrm>
        </p:grpSpPr>
        <p:sp>
          <p:nvSpPr>
            <p:cNvPr id="135170" name="Text Box 2"/>
            <p:cNvSpPr txBox="1">
              <a:spLocks noChangeArrowheads="1"/>
            </p:cNvSpPr>
            <p:nvPr/>
          </p:nvSpPr>
          <p:spPr bwMode="auto">
            <a:xfrm>
              <a:off x="322593" y="951332"/>
              <a:ext cx="8439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zh-CN" sz="2400" dirty="0">
                  <a:latin typeface="Comic Sans MS" pitchFamily="66" charset="0"/>
                  <a:cs typeface="Times New Roman" pitchFamily="18" charset="0"/>
                </a:rPr>
                <a:t>Computational R&amp;D is growing in relative importance</a:t>
              </a:r>
            </a:p>
          </p:txBody>
        </p:sp>
        <p:grpSp>
          <p:nvGrpSpPr>
            <p:cNvPr id="2" name="Group 3"/>
            <p:cNvGrpSpPr>
              <a:grpSpLocks/>
            </p:cNvGrpSpPr>
            <p:nvPr/>
          </p:nvGrpSpPr>
          <p:grpSpPr bwMode="auto">
            <a:xfrm>
              <a:off x="533400" y="1504950"/>
              <a:ext cx="8424863" cy="4340225"/>
              <a:chOff x="295" y="1300"/>
              <a:chExt cx="5412" cy="2734"/>
            </a:xfrm>
          </p:grpSpPr>
          <p:sp>
            <p:nvSpPr>
              <p:cNvPr id="135172" name="Freeform 4"/>
              <p:cNvSpPr>
                <a:spLocks/>
              </p:cNvSpPr>
              <p:nvPr/>
            </p:nvSpPr>
            <p:spPr bwMode="auto">
              <a:xfrm>
                <a:off x="343" y="2708"/>
                <a:ext cx="4628" cy="992"/>
              </a:xfrm>
              <a:custGeom>
                <a:avLst/>
                <a:gdLst>
                  <a:gd name="T0" fmla="*/ 0 w 4638"/>
                  <a:gd name="T1" fmla="*/ 1345 h 1345"/>
                  <a:gd name="T2" fmla="*/ 1894 w 4638"/>
                  <a:gd name="T3" fmla="*/ 910 h 1345"/>
                  <a:gd name="T4" fmla="*/ 3348 w 4638"/>
                  <a:gd name="T5" fmla="*/ 288 h 1345"/>
                  <a:gd name="T6" fmla="*/ 4638 w 4638"/>
                  <a:gd name="T7" fmla="*/ 0 h 1345"/>
                </a:gdLst>
                <a:ahLst/>
                <a:cxnLst>
                  <a:cxn ang="0">
                    <a:pos x="T0" y="T1"/>
                  </a:cxn>
                  <a:cxn ang="0">
                    <a:pos x="T2" y="T3"/>
                  </a:cxn>
                  <a:cxn ang="0">
                    <a:pos x="T4" y="T5"/>
                  </a:cxn>
                  <a:cxn ang="0">
                    <a:pos x="T6" y="T7"/>
                  </a:cxn>
                </a:cxnLst>
                <a:rect l="0" t="0" r="r" b="b"/>
                <a:pathLst>
                  <a:path w="4638" h="1345">
                    <a:moveTo>
                      <a:pt x="0" y="1345"/>
                    </a:moveTo>
                    <a:cubicBezTo>
                      <a:pt x="316" y="1273"/>
                      <a:pt x="1336" y="1086"/>
                      <a:pt x="1894" y="910"/>
                    </a:cubicBezTo>
                    <a:cubicBezTo>
                      <a:pt x="2452" y="734"/>
                      <a:pt x="2891" y="440"/>
                      <a:pt x="3348" y="288"/>
                    </a:cubicBezTo>
                    <a:cubicBezTo>
                      <a:pt x="3805" y="136"/>
                      <a:pt x="4370" y="60"/>
                      <a:pt x="4638" y="0"/>
                    </a:cubicBezTo>
                  </a:path>
                </a:pathLst>
              </a:custGeom>
              <a:noFill/>
              <a:ln w="76200" cmpd="sng">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5173" name="Line 5"/>
              <p:cNvSpPr>
                <a:spLocks noChangeShapeType="1"/>
              </p:cNvSpPr>
              <p:nvPr/>
            </p:nvSpPr>
            <p:spPr bwMode="auto">
              <a:xfrm>
                <a:off x="295" y="3743"/>
                <a:ext cx="5412" cy="0"/>
              </a:xfrm>
              <a:prstGeom prst="line">
                <a:avLst/>
              </a:prstGeom>
              <a:noFill/>
              <a:ln w="7620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5174" name="Line 6"/>
              <p:cNvSpPr>
                <a:spLocks noChangeShapeType="1"/>
              </p:cNvSpPr>
              <p:nvPr/>
            </p:nvSpPr>
            <p:spPr bwMode="auto">
              <a:xfrm flipV="1">
                <a:off x="295" y="1300"/>
                <a:ext cx="0" cy="2443"/>
              </a:xfrm>
              <a:prstGeom prst="line">
                <a:avLst/>
              </a:prstGeom>
              <a:noFill/>
              <a:ln w="7620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5175" name="Freeform 7"/>
              <p:cNvSpPr>
                <a:spLocks/>
              </p:cNvSpPr>
              <p:nvPr/>
            </p:nvSpPr>
            <p:spPr bwMode="auto">
              <a:xfrm>
                <a:off x="347" y="1752"/>
                <a:ext cx="4557" cy="1915"/>
              </a:xfrm>
              <a:custGeom>
                <a:avLst/>
                <a:gdLst>
                  <a:gd name="T0" fmla="*/ 0 w 4567"/>
                  <a:gd name="T1" fmla="*/ 2596 h 2596"/>
                  <a:gd name="T2" fmla="*/ 1541 w 4567"/>
                  <a:gd name="T3" fmla="*/ 2069 h 2596"/>
                  <a:gd name="T4" fmla="*/ 3196 w 4567"/>
                  <a:gd name="T5" fmla="*/ 543 h 2596"/>
                  <a:gd name="T6" fmla="*/ 4567 w 4567"/>
                  <a:gd name="T7" fmla="*/ 0 h 2596"/>
                </a:gdLst>
                <a:ahLst/>
                <a:cxnLst>
                  <a:cxn ang="0">
                    <a:pos x="T0" y="T1"/>
                  </a:cxn>
                  <a:cxn ang="0">
                    <a:pos x="T2" y="T3"/>
                  </a:cxn>
                  <a:cxn ang="0">
                    <a:pos x="T4" y="T5"/>
                  </a:cxn>
                  <a:cxn ang="0">
                    <a:pos x="T6" y="T7"/>
                  </a:cxn>
                </a:cxnLst>
                <a:rect l="0" t="0" r="r" b="b"/>
                <a:pathLst>
                  <a:path w="4567" h="2596">
                    <a:moveTo>
                      <a:pt x="0" y="2596"/>
                    </a:moveTo>
                    <a:cubicBezTo>
                      <a:pt x="259" y="2508"/>
                      <a:pt x="1008" y="2411"/>
                      <a:pt x="1541" y="2069"/>
                    </a:cubicBezTo>
                    <a:cubicBezTo>
                      <a:pt x="2074" y="1727"/>
                      <a:pt x="2691" y="888"/>
                      <a:pt x="3196" y="543"/>
                    </a:cubicBezTo>
                    <a:cubicBezTo>
                      <a:pt x="3701" y="198"/>
                      <a:pt x="4281" y="113"/>
                      <a:pt x="4567" y="0"/>
                    </a:cubicBezTo>
                  </a:path>
                </a:pathLst>
              </a:custGeom>
              <a:noFill/>
              <a:ln w="76200" cmpd="sng">
                <a:solidFill>
                  <a:srgbClr val="E313B6"/>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5176" name="Line 8"/>
              <p:cNvSpPr>
                <a:spLocks noChangeShapeType="1"/>
              </p:cNvSpPr>
              <p:nvPr/>
            </p:nvSpPr>
            <p:spPr bwMode="auto">
              <a:xfrm>
                <a:off x="4835" y="2809"/>
                <a:ext cx="0" cy="869"/>
              </a:xfrm>
              <a:prstGeom prst="line">
                <a:avLst/>
              </a:prstGeom>
              <a:noFill/>
              <a:ln w="38100">
                <a:solidFill>
                  <a:srgbClr val="00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5177" name="Line 9"/>
              <p:cNvSpPr>
                <a:spLocks noChangeShapeType="1"/>
              </p:cNvSpPr>
              <p:nvPr/>
            </p:nvSpPr>
            <p:spPr bwMode="auto">
              <a:xfrm>
                <a:off x="4846" y="1795"/>
                <a:ext cx="0" cy="870"/>
              </a:xfrm>
              <a:prstGeom prst="line">
                <a:avLst/>
              </a:prstGeom>
              <a:noFill/>
              <a:ln w="38100">
                <a:solidFill>
                  <a:srgbClr val="00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5178" name="Text Box 10"/>
              <p:cNvSpPr txBox="1">
                <a:spLocks noChangeArrowheads="1"/>
              </p:cNvSpPr>
              <p:nvPr/>
            </p:nvSpPr>
            <p:spPr bwMode="auto">
              <a:xfrm>
                <a:off x="4508" y="3742"/>
                <a:ext cx="51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a-DK" sz="2400" b="1">
                    <a:solidFill>
                      <a:srgbClr val="000000"/>
                    </a:solidFill>
                    <a:latin typeface="Times New Roman" pitchFamily="18" charset="0"/>
                    <a:cs typeface="Times New Roman" pitchFamily="18" charset="0"/>
                  </a:rPr>
                  <a:t>2030</a:t>
                </a:r>
              </a:p>
            </p:txBody>
          </p:sp>
          <p:sp>
            <p:nvSpPr>
              <p:cNvPr id="135179" name="Text Box 11"/>
              <p:cNvSpPr txBox="1">
                <a:spLocks noChangeArrowheads="1"/>
              </p:cNvSpPr>
              <p:nvPr/>
            </p:nvSpPr>
            <p:spPr bwMode="auto">
              <a:xfrm>
                <a:off x="445" y="3746"/>
                <a:ext cx="51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a-DK" sz="2400" b="1">
                    <a:solidFill>
                      <a:srgbClr val="000000"/>
                    </a:solidFill>
                    <a:latin typeface="Times New Roman" pitchFamily="18" charset="0"/>
                    <a:cs typeface="Times New Roman" pitchFamily="18" charset="0"/>
                  </a:rPr>
                  <a:t>1995</a:t>
                </a:r>
              </a:p>
            </p:txBody>
          </p:sp>
          <p:sp>
            <p:nvSpPr>
              <p:cNvPr id="135180" name="AutoShape 12"/>
              <p:cNvSpPr>
                <a:spLocks noChangeArrowheads="1"/>
              </p:cNvSpPr>
              <p:nvPr/>
            </p:nvSpPr>
            <p:spPr bwMode="auto">
              <a:xfrm>
                <a:off x="399" y="2742"/>
                <a:ext cx="1268" cy="568"/>
              </a:xfrm>
              <a:prstGeom prst="wedgeRoundRectCallout">
                <a:avLst>
                  <a:gd name="adj1" fmla="val -27796"/>
                  <a:gd name="adj2" fmla="val 86704"/>
                  <a:gd name="adj3" fmla="val 16667"/>
                </a:avLst>
              </a:prstGeom>
              <a:noFill/>
              <a:ln w="38100">
                <a:solidFill>
                  <a:srgbClr val="FFCC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zh-CN" sz="1600" b="1">
                    <a:solidFill>
                      <a:srgbClr val="006600"/>
                    </a:solidFill>
                    <a:cs typeface="Times New Roman" pitchFamily="18" charset="0"/>
                  </a:rPr>
                  <a:t>1995:</a:t>
                </a:r>
              </a:p>
              <a:p>
                <a:r>
                  <a:rPr lang="en-US" altLang="zh-CN" sz="1600" b="1">
                    <a:solidFill>
                      <a:srgbClr val="006600"/>
                    </a:solidFill>
                    <a:cs typeface="Times New Roman" pitchFamily="18" charset="0"/>
                  </a:rPr>
                  <a:t>10 % modeling</a:t>
                </a:r>
              </a:p>
              <a:p>
                <a:r>
                  <a:rPr lang="en-US" altLang="zh-CN" sz="1600" b="1">
                    <a:solidFill>
                      <a:srgbClr val="006600"/>
                    </a:solidFill>
                    <a:cs typeface="Times New Roman" pitchFamily="18" charset="0"/>
                  </a:rPr>
                  <a:t>90 % experiment</a:t>
                </a:r>
              </a:p>
            </p:txBody>
          </p:sp>
          <p:sp>
            <p:nvSpPr>
              <p:cNvPr id="135181" name="Text Box 13"/>
              <p:cNvSpPr txBox="1">
                <a:spLocks noChangeArrowheads="1"/>
              </p:cNvSpPr>
              <p:nvPr/>
            </p:nvSpPr>
            <p:spPr bwMode="auto">
              <a:xfrm>
                <a:off x="1424" y="3742"/>
                <a:ext cx="51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a-DK" sz="2400" b="1">
                    <a:solidFill>
                      <a:srgbClr val="000000"/>
                    </a:solidFill>
                    <a:latin typeface="Times New Roman" pitchFamily="18" charset="0"/>
                    <a:cs typeface="Times New Roman" pitchFamily="18" charset="0"/>
                  </a:rPr>
                  <a:t>2002</a:t>
                </a:r>
              </a:p>
            </p:txBody>
          </p:sp>
          <p:sp>
            <p:nvSpPr>
              <p:cNvPr id="135182" name="AutoShape 14"/>
              <p:cNvSpPr>
                <a:spLocks noChangeArrowheads="1"/>
              </p:cNvSpPr>
              <p:nvPr/>
            </p:nvSpPr>
            <p:spPr bwMode="auto">
              <a:xfrm>
                <a:off x="1540" y="2079"/>
                <a:ext cx="1268" cy="568"/>
              </a:xfrm>
              <a:prstGeom prst="wedgeRoundRectCallout">
                <a:avLst>
                  <a:gd name="adj1" fmla="val -33699"/>
                  <a:gd name="adj2" fmla="val 131713"/>
                  <a:gd name="adj3" fmla="val 16667"/>
                </a:avLst>
              </a:prstGeom>
              <a:noFill/>
              <a:ln w="38100">
                <a:solidFill>
                  <a:srgbClr val="FFCC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zh-CN" sz="1600" b="1" dirty="0">
                    <a:solidFill>
                      <a:srgbClr val="006600"/>
                    </a:solidFill>
                    <a:cs typeface="Times New Roman" pitchFamily="18" charset="0"/>
                  </a:rPr>
                  <a:t>2002: </a:t>
                </a:r>
              </a:p>
              <a:p>
                <a:r>
                  <a:rPr lang="en-US" altLang="zh-CN" sz="1600" b="1" dirty="0">
                    <a:solidFill>
                      <a:srgbClr val="006600"/>
                    </a:solidFill>
                    <a:cs typeface="Times New Roman" pitchFamily="18" charset="0"/>
                  </a:rPr>
                  <a:t>20 % modeling</a:t>
                </a:r>
              </a:p>
              <a:p>
                <a:r>
                  <a:rPr lang="en-US" altLang="zh-CN" sz="1600" b="1" dirty="0">
                    <a:solidFill>
                      <a:srgbClr val="006600"/>
                    </a:solidFill>
                    <a:cs typeface="Times New Roman" pitchFamily="18" charset="0"/>
                  </a:rPr>
                  <a:t>80 % experiment</a:t>
                </a:r>
              </a:p>
            </p:txBody>
          </p:sp>
          <p:sp>
            <p:nvSpPr>
              <p:cNvPr id="135183" name="AutoShape 15"/>
              <p:cNvSpPr>
                <a:spLocks noChangeArrowheads="1"/>
              </p:cNvSpPr>
              <p:nvPr/>
            </p:nvSpPr>
            <p:spPr bwMode="auto">
              <a:xfrm>
                <a:off x="3504" y="2147"/>
                <a:ext cx="1267" cy="569"/>
              </a:xfrm>
              <a:prstGeom prst="wedgeRoundRectCallout">
                <a:avLst>
                  <a:gd name="adj1" fmla="val 44880"/>
                  <a:gd name="adj2" fmla="val 214204"/>
                  <a:gd name="adj3" fmla="val 16667"/>
                </a:avLst>
              </a:prstGeom>
              <a:noFill/>
              <a:ln w="38100">
                <a:solidFill>
                  <a:srgbClr val="FFCC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zh-CN" sz="1600" b="1">
                    <a:solidFill>
                      <a:srgbClr val="006600"/>
                    </a:solidFill>
                    <a:cs typeface="Times New Roman" pitchFamily="18" charset="0"/>
                  </a:rPr>
                  <a:t>2030:</a:t>
                </a:r>
              </a:p>
              <a:p>
                <a:r>
                  <a:rPr lang="en-US" altLang="zh-CN" sz="1600" b="1">
                    <a:solidFill>
                      <a:srgbClr val="006600"/>
                    </a:solidFill>
                    <a:cs typeface="Times New Roman" pitchFamily="18" charset="0"/>
                  </a:rPr>
                  <a:t>50 % modeling</a:t>
                </a:r>
              </a:p>
              <a:p>
                <a:r>
                  <a:rPr lang="en-US" altLang="zh-CN" sz="1600" b="1">
                    <a:solidFill>
                      <a:srgbClr val="006600"/>
                    </a:solidFill>
                    <a:cs typeface="Times New Roman" pitchFamily="18" charset="0"/>
                  </a:rPr>
                  <a:t>50 % experiment</a:t>
                </a:r>
              </a:p>
            </p:txBody>
          </p:sp>
        </p:grpSp>
      </p:grpSp>
      <p:sp>
        <p:nvSpPr>
          <p:cNvPr id="4" name="文本占位符 3"/>
          <p:cNvSpPr>
            <a:spLocks noGrp="1"/>
          </p:cNvSpPr>
          <p:nvPr>
            <p:ph type="body" sz="quarter" idx="13"/>
          </p:nvPr>
        </p:nvSpPr>
        <p:spPr/>
        <p:txBody>
          <a:bodyPr/>
          <a:lstStyle/>
          <a:p>
            <a:pPr lvl="0"/>
            <a:r>
              <a:rPr lang="zh-CN" altLang="en-US" dirty="0"/>
              <a:t>高性能计算的</a:t>
            </a:r>
            <a:r>
              <a:rPr lang="zh-CN" altLang="en-US" dirty="0" smtClean="0"/>
              <a:t>重要性</a:t>
            </a:r>
            <a:endParaRPr lang="zh-CN" altLang="en-US" dirty="0"/>
          </a:p>
        </p:txBody>
      </p:sp>
      <p:sp>
        <p:nvSpPr>
          <p:cNvPr id="17" name="内容占位符 1"/>
          <p:cNvSpPr>
            <a:spLocks noGrp="1"/>
          </p:cNvSpPr>
          <p:nvPr>
            <p:ph sz="quarter" idx="12"/>
          </p:nvPr>
        </p:nvSpPr>
        <p:spPr>
          <a:xfrm>
            <a:off x="467544" y="1863088"/>
            <a:ext cx="8208912" cy="3744416"/>
          </a:xfrm>
          <a:solidFill>
            <a:schemeClr val="bg1"/>
          </a:solidFill>
        </p:spPr>
        <p:txBody>
          <a:bodyPr/>
          <a:lstStyle/>
          <a:p>
            <a:pPr marL="0" indent="0">
              <a:lnSpc>
                <a:spcPct val="150000"/>
              </a:lnSpc>
              <a:buNone/>
            </a:pPr>
            <a:r>
              <a:rPr lang="zh-CN" altLang="en-US" sz="2800" dirty="0"/>
              <a:t> “进入</a:t>
            </a:r>
            <a:r>
              <a:rPr lang="en-US" altLang="zh-CN" sz="2800" dirty="0"/>
              <a:t>21</a:t>
            </a:r>
            <a:r>
              <a:rPr lang="zh-CN" altLang="en-US" sz="2800" dirty="0"/>
              <a:t>世纪以来，计算方法与分子模拟、虚拟实验，已经继实验方法、理论方法之后，成为第三个重要的科学方法，对未来科学与技术的发展，将起着越来越重要的作用。</a:t>
            </a:r>
            <a:r>
              <a:rPr lang="zh-CN" altLang="en-US" sz="2800" dirty="0" smtClean="0"/>
              <a:t>”</a:t>
            </a:r>
            <a:endParaRPr lang="en-US" altLang="zh-CN" sz="2800" dirty="0" smtClean="0"/>
          </a:p>
          <a:p>
            <a:pPr marL="0" indent="0">
              <a:lnSpc>
                <a:spcPct val="150000"/>
              </a:lnSpc>
              <a:buNone/>
              <a:tabLst>
                <a:tab pos="6808788" algn="r"/>
                <a:tab pos="6988175" algn="l"/>
              </a:tabLst>
            </a:pPr>
            <a:r>
              <a:rPr lang="en-US" altLang="zh-CN" sz="2800" dirty="0" smtClean="0"/>
              <a:t>	——</a:t>
            </a:r>
            <a:r>
              <a:rPr lang="zh-CN" altLang="en-US" sz="2800" dirty="0"/>
              <a:t>徐光宪  院 士 </a:t>
            </a:r>
          </a:p>
        </p:txBody>
      </p:sp>
    </p:spTree>
    <p:extLst>
      <p:ext uri="{BB962C8B-B14F-4D97-AF65-F5344CB8AC3E}">
        <p14:creationId xmlns:p14="http://schemas.microsoft.com/office/powerpoint/2010/main" val="20457985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
                                            <p:bg/>
                                          </p:spTgt>
                                        </p:tgtEl>
                                        <p:attrNameLst>
                                          <p:attrName>style.visibility</p:attrName>
                                        </p:attrNameLst>
                                      </p:cBhvr>
                                      <p:to>
                                        <p:strVal val="visible"/>
                                      </p:to>
                                    </p:set>
                                    <p:animEffect transition="in" filter="fade">
                                      <p:cBhvr>
                                        <p:cTn id="7" dur="500"/>
                                        <p:tgtEl>
                                          <p:spTgt spid="17">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xEl>
                                              <p:pRg st="0" end="0"/>
                                            </p:txEl>
                                          </p:spTgt>
                                        </p:tgtEl>
                                        <p:attrNameLst>
                                          <p:attrName>style.visibility</p:attrName>
                                        </p:attrNameLst>
                                      </p:cBhvr>
                                      <p:to>
                                        <p:strVal val="visible"/>
                                      </p:to>
                                    </p:set>
                                    <p:animEffect transition="in" filter="fade">
                                      <p:cBhvr>
                                        <p:cTn id="10" dur="500"/>
                                        <p:tgtEl>
                                          <p:spTgt spid="17">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
                                            <p:txEl>
                                              <p:pRg st="1" end="1"/>
                                            </p:txEl>
                                          </p:spTgt>
                                        </p:tgtEl>
                                        <p:attrNameLst>
                                          <p:attrName>style.visibility</p:attrName>
                                        </p:attrNameLst>
                                      </p:cBhvr>
                                      <p:to>
                                        <p:strVal val="visible"/>
                                      </p:to>
                                    </p:set>
                                    <p:animEffect transition="in" filter="fade">
                                      <p:cBhvr>
                                        <p:cTn id="13" dur="500"/>
                                        <p:tgtEl>
                                          <p:spTgt spid="17">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xit" presetSubtype="0" fill="hold" grpId="1" nodeType="clickEffect">
                                  <p:stCondLst>
                                    <p:cond delay="0"/>
                                  </p:stCondLst>
                                  <p:childTnLst>
                                    <p:set>
                                      <p:cBhvr>
                                        <p:cTn id="17" dur="1" fill="hold">
                                          <p:stCondLst>
                                            <p:cond delay="0"/>
                                          </p:stCondLst>
                                        </p:cTn>
                                        <p:tgtEl>
                                          <p:spTgt spid="17">
                                            <p:txEl>
                                              <p:pRg st="0" end="0"/>
                                            </p:txEl>
                                          </p:spTgt>
                                        </p:tgtEl>
                                        <p:attrNameLst>
                                          <p:attrName>style.visibility</p:attrName>
                                        </p:attrNameLst>
                                      </p:cBhvr>
                                      <p:to>
                                        <p:strVal val="hidden"/>
                                      </p:to>
                                    </p:set>
                                  </p:childTnLst>
                                </p:cTn>
                              </p:par>
                              <p:par>
                                <p:cTn id="18" presetID="1" presetClass="exit" presetSubtype="0" fill="hold" grpId="1" nodeType="withEffect">
                                  <p:stCondLst>
                                    <p:cond delay="0"/>
                                  </p:stCondLst>
                                  <p:childTnLst>
                                    <p:set>
                                      <p:cBhvr>
                                        <p:cTn id="19" dur="1" fill="hold">
                                          <p:stCondLst>
                                            <p:cond delay="0"/>
                                          </p:stCondLst>
                                        </p:cTn>
                                        <p:tgtEl>
                                          <p:spTgt spid="17">
                                            <p:txEl>
                                              <p:pRg st="1" end="1"/>
                                            </p:txEl>
                                          </p:spTgt>
                                        </p:tgtEl>
                                        <p:attrNameLst>
                                          <p:attrName>style.visibility</p:attrName>
                                        </p:attrNameLst>
                                      </p:cBhvr>
                                      <p:to>
                                        <p:strVal val="hidden"/>
                                      </p:to>
                                    </p:set>
                                  </p:childTnLst>
                                </p:cTn>
                              </p:par>
                              <p:par>
                                <p:cTn id="20" presetID="1" presetClass="exit" presetSubtype="0" fill="hold" grpId="1" nodeType="withEffect">
                                  <p:stCondLst>
                                    <p:cond delay="0"/>
                                  </p:stCondLst>
                                  <p:childTnLst>
                                    <p:set>
                                      <p:cBhvr>
                                        <p:cTn id="21" dur="1" fill="hold">
                                          <p:stCondLst>
                                            <p:cond delay="0"/>
                                          </p:stCondLst>
                                        </p:cTn>
                                        <p:tgtEl>
                                          <p:spTgt spid="17">
                                            <p:bg/>
                                          </p:spTgt>
                                        </p:tgtEl>
                                        <p:attrNameLst>
                                          <p:attrName>style.visibility</p:attrName>
                                        </p:attrNameLst>
                                      </p:cBhvr>
                                      <p:to>
                                        <p:strVal val="hidden"/>
                                      </p:to>
                                    </p:set>
                                  </p:childTnLst>
                                </p:cTn>
                              </p:par>
                            </p:childTnLst>
                          </p:cTn>
                        </p:par>
                        <p:par>
                          <p:cTn id="22" fill="hold">
                            <p:stCondLst>
                              <p:cond delay="0"/>
                            </p:stCondLst>
                            <p:childTnLst>
                              <p:par>
                                <p:cTn id="23" presetID="10"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uiExpand="1" build="p" animBg="1"/>
      <p:bldP spid="17" grpId="1" uiExpand="1" build="p" animBg="1"/>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文本占位符 2"/>
          <p:cNvSpPr>
            <a:spLocks noGrp="1"/>
          </p:cNvSpPr>
          <p:nvPr>
            <p:ph type="body" sz="quarter" idx="13"/>
          </p:nvPr>
        </p:nvSpPr>
        <p:spPr/>
        <p:txBody>
          <a:bodyPr/>
          <a:lstStyle/>
          <a:p>
            <a:r>
              <a:rPr lang="zh-CN" altLang="en-US" dirty="0" smtClean="0"/>
              <a:t>处理器</a:t>
            </a:r>
            <a:endParaRPr lang="zh-CN" altLang="en-US" dirty="0"/>
          </a:p>
        </p:txBody>
      </p:sp>
      <p:pic>
        <p:nvPicPr>
          <p:cNvPr id="4" name="图片 3"/>
          <p:cNvPicPr/>
          <p:nvPr/>
        </p:nvPicPr>
        <p:blipFill>
          <a:blip r:embed="rId3"/>
          <a:stretch>
            <a:fillRect/>
          </a:stretch>
        </p:blipFill>
        <p:spPr>
          <a:xfrm>
            <a:off x="539552" y="1196752"/>
            <a:ext cx="8111261" cy="5024475"/>
          </a:xfrm>
          <a:prstGeom prst="rect">
            <a:avLst/>
          </a:prstGeom>
        </p:spPr>
      </p:pic>
    </p:spTree>
    <p:extLst>
      <p:ext uri="{BB962C8B-B14F-4D97-AF65-F5344CB8AC3E}">
        <p14:creationId xmlns:p14="http://schemas.microsoft.com/office/powerpoint/2010/main" val="42757123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文本占位符 2"/>
          <p:cNvSpPr>
            <a:spLocks noGrp="1"/>
          </p:cNvSpPr>
          <p:nvPr>
            <p:ph type="body" sz="quarter" idx="13"/>
          </p:nvPr>
        </p:nvSpPr>
        <p:spPr/>
        <p:txBody>
          <a:bodyPr/>
          <a:lstStyle/>
          <a:p>
            <a:endParaRPr lang="zh-CN" altLang="en-US"/>
          </a:p>
        </p:txBody>
      </p:sp>
      <p:pic>
        <p:nvPicPr>
          <p:cNvPr id="5" name="图片 4">
            <a:hlinkClick r:id="" action="ppaction://hlinkshowjump?jump=lastslideviewed"/>
            <a:hlinkHover r:id="" action="ppaction://hlinkshowjump?jump=lastslideviewed"/>
          </p:cNvPr>
          <p:cNvPicPr>
            <a:picLocks noChangeAspect="1"/>
          </p:cNvPicPr>
          <p:nvPr/>
        </p:nvPicPr>
        <p:blipFill>
          <a:blip r:embed="rId2"/>
          <a:stretch>
            <a:fillRect/>
          </a:stretch>
        </p:blipFill>
        <p:spPr>
          <a:xfrm>
            <a:off x="2771800" y="2583824"/>
            <a:ext cx="4237003" cy="3149431"/>
          </a:xfrm>
          <a:prstGeom prst="rect">
            <a:avLst/>
          </a:prstGeom>
        </p:spPr>
      </p:pic>
    </p:spTree>
    <p:extLst>
      <p:ext uri="{BB962C8B-B14F-4D97-AF65-F5344CB8AC3E}">
        <p14:creationId xmlns:p14="http://schemas.microsoft.com/office/powerpoint/2010/main" val="26637124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内容占位符 1"/>
          <p:cNvSpPr>
            <a:spLocks noGrp="1"/>
          </p:cNvSpPr>
          <p:nvPr>
            <p:ph sz="quarter" idx="12"/>
          </p:nvPr>
        </p:nvSpPr>
        <p:spPr/>
        <p:txBody>
          <a:bodyPr/>
          <a:lstStyle/>
          <a:p>
            <a:endParaRPr lang="zh-CN" altLang="en-US"/>
          </a:p>
        </p:txBody>
      </p:sp>
      <p:sp>
        <p:nvSpPr>
          <p:cNvPr id="3" name="文本占位符 2"/>
          <p:cNvSpPr>
            <a:spLocks noGrp="1"/>
          </p:cNvSpPr>
          <p:nvPr>
            <p:ph type="body" sz="quarter" idx="13"/>
          </p:nvPr>
        </p:nvSpPr>
        <p:spPr/>
        <p:txBody>
          <a:bodyPr/>
          <a:lstStyle/>
          <a:p>
            <a:r>
              <a:rPr lang="zh-CN" altLang="zh-CN" dirty="0"/>
              <a:t>互联网络</a:t>
            </a:r>
            <a:endParaRPr lang="zh-CN" altLang="en-US" dirty="0"/>
          </a:p>
        </p:txBody>
      </p:sp>
      <p:pic>
        <p:nvPicPr>
          <p:cNvPr id="4" name="图片 3"/>
          <p:cNvPicPr>
            <a:picLocks noChangeAspect="1"/>
          </p:cNvPicPr>
          <p:nvPr/>
        </p:nvPicPr>
        <p:blipFill>
          <a:blip r:embed="rId3"/>
          <a:srcRect/>
          <a:stretch>
            <a:fillRect/>
          </a:stretch>
        </p:blipFill>
        <p:spPr bwMode="auto">
          <a:xfrm>
            <a:off x="751998" y="1429030"/>
            <a:ext cx="7640003" cy="4792028"/>
          </a:xfrm>
          <a:prstGeom prst="rect">
            <a:avLst/>
          </a:prstGeom>
          <a:noFill/>
        </p:spPr>
      </p:pic>
    </p:spTree>
    <p:extLst>
      <p:ext uri="{BB962C8B-B14F-4D97-AF65-F5344CB8AC3E}">
        <p14:creationId xmlns:p14="http://schemas.microsoft.com/office/powerpoint/2010/main" val="25448444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文本占位符 2"/>
          <p:cNvSpPr>
            <a:spLocks noGrp="1"/>
          </p:cNvSpPr>
          <p:nvPr>
            <p:ph type="body" sz="quarter" idx="13"/>
          </p:nvPr>
        </p:nvSpPr>
        <p:spPr/>
        <p:txBody>
          <a:bodyPr/>
          <a:lstStyle/>
          <a:p>
            <a:r>
              <a:rPr lang="zh-CN" altLang="en-US" dirty="0"/>
              <a:t>高性能的各类应用</a:t>
            </a:r>
          </a:p>
          <a:p>
            <a:endParaRPr lang="zh-CN" altLang="en-US" dirty="0"/>
          </a:p>
        </p:txBody>
      </p:sp>
      <p:pic>
        <p:nvPicPr>
          <p:cNvPr id="4" name="Picture 4"/>
          <p:cNvPicPr>
            <a:picLocks noChangeAspect="1" noChangeArrowheads="1"/>
          </p:cNvPicPr>
          <p:nvPr/>
        </p:nvPicPr>
        <p:blipFill>
          <a:blip r:embed="rId2"/>
          <a:srcRect/>
          <a:stretch>
            <a:fillRect/>
          </a:stretch>
        </p:blipFill>
        <p:spPr bwMode="auto">
          <a:xfrm>
            <a:off x="500034" y="1714488"/>
            <a:ext cx="8178800" cy="4595812"/>
          </a:xfrm>
          <a:prstGeom prst="rect">
            <a:avLst/>
          </a:prstGeom>
          <a:noFill/>
          <a:ln w="9525">
            <a:noFill/>
            <a:miter lim="800000"/>
            <a:headEnd/>
            <a:tailEnd/>
          </a:ln>
        </p:spPr>
      </p:pic>
    </p:spTree>
    <p:extLst>
      <p:ext uri="{BB962C8B-B14F-4D97-AF65-F5344CB8AC3E}">
        <p14:creationId xmlns:p14="http://schemas.microsoft.com/office/powerpoint/2010/main" val="14804028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文本占位符 2"/>
          <p:cNvSpPr>
            <a:spLocks noGrp="1"/>
          </p:cNvSpPr>
          <p:nvPr>
            <p:ph type="body" sz="quarter" idx="13"/>
          </p:nvPr>
        </p:nvSpPr>
        <p:spPr/>
        <p:txBody>
          <a:bodyPr/>
          <a:lstStyle/>
          <a:p>
            <a:r>
              <a:rPr lang="en-US" altLang="zh-CN" dirty="0"/>
              <a:t>HPC</a:t>
            </a:r>
            <a:r>
              <a:rPr lang="zh-CN" altLang="en-US" dirty="0"/>
              <a:t>主要</a:t>
            </a:r>
            <a:r>
              <a:rPr lang="zh-CN" altLang="en-US" dirty="0" smtClean="0"/>
              <a:t>应用</a:t>
            </a:r>
            <a:r>
              <a:rPr lang="en-US" altLang="zh-CN" dirty="0" smtClean="0"/>
              <a:t>——</a:t>
            </a:r>
            <a:r>
              <a:rPr lang="zh-CN" altLang="en-US" dirty="0" smtClean="0"/>
              <a:t>工程仿真</a:t>
            </a:r>
            <a:endParaRPr lang="zh-CN" altLang="en-US" dirty="0"/>
          </a:p>
        </p:txBody>
      </p:sp>
      <p:sp>
        <p:nvSpPr>
          <p:cNvPr id="4" name="内容占位符 1"/>
          <p:cNvSpPr>
            <a:spLocks noGrp="1"/>
          </p:cNvSpPr>
          <p:nvPr>
            <p:ph sz="quarter" idx="12"/>
          </p:nvPr>
        </p:nvSpPr>
        <p:spPr>
          <a:xfrm>
            <a:off x="467544" y="1196752"/>
            <a:ext cx="8208912" cy="5256584"/>
          </a:xfrm>
        </p:spPr>
        <p:txBody>
          <a:bodyPr/>
          <a:lstStyle/>
          <a:p>
            <a:endParaRPr lang="zh-CN" altLang="en-US"/>
          </a:p>
        </p:txBody>
      </p:sp>
      <p:grpSp>
        <p:nvGrpSpPr>
          <p:cNvPr id="5" name="组合 4"/>
          <p:cNvGrpSpPr/>
          <p:nvPr/>
        </p:nvGrpSpPr>
        <p:grpSpPr>
          <a:xfrm>
            <a:off x="318333" y="1106099"/>
            <a:ext cx="8507341" cy="1522302"/>
            <a:chOff x="223211" y="903021"/>
            <a:chExt cx="8507341" cy="1628468"/>
          </a:xfrm>
        </p:grpSpPr>
        <p:sp>
          <p:nvSpPr>
            <p:cNvPr id="6" name="AutoShape 5"/>
            <p:cNvSpPr>
              <a:spLocks noChangeArrowheads="1"/>
            </p:cNvSpPr>
            <p:nvPr/>
          </p:nvSpPr>
          <p:spPr bwMode="gray">
            <a:xfrm>
              <a:off x="223211" y="903021"/>
              <a:ext cx="8507341" cy="1628468"/>
            </a:xfrm>
            <a:prstGeom prst="roundRect">
              <a:avLst>
                <a:gd name="adj" fmla="val 10889"/>
              </a:avLst>
            </a:prstGeom>
            <a:gradFill rotWithShape="1">
              <a:gsLst>
                <a:gs pos="0">
                  <a:srgbClr val="DDDDDD"/>
                </a:gs>
                <a:gs pos="50000">
                  <a:srgbClr val="DDDDDD">
                    <a:gamma/>
                    <a:tint val="36471"/>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lIns="80147" tIns="40074" rIns="80147" bIns="40074" anchor="ct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sz="2000">
                <a:latin typeface="+mn-ea"/>
                <a:ea typeface="+mn-ea"/>
              </a:endParaRPr>
            </a:p>
          </p:txBody>
        </p:sp>
        <p:sp>
          <p:nvSpPr>
            <p:cNvPr id="7" name="Text Box 9"/>
            <p:cNvSpPr txBox="1">
              <a:spLocks noChangeArrowheads="1"/>
            </p:cNvSpPr>
            <p:nvPr/>
          </p:nvSpPr>
          <p:spPr bwMode="gray">
            <a:xfrm>
              <a:off x="358959" y="949471"/>
              <a:ext cx="8315936" cy="1521076"/>
            </a:xfrm>
            <a:prstGeom prst="rect">
              <a:avLst/>
            </a:prstGeom>
            <a:noFill/>
            <a:ln w="9525" algn="ctr">
              <a:noFill/>
              <a:miter lim="800000"/>
              <a:headEnd/>
              <a:tailEnd/>
            </a:ln>
            <a:effectLst/>
          </p:spPr>
          <p:txBody>
            <a:bodyPr lIns="91424" tIns="45712" rIns="91424" bIns="45712">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defTabSz="914179">
                <a:lnSpc>
                  <a:spcPct val="120000"/>
                </a:lnSpc>
              </a:pPr>
              <a:r>
                <a:rPr lang="en-US" altLang="zh-CN" b="1" dirty="0" smtClean="0">
                  <a:latin typeface="+mn-ea"/>
                  <a:ea typeface="+mn-ea"/>
                </a:rPr>
                <a:t>CAE</a:t>
              </a:r>
              <a:r>
                <a:rPr lang="zh-CN" altLang="en-US" b="1" dirty="0" smtClean="0">
                  <a:latin typeface="+mn-ea"/>
                  <a:ea typeface="+mn-ea"/>
                </a:rPr>
                <a:t>：</a:t>
              </a:r>
              <a:r>
                <a:rPr lang="en-US" altLang="zh-CN" dirty="0"/>
                <a:t> </a:t>
              </a:r>
              <a:r>
                <a:rPr lang="en-US" altLang="zh-CN" dirty="0" smtClean="0"/>
                <a:t>Computer </a:t>
              </a:r>
              <a:r>
                <a:rPr lang="en-US" altLang="zh-CN" dirty="0"/>
                <a:t>Aided </a:t>
              </a:r>
              <a:r>
                <a:rPr lang="en-US" altLang="zh-CN" dirty="0" smtClean="0"/>
                <a:t>Engineering</a:t>
              </a:r>
              <a:r>
                <a:rPr lang="zh-CN" altLang="en-US" dirty="0" smtClean="0"/>
                <a:t>，指工程设计</a:t>
              </a:r>
              <a:r>
                <a:rPr lang="zh-CN" altLang="en-US" dirty="0"/>
                <a:t>中的</a:t>
              </a:r>
              <a:r>
                <a:rPr lang="zh-CN" altLang="en-US" dirty="0" smtClean="0"/>
                <a:t>计算机辅助工程，用</a:t>
              </a:r>
              <a:r>
                <a:rPr lang="zh-CN" altLang="en-US" dirty="0"/>
                <a:t>计算机辅助求解分析复杂</a:t>
              </a:r>
              <a:r>
                <a:rPr lang="zh-CN" altLang="en-US" dirty="0" smtClean="0"/>
                <a:t>工程问题。包括有限元分析（</a:t>
              </a:r>
              <a:r>
                <a:rPr lang="en-US" altLang="zh-CN" dirty="0" smtClean="0"/>
                <a:t>FEA</a:t>
              </a:r>
              <a:r>
                <a:rPr lang="zh-CN" altLang="en-US" dirty="0" smtClean="0"/>
                <a:t>）、计算流体力学（</a:t>
              </a:r>
              <a:r>
                <a:rPr lang="en-US" altLang="zh-CN" dirty="0" smtClean="0"/>
                <a:t>CFD</a:t>
              </a:r>
              <a:r>
                <a:rPr lang="zh-CN" altLang="en-US" dirty="0" smtClean="0"/>
                <a:t>）、多体动力学分析（</a:t>
              </a:r>
              <a:r>
                <a:rPr lang="en-US" altLang="zh-CN" dirty="0" smtClean="0"/>
                <a:t>MBD</a:t>
              </a:r>
              <a:r>
                <a:rPr lang="zh-CN" altLang="en-US" dirty="0" smtClean="0"/>
                <a:t>）和优化分析。</a:t>
              </a:r>
              <a:r>
                <a:rPr lang="en-US" altLang="zh-CN" dirty="0" smtClean="0"/>
                <a:t>CAE</a:t>
              </a:r>
              <a:r>
                <a:rPr lang="zh-CN" altLang="en-US" dirty="0"/>
                <a:t>软件可作</a:t>
              </a:r>
              <a:r>
                <a:rPr lang="zh-CN" altLang="en-US" dirty="0" smtClean="0"/>
                <a:t>静态、动态结构分析</a:t>
              </a:r>
              <a:r>
                <a:rPr lang="zh-CN" altLang="en-US" dirty="0"/>
                <a:t>；研究线性、非线性问题；分析结构（固体）、流体、电磁等</a:t>
              </a:r>
              <a:r>
                <a:rPr lang="zh-CN" altLang="en-US" dirty="0" smtClean="0">
                  <a:latin typeface="+mn-ea"/>
                  <a:ea typeface="+mn-ea"/>
                </a:rPr>
                <a:t>。</a:t>
              </a:r>
              <a:endParaRPr lang="zh-CN" altLang="zh-CN" dirty="0">
                <a:latin typeface="+mn-ea"/>
                <a:ea typeface="+mn-ea"/>
              </a:endParaRPr>
            </a:p>
          </p:txBody>
        </p:sp>
      </p:grpSp>
      <p:pic>
        <p:nvPicPr>
          <p:cNvPr id="8" name="Picture 4"/>
          <p:cNvPicPr>
            <a:picLocks noChangeArrowheads="1"/>
          </p:cNvPicPr>
          <p:nvPr/>
        </p:nvPicPr>
        <p:blipFill rotWithShape="1">
          <a:blip r:embed="rId2" cstate="print">
            <a:extLst>
              <a:ext uri="{28A0092B-C50C-407E-A947-70E740481C1C}">
                <a14:useLocalDpi xmlns:a14="http://schemas.microsoft.com/office/drawing/2010/main" val="0"/>
              </a:ext>
            </a:extLst>
          </a:blip>
          <a:srcRect l="6692" t="6940" r="8721" b="4280"/>
          <a:stretch/>
        </p:blipFill>
        <p:spPr bwMode="auto">
          <a:xfrm>
            <a:off x="425387" y="2823053"/>
            <a:ext cx="2850469" cy="1542051"/>
          </a:xfrm>
          <a:prstGeom prst="rect">
            <a:avLst/>
          </a:prstGeom>
          <a:noFill/>
          <a:ln w="12700">
            <a:solidFill>
              <a:srgbClr val="FFFFFF"/>
            </a:solidFill>
            <a:miter lim="800000"/>
            <a:headEnd/>
            <a:tailEnd/>
          </a:ln>
          <a:extLst>
            <a:ext uri="{909E8E84-426E-40DD-AFC4-6F175D3DCCD1}">
              <a14:hiddenFill xmlns:a14="http://schemas.microsoft.com/office/drawing/2010/main">
                <a:solidFill>
                  <a:srgbClr val="FFFFFF"/>
                </a:solidFill>
              </a14:hiddenFill>
            </a:ext>
          </a:extLst>
        </p:spPr>
      </p:pic>
      <p:pic>
        <p:nvPicPr>
          <p:cNvPr id="9" name="Picture 19" descr="http://sva-potsdam.de/assets/images/solutions/cfd-propulsionssysteme/propeller_bild_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46155" y="4878780"/>
            <a:ext cx="1783706" cy="155479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http://product.caenet.cn/Uploadfiles/1290282143142637502009111601035142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65745" y="2870819"/>
            <a:ext cx="2254629" cy="163830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99358" y="4560434"/>
            <a:ext cx="2519362" cy="2036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2" descr="D:\工作\04技术文档\90素材\CAE素材\truck_crash_motion_with_logo.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424552" y="2918993"/>
            <a:ext cx="3026911" cy="164413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d:\PROGRA~1\360\liulanqi\360se6\USERDA~1\Temp\MLFMM_~1.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8775" y="4509120"/>
            <a:ext cx="2777923" cy="17643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31771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3"/>
          </p:nvPr>
        </p:nvSpPr>
        <p:spPr/>
        <p:txBody>
          <a:bodyPr/>
          <a:lstStyle/>
          <a:p>
            <a:r>
              <a:rPr lang="zh-CN" altLang="en-US" dirty="0">
                <a:solidFill>
                  <a:srgbClr val="595959"/>
                </a:solidFill>
              </a:rPr>
              <a:t>高性能</a:t>
            </a:r>
            <a:r>
              <a:rPr lang="zh-CN" altLang="en-US" dirty="0" smtClean="0">
                <a:solidFill>
                  <a:srgbClr val="595959"/>
                </a:solidFill>
              </a:rPr>
              <a:t>计算组成</a:t>
            </a:r>
            <a:endParaRPr lang="zh-CN" altLang="en-US" dirty="0">
              <a:solidFill>
                <a:srgbClr val="595959"/>
              </a:solidFill>
            </a:endParaRPr>
          </a:p>
          <a:p>
            <a:endParaRPr lang="zh-CN" altLang="en-US" dirty="0"/>
          </a:p>
        </p:txBody>
      </p:sp>
      <p:grpSp>
        <p:nvGrpSpPr>
          <p:cNvPr id="4" name="组合 10"/>
          <p:cNvGrpSpPr>
            <a:grpSpLocks/>
          </p:cNvGrpSpPr>
          <p:nvPr/>
        </p:nvGrpSpPr>
        <p:grpSpPr bwMode="auto">
          <a:xfrm>
            <a:off x="0" y="6600825"/>
            <a:ext cx="9144000" cy="284163"/>
            <a:chOff x="0" y="0"/>
            <a:chExt cx="9143999" cy="283825"/>
          </a:xfrm>
        </p:grpSpPr>
        <p:sp>
          <p:nvSpPr>
            <p:cNvPr id="5" name="TextBox 11"/>
            <p:cNvSpPr>
              <a:spLocks noChangeArrowheads="1"/>
            </p:cNvSpPr>
            <p:nvPr/>
          </p:nvSpPr>
          <p:spPr bwMode="auto">
            <a:xfrm>
              <a:off x="0" y="0"/>
              <a:ext cx="9143999" cy="267228"/>
            </a:xfrm>
            <a:prstGeom prst="rect">
              <a:avLst/>
            </a:prstGeom>
            <a:solidFill>
              <a:srgbClr val="B01F2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58903" tIns="29452" rIns="58903" bIns="29452">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buFont typeface="Arial" panose="020B0604020202020204" pitchFamily="34" charset="0"/>
                <a:buNone/>
              </a:pPr>
              <a:endParaRPr lang="zh-CN" altLang="zh-CN" sz="1300" b="1">
                <a:latin typeface="Calibri" panose="020F0502020204030204" pitchFamily="34" charset="0"/>
                <a:sym typeface="宋体" panose="02010600030101010101" pitchFamily="2" charset="-122"/>
              </a:endParaRPr>
            </a:p>
          </p:txBody>
        </p:sp>
        <p:sp>
          <p:nvSpPr>
            <p:cNvPr id="6" name="TextBox 8"/>
            <p:cNvSpPr>
              <a:spLocks noChangeArrowheads="1"/>
            </p:cNvSpPr>
            <p:nvPr/>
          </p:nvSpPr>
          <p:spPr bwMode="auto">
            <a:xfrm>
              <a:off x="7149616" y="16597"/>
              <a:ext cx="1692188" cy="267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8903" tIns="29452" rIns="58903" bIns="29452">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buFont typeface="Arial" panose="020B0604020202020204" pitchFamily="34" charset="0"/>
                <a:buNone/>
              </a:pPr>
              <a:r>
                <a:rPr lang="zh-CN" sz="1300" b="1">
                  <a:solidFill>
                    <a:schemeClr val="bg1"/>
                  </a:solidFill>
                  <a:latin typeface="华文行楷" panose="02010800040101010101" pitchFamily="2" charset="-122"/>
                  <a:ea typeface="华文行楷" panose="02010800040101010101" pitchFamily="2" charset="-122"/>
                  <a:sym typeface="华文行楷" panose="02010800040101010101" pitchFamily="2" charset="-122"/>
                </a:rPr>
                <a:t>计算决定未来</a:t>
              </a:r>
            </a:p>
          </p:txBody>
        </p:sp>
      </p:grpSp>
      <p:sp>
        <p:nvSpPr>
          <p:cNvPr id="7" name="椭圆 5"/>
          <p:cNvSpPr>
            <a:spLocks noChangeArrowheads="1"/>
          </p:cNvSpPr>
          <p:nvPr/>
        </p:nvSpPr>
        <p:spPr bwMode="auto">
          <a:xfrm>
            <a:off x="1025525" y="1196975"/>
            <a:ext cx="6570663" cy="4910138"/>
          </a:xfrm>
          <a:prstGeom prst="ellipse">
            <a:avLst/>
          </a:prstGeom>
          <a:solidFill>
            <a:srgbClr val="F2F2F2"/>
          </a:solidFill>
          <a:ln w="25400">
            <a:solidFill>
              <a:srgbClr val="F2F2F2"/>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8" name="任意多边形 3"/>
          <p:cNvSpPr>
            <a:spLocks noChangeArrowheads="1"/>
          </p:cNvSpPr>
          <p:nvPr/>
        </p:nvSpPr>
        <p:spPr bwMode="auto">
          <a:xfrm>
            <a:off x="3433763" y="2708275"/>
            <a:ext cx="1800225" cy="1800225"/>
          </a:xfrm>
          <a:custGeom>
            <a:avLst/>
            <a:gdLst>
              <a:gd name="T0" fmla="*/ 1029144 w 2235200"/>
              <a:gd name="T1" fmla="*/ 231169 h 2235200"/>
              <a:gd name="T2" fmla="*/ 1141923 w 2235200"/>
              <a:gd name="T3" fmla="*/ 136532 h 2235200"/>
              <a:gd name="T4" fmla="*/ 1232019 w 2235200"/>
              <a:gd name="T5" fmla="*/ 212132 h 2235200"/>
              <a:gd name="T6" fmla="*/ 1158403 w 2235200"/>
              <a:gd name="T7" fmla="*/ 339631 h 2235200"/>
              <a:gd name="T8" fmla="*/ 1275370 w 2235200"/>
              <a:gd name="T9" fmla="*/ 542224 h 2235200"/>
              <a:gd name="T10" fmla="*/ 1422596 w 2235200"/>
              <a:gd name="T11" fmla="*/ 542220 h 2235200"/>
              <a:gd name="T12" fmla="*/ 1443019 w 2235200"/>
              <a:gd name="T13" fmla="*/ 658047 h 2235200"/>
              <a:gd name="T14" fmla="*/ 1304671 w 2235200"/>
              <a:gd name="T15" fmla="*/ 708398 h 2235200"/>
              <a:gd name="T16" fmla="*/ 1264049 w 2235200"/>
              <a:gd name="T17" fmla="*/ 938778 h 2235200"/>
              <a:gd name="T18" fmla="*/ 1376833 w 2235200"/>
              <a:gd name="T19" fmla="*/ 1033410 h 2235200"/>
              <a:gd name="T20" fmla="*/ 1318026 w 2235200"/>
              <a:gd name="T21" fmla="*/ 1135266 h 2235200"/>
              <a:gd name="T22" fmla="*/ 1179681 w 2235200"/>
              <a:gd name="T23" fmla="*/ 1084909 h 2235200"/>
              <a:gd name="T24" fmla="*/ 1000477 w 2235200"/>
              <a:gd name="T25" fmla="*/ 1235278 h 2235200"/>
              <a:gd name="T26" fmla="*/ 1026046 w 2235200"/>
              <a:gd name="T27" fmla="*/ 1380266 h 2235200"/>
              <a:gd name="T28" fmla="*/ 915525 w 2235200"/>
              <a:gd name="T29" fmla="*/ 1420493 h 2235200"/>
              <a:gd name="T30" fmla="*/ 841915 w 2235200"/>
              <a:gd name="T31" fmla="*/ 1292990 h 2235200"/>
              <a:gd name="T32" fmla="*/ 607981 w 2235200"/>
              <a:gd name="T33" fmla="*/ 1292990 h 2235200"/>
              <a:gd name="T34" fmla="*/ 534372 w 2235200"/>
              <a:gd name="T35" fmla="*/ 1420493 h 2235200"/>
              <a:gd name="T36" fmla="*/ 423851 w 2235200"/>
              <a:gd name="T37" fmla="*/ 1380266 h 2235200"/>
              <a:gd name="T38" fmla="*/ 449421 w 2235200"/>
              <a:gd name="T39" fmla="*/ 1235278 h 2235200"/>
              <a:gd name="T40" fmla="*/ 270217 w 2235200"/>
              <a:gd name="T41" fmla="*/ 1084909 h 2235200"/>
              <a:gd name="T42" fmla="*/ 131871 w 2235200"/>
              <a:gd name="T43" fmla="*/ 1135266 h 2235200"/>
              <a:gd name="T44" fmla="*/ 73064 w 2235200"/>
              <a:gd name="T45" fmla="*/ 1033410 h 2235200"/>
              <a:gd name="T46" fmla="*/ 185848 w 2235200"/>
              <a:gd name="T47" fmla="*/ 938778 h 2235200"/>
              <a:gd name="T48" fmla="*/ 145226 w 2235200"/>
              <a:gd name="T49" fmla="*/ 708398 h 2235200"/>
              <a:gd name="T50" fmla="*/ 6878 w 2235200"/>
              <a:gd name="T51" fmla="*/ 658047 h 2235200"/>
              <a:gd name="T52" fmla="*/ 27301 w 2235200"/>
              <a:gd name="T53" fmla="*/ 542220 h 2235200"/>
              <a:gd name="T54" fmla="*/ 174526 w 2235200"/>
              <a:gd name="T55" fmla="*/ 542224 h 2235200"/>
              <a:gd name="T56" fmla="*/ 291494 w 2235200"/>
              <a:gd name="T57" fmla="*/ 339631 h 2235200"/>
              <a:gd name="T58" fmla="*/ 217878 w 2235200"/>
              <a:gd name="T59" fmla="*/ 212132 h 2235200"/>
              <a:gd name="T60" fmla="*/ 307974 w 2235200"/>
              <a:gd name="T61" fmla="*/ 136532 h 2235200"/>
              <a:gd name="T62" fmla="*/ 420753 w 2235200"/>
              <a:gd name="T63" fmla="*/ 231169 h 2235200"/>
              <a:gd name="T64" fmla="*/ 640580 w 2235200"/>
              <a:gd name="T65" fmla="*/ 151159 h 2235200"/>
              <a:gd name="T66" fmla="*/ 666142 w 2235200"/>
              <a:gd name="T67" fmla="*/ 6169 h 2235200"/>
              <a:gd name="T68" fmla="*/ 783755 w 2235200"/>
              <a:gd name="T69" fmla="*/ 6169 h 2235200"/>
              <a:gd name="T70" fmla="*/ 809318 w 2235200"/>
              <a:gd name="T71" fmla="*/ 151159 h 2235200"/>
              <a:gd name="T72" fmla="*/ 1029144 w 2235200"/>
              <a:gd name="T73" fmla="*/ 231169 h 223520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235200"/>
              <a:gd name="T112" fmla="*/ 0 h 2235200"/>
              <a:gd name="T113" fmla="*/ 2235200 w 2235200"/>
              <a:gd name="T114" fmla="*/ 2235200 h 223520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235200" h="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gradFill rotWithShape="1">
            <a:gsLst>
              <a:gs pos="0">
                <a:srgbClr val="5D427D"/>
              </a:gs>
              <a:gs pos="79999">
                <a:srgbClr val="7A57A5"/>
              </a:gs>
              <a:gs pos="100000">
                <a:srgbClr val="7A56A7"/>
              </a:gs>
            </a:gsLst>
            <a:lin ang="162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lIns="472235" tIns="546445" rIns="472235" bIns="585536" anchor="ctr"/>
          <a:lstStyle/>
          <a:p>
            <a:endParaRPr lang="zh-CN" altLang="en-US"/>
          </a:p>
        </p:txBody>
      </p:sp>
      <p:sp>
        <p:nvSpPr>
          <p:cNvPr id="9" name="任意多边形 4"/>
          <p:cNvSpPr>
            <a:spLocks noChangeArrowheads="1"/>
          </p:cNvSpPr>
          <p:nvPr/>
        </p:nvSpPr>
        <p:spPr bwMode="auto">
          <a:xfrm>
            <a:off x="4679950" y="1865313"/>
            <a:ext cx="1260475" cy="1258887"/>
          </a:xfrm>
          <a:custGeom>
            <a:avLst/>
            <a:gdLst>
              <a:gd name="T0" fmla="*/ 504535 w 2235200"/>
              <a:gd name="T1" fmla="*/ 113045 h 2235200"/>
              <a:gd name="T2" fmla="*/ 559824 w 2235200"/>
              <a:gd name="T3" fmla="*/ 66766 h 2235200"/>
              <a:gd name="T4" fmla="*/ 603994 w 2235200"/>
              <a:gd name="T5" fmla="*/ 103735 h 2235200"/>
              <a:gd name="T6" fmla="*/ 567903 w 2235200"/>
              <a:gd name="T7" fmla="*/ 166084 h 2235200"/>
              <a:gd name="T8" fmla="*/ 625246 w 2235200"/>
              <a:gd name="T9" fmla="*/ 265154 h 2235200"/>
              <a:gd name="T10" fmla="*/ 697424 w 2235200"/>
              <a:gd name="T11" fmla="*/ 265153 h 2235200"/>
              <a:gd name="T12" fmla="*/ 707436 w 2235200"/>
              <a:gd name="T13" fmla="*/ 321793 h 2235200"/>
              <a:gd name="T14" fmla="*/ 639611 w 2235200"/>
              <a:gd name="T15" fmla="*/ 346415 h 2235200"/>
              <a:gd name="T16" fmla="*/ 619696 w 2235200"/>
              <a:gd name="T17" fmla="*/ 459074 h 2235200"/>
              <a:gd name="T18" fmla="*/ 674988 w 2235200"/>
              <a:gd name="T19" fmla="*/ 505350 h 2235200"/>
              <a:gd name="T20" fmla="*/ 646158 w 2235200"/>
              <a:gd name="T21" fmla="*/ 555159 h 2235200"/>
              <a:gd name="T22" fmla="*/ 578335 w 2235200"/>
              <a:gd name="T23" fmla="*/ 530534 h 2235200"/>
              <a:gd name="T24" fmla="*/ 490481 w 2235200"/>
              <a:gd name="T25" fmla="*/ 604066 h 2235200"/>
              <a:gd name="T26" fmla="*/ 503016 w 2235200"/>
              <a:gd name="T27" fmla="*/ 674968 h 2235200"/>
              <a:gd name="T28" fmla="*/ 448833 w 2235200"/>
              <a:gd name="T29" fmla="*/ 694639 h 2235200"/>
              <a:gd name="T30" fmla="*/ 412746 w 2235200"/>
              <a:gd name="T31" fmla="*/ 632288 h 2235200"/>
              <a:gd name="T32" fmla="*/ 298061 w 2235200"/>
              <a:gd name="T33" fmla="*/ 632288 h 2235200"/>
              <a:gd name="T34" fmla="*/ 261974 w 2235200"/>
              <a:gd name="T35" fmla="*/ 694639 h 2235200"/>
              <a:gd name="T36" fmla="*/ 207792 w 2235200"/>
              <a:gd name="T37" fmla="*/ 674968 h 2235200"/>
              <a:gd name="T38" fmla="*/ 220327 w 2235200"/>
              <a:gd name="T39" fmla="*/ 604066 h 2235200"/>
              <a:gd name="T40" fmla="*/ 132473 w 2235200"/>
              <a:gd name="T41" fmla="*/ 530534 h 2235200"/>
              <a:gd name="T42" fmla="*/ 64650 w 2235200"/>
              <a:gd name="T43" fmla="*/ 555159 h 2235200"/>
              <a:gd name="T44" fmla="*/ 35820 w 2235200"/>
              <a:gd name="T45" fmla="*/ 505350 h 2235200"/>
              <a:gd name="T46" fmla="*/ 91112 w 2235200"/>
              <a:gd name="T47" fmla="*/ 459074 h 2235200"/>
              <a:gd name="T48" fmla="*/ 71197 w 2235200"/>
              <a:gd name="T49" fmla="*/ 346415 h 2235200"/>
              <a:gd name="T50" fmla="*/ 3372 w 2235200"/>
              <a:gd name="T51" fmla="*/ 321793 h 2235200"/>
              <a:gd name="T52" fmla="*/ 13384 w 2235200"/>
              <a:gd name="T53" fmla="*/ 265153 h 2235200"/>
              <a:gd name="T54" fmla="*/ 85561 w 2235200"/>
              <a:gd name="T55" fmla="*/ 265154 h 2235200"/>
              <a:gd name="T56" fmla="*/ 142904 w 2235200"/>
              <a:gd name="T57" fmla="*/ 166084 h 2235200"/>
              <a:gd name="T58" fmla="*/ 106814 w 2235200"/>
              <a:gd name="T59" fmla="*/ 103735 h 2235200"/>
              <a:gd name="T60" fmla="*/ 150983 w 2235200"/>
              <a:gd name="T61" fmla="*/ 66766 h 2235200"/>
              <a:gd name="T62" fmla="*/ 206273 w 2235200"/>
              <a:gd name="T63" fmla="*/ 113045 h 2235200"/>
              <a:gd name="T64" fmla="*/ 314042 w 2235200"/>
              <a:gd name="T65" fmla="*/ 73918 h 2235200"/>
              <a:gd name="T66" fmla="*/ 326574 w 2235200"/>
              <a:gd name="T67" fmla="*/ 3017 h 2235200"/>
              <a:gd name="T68" fmla="*/ 384233 w 2235200"/>
              <a:gd name="T69" fmla="*/ 3017 h 2235200"/>
              <a:gd name="T70" fmla="*/ 396765 w 2235200"/>
              <a:gd name="T71" fmla="*/ 73918 h 2235200"/>
              <a:gd name="T72" fmla="*/ 504535 w 2235200"/>
              <a:gd name="T73" fmla="*/ 113045 h 223520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235200"/>
              <a:gd name="T112" fmla="*/ 0 h 2235200"/>
              <a:gd name="T113" fmla="*/ 2235200 w 2235200"/>
              <a:gd name="T114" fmla="*/ 2235200 h 223520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235200" h="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gradFill rotWithShape="1">
            <a:gsLst>
              <a:gs pos="0">
                <a:srgbClr val="992F2B"/>
              </a:gs>
              <a:gs pos="79999">
                <a:srgbClr val="C93D39"/>
              </a:gs>
              <a:gs pos="100000">
                <a:srgbClr val="CD3A36"/>
              </a:gs>
            </a:gsLst>
            <a:lin ang="162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lIns="472235" tIns="546445" rIns="472235" bIns="585536" anchor="ctr"/>
          <a:lstStyle/>
          <a:p>
            <a:endParaRPr lang="zh-CN" altLang="en-US"/>
          </a:p>
        </p:txBody>
      </p:sp>
      <p:sp>
        <p:nvSpPr>
          <p:cNvPr id="10" name="任意多边形 6"/>
          <p:cNvSpPr>
            <a:spLocks noChangeArrowheads="1"/>
          </p:cNvSpPr>
          <p:nvPr/>
        </p:nvSpPr>
        <p:spPr bwMode="auto">
          <a:xfrm rot="-2392333">
            <a:off x="2767013" y="1858963"/>
            <a:ext cx="1258887" cy="1258887"/>
          </a:xfrm>
          <a:custGeom>
            <a:avLst/>
            <a:gdLst>
              <a:gd name="T0" fmla="*/ 503264 w 2235200"/>
              <a:gd name="T1" fmla="*/ 113045 h 2235200"/>
              <a:gd name="T2" fmla="*/ 558414 w 2235200"/>
              <a:gd name="T3" fmla="*/ 66766 h 2235200"/>
              <a:gd name="T4" fmla="*/ 602473 w 2235200"/>
              <a:gd name="T5" fmla="*/ 103735 h 2235200"/>
              <a:gd name="T6" fmla="*/ 566474 w 2235200"/>
              <a:gd name="T7" fmla="*/ 166084 h 2235200"/>
              <a:gd name="T8" fmla="*/ 623672 w 2235200"/>
              <a:gd name="T9" fmla="*/ 265154 h 2235200"/>
              <a:gd name="T10" fmla="*/ 695667 w 2235200"/>
              <a:gd name="T11" fmla="*/ 265153 h 2235200"/>
              <a:gd name="T12" fmla="*/ 705654 w 2235200"/>
              <a:gd name="T13" fmla="*/ 321793 h 2235200"/>
              <a:gd name="T14" fmla="*/ 638000 w 2235200"/>
              <a:gd name="T15" fmla="*/ 346415 h 2235200"/>
              <a:gd name="T16" fmla="*/ 618136 w 2235200"/>
              <a:gd name="T17" fmla="*/ 459074 h 2235200"/>
              <a:gd name="T18" fmla="*/ 673288 w 2235200"/>
              <a:gd name="T19" fmla="*/ 505350 h 2235200"/>
              <a:gd name="T20" fmla="*/ 644531 w 2235200"/>
              <a:gd name="T21" fmla="*/ 555159 h 2235200"/>
              <a:gd name="T22" fmla="*/ 576879 w 2235200"/>
              <a:gd name="T23" fmla="*/ 530534 h 2235200"/>
              <a:gd name="T24" fmla="*/ 489246 w 2235200"/>
              <a:gd name="T25" fmla="*/ 604066 h 2235200"/>
              <a:gd name="T26" fmla="*/ 501749 w 2235200"/>
              <a:gd name="T27" fmla="*/ 674968 h 2235200"/>
              <a:gd name="T28" fmla="*/ 447703 w 2235200"/>
              <a:gd name="T29" fmla="*/ 694639 h 2235200"/>
              <a:gd name="T30" fmla="*/ 411707 w 2235200"/>
              <a:gd name="T31" fmla="*/ 632288 h 2235200"/>
              <a:gd name="T32" fmla="*/ 297310 w 2235200"/>
              <a:gd name="T33" fmla="*/ 632288 h 2235200"/>
              <a:gd name="T34" fmla="*/ 261315 w 2235200"/>
              <a:gd name="T35" fmla="*/ 694639 h 2235200"/>
              <a:gd name="T36" fmla="*/ 207269 w 2235200"/>
              <a:gd name="T37" fmla="*/ 674968 h 2235200"/>
              <a:gd name="T38" fmla="*/ 219772 w 2235200"/>
              <a:gd name="T39" fmla="*/ 604066 h 2235200"/>
              <a:gd name="T40" fmla="*/ 132140 w 2235200"/>
              <a:gd name="T41" fmla="*/ 530534 h 2235200"/>
              <a:gd name="T42" fmla="*/ 64486 w 2235200"/>
              <a:gd name="T43" fmla="*/ 555159 h 2235200"/>
              <a:gd name="T44" fmla="*/ 35729 w 2235200"/>
              <a:gd name="T45" fmla="*/ 505350 h 2235200"/>
              <a:gd name="T46" fmla="*/ 90882 w 2235200"/>
              <a:gd name="T47" fmla="*/ 459074 h 2235200"/>
              <a:gd name="T48" fmla="*/ 71017 w 2235200"/>
              <a:gd name="T49" fmla="*/ 346415 h 2235200"/>
              <a:gd name="T50" fmla="*/ 3363 w 2235200"/>
              <a:gd name="T51" fmla="*/ 321793 h 2235200"/>
              <a:gd name="T52" fmla="*/ 13350 w 2235200"/>
              <a:gd name="T53" fmla="*/ 265153 h 2235200"/>
              <a:gd name="T54" fmla="*/ 85345 w 2235200"/>
              <a:gd name="T55" fmla="*/ 265154 h 2235200"/>
              <a:gd name="T56" fmla="*/ 142544 w 2235200"/>
              <a:gd name="T57" fmla="*/ 166084 h 2235200"/>
              <a:gd name="T58" fmla="*/ 106545 w 2235200"/>
              <a:gd name="T59" fmla="*/ 103735 h 2235200"/>
              <a:gd name="T60" fmla="*/ 150603 w 2235200"/>
              <a:gd name="T61" fmla="*/ 66766 h 2235200"/>
              <a:gd name="T62" fmla="*/ 205754 w 2235200"/>
              <a:gd name="T63" fmla="*/ 113045 h 2235200"/>
              <a:gd name="T64" fmla="*/ 313252 w 2235200"/>
              <a:gd name="T65" fmla="*/ 73918 h 2235200"/>
              <a:gd name="T66" fmla="*/ 325752 w 2235200"/>
              <a:gd name="T67" fmla="*/ 3017 h 2235200"/>
              <a:gd name="T68" fmla="*/ 383266 w 2235200"/>
              <a:gd name="T69" fmla="*/ 3017 h 2235200"/>
              <a:gd name="T70" fmla="*/ 395766 w 2235200"/>
              <a:gd name="T71" fmla="*/ 73918 h 2235200"/>
              <a:gd name="T72" fmla="*/ 503264 w 2235200"/>
              <a:gd name="T73" fmla="*/ 113045 h 223520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235200"/>
              <a:gd name="T112" fmla="*/ 0 h 2235200"/>
              <a:gd name="T113" fmla="*/ 2235200 w 2235200"/>
              <a:gd name="T114" fmla="*/ 2235200 h 223520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235200" h="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gradFill rotWithShape="1">
            <a:gsLst>
              <a:gs pos="0">
                <a:srgbClr val="759436"/>
              </a:gs>
              <a:gs pos="79999">
                <a:srgbClr val="9BC247"/>
              </a:gs>
              <a:gs pos="100000">
                <a:srgbClr val="9BC545"/>
              </a:gs>
            </a:gsLst>
            <a:lin ang="162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lIns="472235" tIns="546445" rIns="472235" bIns="585536" anchor="ctr"/>
          <a:lstStyle/>
          <a:p>
            <a:endParaRPr lang="zh-CN" altLang="en-US"/>
          </a:p>
        </p:txBody>
      </p:sp>
      <p:sp>
        <p:nvSpPr>
          <p:cNvPr id="11" name="任意多边形 7"/>
          <p:cNvSpPr>
            <a:spLocks noChangeArrowheads="1"/>
          </p:cNvSpPr>
          <p:nvPr/>
        </p:nvSpPr>
        <p:spPr bwMode="auto">
          <a:xfrm rot="214321">
            <a:off x="3163888" y="4352925"/>
            <a:ext cx="1258887" cy="1260475"/>
          </a:xfrm>
          <a:custGeom>
            <a:avLst/>
            <a:gdLst>
              <a:gd name="T0" fmla="*/ 503264 w 2235200"/>
              <a:gd name="T1" fmla="*/ 113330 h 2235200"/>
              <a:gd name="T2" fmla="*/ 558414 w 2235200"/>
              <a:gd name="T3" fmla="*/ 66935 h 2235200"/>
              <a:gd name="T4" fmla="*/ 602473 w 2235200"/>
              <a:gd name="T5" fmla="*/ 103997 h 2235200"/>
              <a:gd name="T6" fmla="*/ 566474 w 2235200"/>
              <a:gd name="T7" fmla="*/ 166503 h 2235200"/>
              <a:gd name="T8" fmla="*/ 623672 w 2235200"/>
              <a:gd name="T9" fmla="*/ 265824 h 2235200"/>
              <a:gd name="T10" fmla="*/ 695667 w 2235200"/>
              <a:gd name="T11" fmla="*/ 265822 h 2235200"/>
              <a:gd name="T12" fmla="*/ 705654 w 2235200"/>
              <a:gd name="T13" fmla="*/ 322605 h 2235200"/>
              <a:gd name="T14" fmla="*/ 638000 w 2235200"/>
              <a:gd name="T15" fmla="*/ 347290 h 2235200"/>
              <a:gd name="T16" fmla="*/ 618136 w 2235200"/>
              <a:gd name="T17" fmla="*/ 460233 h 2235200"/>
              <a:gd name="T18" fmla="*/ 673288 w 2235200"/>
              <a:gd name="T19" fmla="*/ 506626 h 2235200"/>
              <a:gd name="T20" fmla="*/ 644531 w 2235200"/>
              <a:gd name="T21" fmla="*/ 556561 h 2235200"/>
              <a:gd name="T22" fmla="*/ 576879 w 2235200"/>
              <a:gd name="T23" fmla="*/ 531873 h 2235200"/>
              <a:gd name="T24" fmla="*/ 489246 w 2235200"/>
              <a:gd name="T25" fmla="*/ 605591 h 2235200"/>
              <a:gd name="T26" fmla="*/ 501749 w 2235200"/>
              <a:gd name="T27" fmla="*/ 676672 h 2235200"/>
              <a:gd name="T28" fmla="*/ 447703 w 2235200"/>
              <a:gd name="T29" fmla="*/ 696392 h 2235200"/>
              <a:gd name="T30" fmla="*/ 411707 w 2235200"/>
              <a:gd name="T31" fmla="*/ 633884 h 2235200"/>
              <a:gd name="T32" fmla="*/ 297310 w 2235200"/>
              <a:gd name="T33" fmla="*/ 633884 h 2235200"/>
              <a:gd name="T34" fmla="*/ 261315 w 2235200"/>
              <a:gd name="T35" fmla="*/ 696392 h 2235200"/>
              <a:gd name="T36" fmla="*/ 207269 w 2235200"/>
              <a:gd name="T37" fmla="*/ 676672 h 2235200"/>
              <a:gd name="T38" fmla="*/ 219772 w 2235200"/>
              <a:gd name="T39" fmla="*/ 605591 h 2235200"/>
              <a:gd name="T40" fmla="*/ 132140 w 2235200"/>
              <a:gd name="T41" fmla="*/ 531873 h 2235200"/>
              <a:gd name="T42" fmla="*/ 64486 w 2235200"/>
              <a:gd name="T43" fmla="*/ 556561 h 2235200"/>
              <a:gd name="T44" fmla="*/ 35729 w 2235200"/>
              <a:gd name="T45" fmla="*/ 506626 h 2235200"/>
              <a:gd name="T46" fmla="*/ 90882 w 2235200"/>
              <a:gd name="T47" fmla="*/ 460233 h 2235200"/>
              <a:gd name="T48" fmla="*/ 71017 w 2235200"/>
              <a:gd name="T49" fmla="*/ 347290 h 2235200"/>
              <a:gd name="T50" fmla="*/ 3363 w 2235200"/>
              <a:gd name="T51" fmla="*/ 322605 h 2235200"/>
              <a:gd name="T52" fmla="*/ 13350 w 2235200"/>
              <a:gd name="T53" fmla="*/ 265822 h 2235200"/>
              <a:gd name="T54" fmla="*/ 85345 w 2235200"/>
              <a:gd name="T55" fmla="*/ 265824 h 2235200"/>
              <a:gd name="T56" fmla="*/ 142544 w 2235200"/>
              <a:gd name="T57" fmla="*/ 166503 h 2235200"/>
              <a:gd name="T58" fmla="*/ 106545 w 2235200"/>
              <a:gd name="T59" fmla="*/ 103997 h 2235200"/>
              <a:gd name="T60" fmla="*/ 150603 w 2235200"/>
              <a:gd name="T61" fmla="*/ 66935 h 2235200"/>
              <a:gd name="T62" fmla="*/ 205754 w 2235200"/>
              <a:gd name="T63" fmla="*/ 113330 h 2235200"/>
              <a:gd name="T64" fmla="*/ 313252 w 2235200"/>
              <a:gd name="T65" fmla="*/ 74105 h 2235200"/>
              <a:gd name="T66" fmla="*/ 325752 w 2235200"/>
              <a:gd name="T67" fmla="*/ 3024 h 2235200"/>
              <a:gd name="T68" fmla="*/ 383266 w 2235200"/>
              <a:gd name="T69" fmla="*/ 3024 h 2235200"/>
              <a:gd name="T70" fmla="*/ 395766 w 2235200"/>
              <a:gd name="T71" fmla="*/ 74105 h 2235200"/>
              <a:gd name="T72" fmla="*/ 503264 w 2235200"/>
              <a:gd name="T73" fmla="*/ 113330 h 223520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235200"/>
              <a:gd name="T112" fmla="*/ 0 h 2235200"/>
              <a:gd name="T113" fmla="*/ 2235200 w 2235200"/>
              <a:gd name="T114" fmla="*/ 2235200 h 223520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235200" h="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gradFill rotWithShape="1">
            <a:gsLst>
              <a:gs pos="0">
                <a:srgbClr val="C96C1F"/>
              </a:gs>
              <a:gs pos="79999">
                <a:srgbClr val="FF8F33"/>
              </a:gs>
              <a:gs pos="100000">
                <a:srgbClr val="FF8F35"/>
              </a:gs>
            </a:gsLst>
            <a:lin ang="162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lIns="472235" tIns="546445" rIns="472235" bIns="585536" anchor="ctr"/>
          <a:lstStyle/>
          <a:p>
            <a:endParaRPr lang="zh-CN" altLang="en-US"/>
          </a:p>
        </p:txBody>
      </p:sp>
      <p:sp>
        <p:nvSpPr>
          <p:cNvPr id="12" name="任意多边形 8"/>
          <p:cNvSpPr>
            <a:spLocks noChangeArrowheads="1"/>
          </p:cNvSpPr>
          <p:nvPr/>
        </p:nvSpPr>
        <p:spPr bwMode="auto">
          <a:xfrm>
            <a:off x="2276475" y="3244850"/>
            <a:ext cx="1258888" cy="1260475"/>
          </a:xfrm>
          <a:custGeom>
            <a:avLst/>
            <a:gdLst>
              <a:gd name="T0" fmla="*/ 503265 w 2235200"/>
              <a:gd name="T1" fmla="*/ 113330 h 2235200"/>
              <a:gd name="T2" fmla="*/ 558415 w 2235200"/>
              <a:gd name="T3" fmla="*/ 66935 h 2235200"/>
              <a:gd name="T4" fmla="*/ 602474 w 2235200"/>
              <a:gd name="T5" fmla="*/ 103997 h 2235200"/>
              <a:gd name="T6" fmla="*/ 566474 w 2235200"/>
              <a:gd name="T7" fmla="*/ 166503 h 2235200"/>
              <a:gd name="T8" fmla="*/ 623673 w 2235200"/>
              <a:gd name="T9" fmla="*/ 265824 h 2235200"/>
              <a:gd name="T10" fmla="*/ 695669 w 2235200"/>
              <a:gd name="T11" fmla="*/ 265822 h 2235200"/>
              <a:gd name="T12" fmla="*/ 705655 w 2235200"/>
              <a:gd name="T13" fmla="*/ 322605 h 2235200"/>
              <a:gd name="T14" fmla="*/ 638001 w 2235200"/>
              <a:gd name="T15" fmla="*/ 347290 h 2235200"/>
              <a:gd name="T16" fmla="*/ 618137 w 2235200"/>
              <a:gd name="T17" fmla="*/ 460233 h 2235200"/>
              <a:gd name="T18" fmla="*/ 673289 w 2235200"/>
              <a:gd name="T19" fmla="*/ 506626 h 2235200"/>
              <a:gd name="T20" fmla="*/ 644532 w 2235200"/>
              <a:gd name="T21" fmla="*/ 556561 h 2235200"/>
              <a:gd name="T22" fmla="*/ 576880 w 2235200"/>
              <a:gd name="T23" fmla="*/ 531873 h 2235200"/>
              <a:gd name="T24" fmla="*/ 489246 w 2235200"/>
              <a:gd name="T25" fmla="*/ 605591 h 2235200"/>
              <a:gd name="T26" fmla="*/ 501750 w 2235200"/>
              <a:gd name="T27" fmla="*/ 676672 h 2235200"/>
              <a:gd name="T28" fmla="*/ 447704 w 2235200"/>
              <a:gd name="T29" fmla="*/ 696392 h 2235200"/>
              <a:gd name="T30" fmla="*/ 411708 w 2235200"/>
              <a:gd name="T31" fmla="*/ 633884 h 2235200"/>
              <a:gd name="T32" fmla="*/ 297311 w 2235200"/>
              <a:gd name="T33" fmla="*/ 633884 h 2235200"/>
              <a:gd name="T34" fmla="*/ 261315 w 2235200"/>
              <a:gd name="T35" fmla="*/ 696392 h 2235200"/>
              <a:gd name="T36" fmla="*/ 207269 w 2235200"/>
              <a:gd name="T37" fmla="*/ 676672 h 2235200"/>
              <a:gd name="T38" fmla="*/ 219773 w 2235200"/>
              <a:gd name="T39" fmla="*/ 605591 h 2235200"/>
              <a:gd name="T40" fmla="*/ 132140 w 2235200"/>
              <a:gd name="T41" fmla="*/ 531873 h 2235200"/>
              <a:gd name="T42" fmla="*/ 64486 w 2235200"/>
              <a:gd name="T43" fmla="*/ 556561 h 2235200"/>
              <a:gd name="T44" fmla="*/ 35730 w 2235200"/>
              <a:gd name="T45" fmla="*/ 506626 h 2235200"/>
              <a:gd name="T46" fmla="*/ 90882 w 2235200"/>
              <a:gd name="T47" fmla="*/ 460233 h 2235200"/>
              <a:gd name="T48" fmla="*/ 71017 w 2235200"/>
              <a:gd name="T49" fmla="*/ 347290 h 2235200"/>
              <a:gd name="T50" fmla="*/ 3363 w 2235200"/>
              <a:gd name="T51" fmla="*/ 322605 h 2235200"/>
              <a:gd name="T52" fmla="*/ 13350 w 2235200"/>
              <a:gd name="T53" fmla="*/ 265822 h 2235200"/>
              <a:gd name="T54" fmla="*/ 85346 w 2235200"/>
              <a:gd name="T55" fmla="*/ 265824 h 2235200"/>
              <a:gd name="T56" fmla="*/ 142544 w 2235200"/>
              <a:gd name="T57" fmla="*/ 166503 h 2235200"/>
              <a:gd name="T58" fmla="*/ 106545 w 2235200"/>
              <a:gd name="T59" fmla="*/ 103997 h 2235200"/>
              <a:gd name="T60" fmla="*/ 150604 w 2235200"/>
              <a:gd name="T61" fmla="*/ 66935 h 2235200"/>
              <a:gd name="T62" fmla="*/ 205754 w 2235200"/>
              <a:gd name="T63" fmla="*/ 113330 h 2235200"/>
              <a:gd name="T64" fmla="*/ 313252 w 2235200"/>
              <a:gd name="T65" fmla="*/ 74105 h 2235200"/>
              <a:gd name="T66" fmla="*/ 325752 w 2235200"/>
              <a:gd name="T67" fmla="*/ 3024 h 2235200"/>
              <a:gd name="T68" fmla="*/ 383267 w 2235200"/>
              <a:gd name="T69" fmla="*/ 3024 h 2235200"/>
              <a:gd name="T70" fmla="*/ 395767 w 2235200"/>
              <a:gd name="T71" fmla="*/ 74105 h 2235200"/>
              <a:gd name="T72" fmla="*/ 503265 w 2235200"/>
              <a:gd name="T73" fmla="*/ 113330 h 223520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235200"/>
              <a:gd name="T112" fmla="*/ 0 h 2235200"/>
              <a:gd name="T113" fmla="*/ 2235200 w 2235200"/>
              <a:gd name="T114" fmla="*/ 2235200 h 223520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235200" h="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gradFill rotWithShape="1">
            <a:gsLst>
              <a:gs pos="0">
                <a:srgbClr val="2D5D97"/>
              </a:gs>
              <a:gs pos="79999">
                <a:srgbClr val="3C7AC5"/>
              </a:gs>
              <a:gs pos="100000">
                <a:srgbClr val="397BC9"/>
              </a:gs>
            </a:gsLst>
            <a:lin ang="162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lIns="472235" tIns="546445" rIns="472235" bIns="585536" anchor="ctr"/>
          <a:lstStyle/>
          <a:p>
            <a:endParaRPr lang="zh-CN" altLang="en-US"/>
          </a:p>
        </p:txBody>
      </p:sp>
      <p:sp>
        <p:nvSpPr>
          <p:cNvPr id="13" name="任意多边形 9"/>
          <p:cNvSpPr>
            <a:spLocks noChangeArrowheads="1"/>
          </p:cNvSpPr>
          <p:nvPr/>
        </p:nvSpPr>
        <p:spPr bwMode="auto">
          <a:xfrm rot="-4368915">
            <a:off x="4950619" y="3788569"/>
            <a:ext cx="1260475" cy="1258887"/>
          </a:xfrm>
          <a:custGeom>
            <a:avLst/>
            <a:gdLst>
              <a:gd name="T0" fmla="*/ 504535 w 2235200"/>
              <a:gd name="T1" fmla="*/ 113045 h 2235200"/>
              <a:gd name="T2" fmla="*/ 559824 w 2235200"/>
              <a:gd name="T3" fmla="*/ 66766 h 2235200"/>
              <a:gd name="T4" fmla="*/ 603994 w 2235200"/>
              <a:gd name="T5" fmla="*/ 103735 h 2235200"/>
              <a:gd name="T6" fmla="*/ 567903 w 2235200"/>
              <a:gd name="T7" fmla="*/ 166084 h 2235200"/>
              <a:gd name="T8" fmla="*/ 625246 w 2235200"/>
              <a:gd name="T9" fmla="*/ 265154 h 2235200"/>
              <a:gd name="T10" fmla="*/ 697424 w 2235200"/>
              <a:gd name="T11" fmla="*/ 265153 h 2235200"/>
              <a:gd name="T12" fmla="*/ 707436 w 2235200"/>
              <a:gd name="T13" fmla="*/ 321793 h 2235200"/>
              <a:gd name="T14" fmla="*/ 639611 w 2235200"/>
              <a:gd name="T15" fmla="*/ 346415 h 2235200"/>
              <a:gd name="T16" fmla="*/ 619696 w 2235200"/>
              <a:gd name="T17" fmla="*/ 459074 h 2235200"/>
              <a:gd name="T18" fmla="*/ 674988 w 2235200"/>
              <a:gd name="T19" fmla="*/ 505350 h 2235200"/>
              <a:gd name="T20" fmla="*/ 646158 w 2235200"/>
              <a:gd name="T21" fmla="*/ 555159 h 2235200"/>
              <a:gd name="T22" fmla="*/ 578335 w 2235200"/>
              <a:gd name="T23" fmla="*/ 530534 h 2235200"/>
              <a:gd name="T24" fmla="*/ 490481 w 2235200"/>
              <a:gd name="T25" fmla="*/ 604066 h 2235200"/>
              <a:gd name="T26" fmla="*/ 503016 w 2235200"/>
              <a:gd name="T27" fmla="*/ 674968 h 2235200"/>
              <a:gd name="T28" fmla="*/ 448833 w 2235200"/>
              <a:gd name="T29" fmla="*/ 694639 h 2235200"/>
              <a:gd name="T30" fmla="*/ 412746 w 2235200"/>
              <a:gd name="T31" fmla="*/ 632288 h 2235200"/>
              <a:gd name="T32" fmla="*/ 298061 w 2235200"/>
              <a:gd name="T33" fmla="*/ 632288 h 2235200"/>
              <a:gd name="T34" fmla="*/ 261974 w 2235200"/>
              <a:gd name="T35" fmla="*/ 694639 h 2235200"/>
              <a:gd name="T36" fmla="*/ 207792 w 2235200"/>
              <a:gd name="T37" fmla="*/ 674968 h 2235200"/>
              <a:gd name="T38" fmla="*/ 220327 w 2235200"/>
              <a:gd name="T39" fmla="*/ 604066 h 2235200"/>
              <a:gd name="T40" fmla="*/ 132473 w 2235200"/>
              <a:gd name="T41" fmla="*/ 530534 h 2235200"/>
              <a:gd name="T42" fmla="*/ 64650 w 2235200"/>
              <a:gd name="T43" fmla="*/ 555159 h 2235200"/>
              <a:gd name="T44" fmla="*/ 35820 w 2235200"/>
              <a:gd name="T45" fmla="*/ 505350 h 2235200"/>
              <a:gd name="T46" fmla="*/ 91112 w 2235200"/>
              <a:gd name="T47" fmla="*/ 459074 h 2235200"/>
              <a:gd name="T48" fmla="*/ 71197 w 2235200"/>
              <a:gd name="T49" fmla="*/ 346415 h 2235200"/>
              <a:gd name="T50" fmla="*/ 3372 w 2235200"/>
              <a:gd name="T51" fmla="*/ 321793 h 2235200"/>
              <a:gd name="T52" fmla="*/ 13384 w 2235200"/>
              <a:gd name="T53" fmla="*/ 265153 h 2235200"/>
              <a:gd name="T54" fmla="*/ 85561 w 2235200"/>
              <a:gd name="T55" fmla="*/ 265154 h 2235200"/>
              <a:gd name="T56" fmla="*/ 142904 w 2235200"/>
              <a:gd name="T57" fmla="*/ 166084 h 2235200"/>
              <a:gd name="T58" fmla="*/ 106814 w 2235200"/>
              <a:gd name="T59" fmla="*/ 103735 h 2235200"/>
              <a:gd name="T60" fmla="*/ 150983 w 2235200"/>
              <a:gd name="T61" fmla="*/ 66766 h 2235200"/>
              <a:gd name="T62" fmla="*/ 206273 w 2235200"/>
              <a:gd name="T63" fmla="*/ 113045 h 2235200"/>
              <a:gd name="T64" fmla="*/ 314042 w 2235200"/>
              <a:gd name="T65" fmla="*/ 73918 h 2235200"/>
              <a:gd name="T66" fmla="*/ 326574 w 2235200"/>
              <a:gd name="T67" fmla="*/ 3017 h 2235200"/>
              <a:gd name="T68" fmla="*/ 384233 w 2235200"/>
              <a:gd name="T69" fmla="*/ 3017 h 2235200"/>
              <a:gd name="T70" fmla="*/ 396765 w 2235200"/>
              <a:gd name="T71" fmla="*/ 73918 h 2235200"/>
              <a:gd name="T72" fmla="*/ 504535 w 2235200"/>
              <a:gd name="T73" fmla="*/ 113045 h 223520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235200"/>
              <a:gd name="T112" fmla="*/ 0 h 2235200"/>
              <a:gd name="T113" fmla="*/ 2235200 w 2235200"/>
              <a:gd name="T114" fmla="*/ 2235200 h 223520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235200" h="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gradFill rotWithShape="1">
            <a:gsLst>
              <a:gs pos="0">
                <a:srgbClr val="29869F"/>
              </a:gs>
              <a:gs pos="79999">
                <a:srgbClr val="36B0D0"/>
              </a:gs>
              <a:gs pos="100000">
                <a:srgbClr val="33B3D5"/>
              </a:gs>
            </a:gsLst>
            <a:lin ang="162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lIns="472235" tIns="546445" rIns="472235" bIns="585536" anchor="ctr"/>
          <a:lstStyle/>
          <a:p>
            <a:endParaRPr lang="zh-CN" altLang="en-US"/>
          </a:p>
        </p:txBody>
      </p:sp>
      <p:sp>
        <p:nvSpPr>
          <p:cNvPr id="14" name="矩形标注 11"/>
          <p:cNvSpPr>
            <a:spLocks noChangeArrowheads="1"/>
          </p:cNvSpPr>
          <p:nvPr/>
        </p:nvSpPr>
        <p:spPr bwMode="auto">
          <a:xfrm>
            <a:off x="6011863" y="2673350"/>
            <a:ext cx="3082925" cy="1247775"/>
          </a:xfrm>
          <a:prstGeom prst="wedgeRectCallout">
            <a:avLst>
              <a:gd name="adj1" fmla="val -73579"/>
              <a:gd name="adj2" fmla="val 15032"/>
            </a:avLst>
          </a:prstGeom>
          <a:solidFill>
            <a:srgbClr val="DAE5F1"/>
          </a:solidFill>
          <a:ln w="9525">
            <a:solidFill>
              <a:srgbClr val="8CB3E3"/>
            </a:solidFill>
            <a:miter lim="800000"/>
            <a:headEnd/>
            <a:tailEnd/>
          </a:ln>
        </p:spPr>
        <p:txBody>
          <a:bodyPr anchor="ctr"/>
          <a:lstStyle>
            <a:lvl1pPr marL="171450" indent="-1714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丰富的计算资源种类，与应用需求相匹配</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buFont typeface="Arial" panose="020B0604020202020204" pitchFamily="34" charset="0"/>
              <a:buChar char="•"/>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刀片集群</a:t>
            </a:r>
            <a:endParaRPr 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buFont typeface="Arial" panose="020B0604020202020204" pitchFamily="34" charset="0"/>
              <a:buChar char="•"/>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多路胖节点</a:t>
            </a:r>
            <a:endParaRPr 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buFont typeface="Arial" panose="020B0604020202020204" pitchFamily="34" charset="0"/>
              <a:buChar char="•"/>
            </a:pP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GPGPU/MIC</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异构计算节点</a:t>
            </a:r>
          </a:p>
        </p:txBody>
      </p:sp>
      <p:sp>
        <p:nvSpPr>
          <p:cNvPr id="15" name="矩形标注 12"/>
          <p:cNvSpPr>
            <a:spLocks noChangeArrowheads="1"/>
          </p:cNvSpPr>
          <p:nvPr/>
        </p:nvSpPr>
        <p:spPr bwMode="auto">
          <a:xfrm>
            <a:off x="5505450" y="5173663"/>
            <a:ext cx="2438400" cy="776287"/>
          </a:xfrm>
          <a:prstGeom prst="wedgeRectCallout">
            <a:avLst>
              <a:gd name="adj1" fmla="val -36162"/>
              <a:gd name="adj2" fmla="val -64574"/>
            </a:avLst>
          </a:prstGeom>
          <a:solidFill>
            <a:srgbClr val="DAE5F1"/>
          </a:solidFill>
          <a:ln w="9525">
            <a:solidFill>
              <a:srgbClr val="8CB3E3"/>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磁盘阵列、分布式并行存储系统</a:t>
            </a:r>
            <a:endParaRPr lang="en-US" sz="12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矩形标注 13"/>
          <p:cNvSpPr>
            <a:spLocks noChangeArrowheads="1"/>
          </p:cNvSpPr>
          <p:nvPr/>
        </p:nvSpPr>
        <p:spPr bwMode="auto">
          <a:xfrm>
            <a:off x="6251575" y="1039813"/>
            <a:ext cx="2843213" cy="1277937"/>
          </a:xfrm>
          <a:prstGeom prst="wedgeRectCallout">
            <a:avLst>
              <a:gd name="adj1" fmla="val -63718"/>
              <a:gd name="adj2" fmla="val 43894"/>
            </a:avLst>
          </a:prstGeom>
          <a:solidFill>
            <a:srgbClr val="DAE5F1"/>
          </a:solidFill>
          <a:ln w="9525">
            <a:solidFill>
              <a:srgbClr val="8CB3E3"/>
            </a:solidFill>
            <a:miter lim="800000"/>
            <a:headEnd/>
            <a:tailEnd/>
          </a:ln>
        </p:spPr>
        <p:txBody>
          <a:bodyPr anchor="ctr"/>
          <a:lstStyle>
            <a:lvl1pPr marL="171450" indent="-1714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曙光</a:t>
            </a:r>
            <a:r>
              <a:rPr lang="en-US" altLang="zh-CN" sz="12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Gridview</a:t>
            </a:r>
            <a:r>
              <a:rPr lang="zh-CN" altLang="en-US" sz="12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集群操作系统</a:t>
            </a:r>
            <a:endParaRPr lang="en-US" sz="12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buFont typeface="Arial" panose="020B0604020202020204" pitchFamily="34" charset="0"/>
              <a:buChar char="•"/>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集群节点、存储系统、机房基础设施等，统一监控管理告警平台</a:t>
            </a:r>
            <a:endParaRPr 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buFont typeface="Arial" panose="020B0604020202020204" pitchFamily="34" charset="0"/>
              <a:buChar char="•"/>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丰富的作业调度功能，简单易用的用户接口</a:t>
            </a:r>
            <a:endParaRPr 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buFont typeface="Arial" panose="020B0604020202020204" pitchFamily="34" charset="0"/>
              <a:buNone/>
            </a:pPr>
            <a:r>
              <a:rPr lang="zh-CN" altLang="en-US" sz="12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优化的</a:t>
            </a:r>
            <a:r>
              <a:rPr lang="en-US" altLang="zh-CN" sz="12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HPC</a:t>
            </a:r>
            <a:r>
              <a:rPr lang="zh-CN" altLang="en-US" sz="12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基础软件环境</a:t>
            </a:r>
            <a:endParaRPr lang="en-US" sz="12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矩形标注 14"/>
          <p:cNvSpPr>
            <a:spLocks noChangeArrowheads="1"/>
          </p:cNvSpPr>
          <p:nvPr/>
        </p:nvSpPr>
        <p:spPr bwMode="auto">
          <a:xfrm>
            <a:off x="42863" y="1039813"/>
            <a:ext cx="2862262" cy="1036637"/>
          </a:xfrm>
          <a:prstGeom prst="wedgeRectCallout">
            <a:avLst>
              <a:gd name="adj1" fmla="val 48690"/>
              <a:gd name="adj2" fmla="val 62454"/>
            </a:avLst>
          </a:prstGeom>
          <a:solidFill>
            <a:srgbClr val="DAE5F1"/>
          </a:solidFill>
          <a:ln w="9525">
            <a:solidFill>
              <a:srgbClr val="8CB3E3"/>
            </a:solidFill>
            <a:miter lim="800000"/>
            <a:headEnd/>
            <a:tailEnd/>
          </a:ln>
        </p:spPr>
        <p:txBody>
          <a:bodyPr anchor="ctr"/>
          <a:lstStyle>
            <a:lvl1pPr marL="171450" indent="-1714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Char char="•"/>
            </a:pPr>
            <a:r>
              <a:rPr lang="zh-CN" altLang="en-US" sz="12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计算和存储融合的 </a:t>
            </a:r>
            <a:r>
              <a:rPr lang="en-US" altLang="zh-CN" sz="12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InfiniBand </a:t>
            </a:r>
            <a:r>
              <a:rPr lang="zh-CN" altLang="en-US" sz="12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高速网络</a:t>
            </a:r>
            <a:endParaRPr lang="en-US" sz="12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buFont typeface="Arial" panose="020B0604020202020204" pitchFamily="34" charset="0"/>
              <a:buChar char="•"/>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千兆交换管理网络</a:t>
            </a:r>
            <a:endParaRPr 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buFont typeface="Arial" panose="020B0604020202020204" pitchFamily="34" charset="0"/>
              <a:buChar char="•"/>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独立的</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IPMI</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远程管理网络</a:t>
            </a:r>
            <a:endParaRPr 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矩形标注 15"/>
          <p:cNvSpPr>
            <a:spLocks noChangeArrowheads="1"/>
          </p:cNvSpPr>
          <p:nvPr/>
        </p:nvSpPr>
        <p:spPr bwMode="auto">
          <a:xfrm>
            <a:off x="53975" y="2852738"/>
            <a:ext cx="2084388" cy="1462087"/>
          </a:xfrm>
          <a:prstGeom prst="wedgeRectCallout">
            <a:avLst>
              <a:gd name="adj1" fmla="val 56097"/>
              <a:gd name="adj2" fmla="val 25435"/>
            </a:avLst>
          </a:prstGeom>
          <a:solidFill>
            <a:srgbClr val="DAE5F1"/>
          </a:solidFill>
          <a:ln w="9525">
            <a:solidFill>
              <a:srgbClr val="8CB3E3"/>
            </a:solidFill>
            <a:miter lim="800000"/>
            <a:headEnd/>
            <a:tailEnd/>
          </a:ln>
        </p:spPr>
        <p:txBody>
          <a:bodyPr anchor="ctr"/>
          <a:lstStyle>
            <a:lvl1pPr marL="171450" indent="-1714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远程可视化系统</a:t>
            </a:r>
            <a:endParaRPr 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buFont typeface="Arial" panose="020B0604020202020204" pitchFamily="34" charset="0"/>
              <a:buChar char="•"/>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针对工程计算、石油物探、气象、渲染等领域</a:t>
            </a:r>
            <a:endParaRPr 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buFont typeface="Arial" panose="020B0604020202020204" pitchFamily="34" charset="0"/>
              <a:buChar char="•"/>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支持</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3D</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远程桌面图形交互</a:t>
            </a:r>
            <a:endParaRPr 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buFont typeface="Arial" panose="020B0604020202020204" pitchFamily="34" charset="0"/>
              <a:buChar char="•"/>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计算、图形资源的统一调度，统一的用户和数据管理</a:t>
            </a:r>
            <a:endParaRPr 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文本框 1"/>
          <p:cNvSpPr>
            <a:spLocks noChangeArrowheads="1"/>
          </p:cNvSpPr>
          <p:nvPr/>
        </p:nvSpPr>
        <p:spPr bwMode="auto">
          <a:xfrm>
            <a:off x="4010025" y="3419475"/>
            <a:ext cx="6461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计算</a:t>
            </a:r>
            <a:endParaRPr lang="zh-CN" altLang="en-US"/>
          </a:p>
        </p:txBody>
      </p:sp>
      <p:sp>
        <p:nvSpPr>
          <p:cNvPr id="20" name="文本框 16"/>
          <p:cNvSpPr>
            <a:spLocks noChangeArrowheads="1"/>
          </p:cNvSpPr>
          <p:nvPr/>
        </p:nvSpPr>
        <p:spPr bwMode="auto">
          <a:xfrm>
            <a:off x="5264150" y="4217988"/>
            <a:ext cx="646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存储</a:t>
            </a:r>
            <a:endParaRPr lang="zh-CN" altLang="en-US"/>
          </a:p>
        </p:txBody>
      </p:sp>
      <p:sp>
        <p:nvSpPr>
          <p:cNvPr id="21" name="文本框 17"/>
          <p:cNvSpPr>
            <a:spLocks noChangeArrowheads="1"/>
          </p:cNvSpPr>
          <p:nvPr/>
        </p:nvSpPr>
        <p:spPr bwMode="auto">
          <a:xfrm>
            <a:off x="4986338" y="2317750"/>
            <a:ext cx="6477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软件</a:t>
            </a:r>
            <a:endParaRPr lang="zh-CN" altLang="en-US"/>
          </a:p>
        </p:txBody>
      </p:sp>
      <p:sp>
        <p:nvSpPr>
          <p:cNvPr id="22" name="文本框 18"/>
          <p:cNvSpPr>
            <a:spLocks noChangeArrowheads="1"/>
          </p:cNvSpPr>
          <p:nvPr/>
        </p:nvSpPr>
        <p:spPr bwMode="auto">
          <a:xfrm>
            <a:off x="3473450" y="4660900"/>
            <a:ext cx="6461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基础</a:t>
            </a:r>
            <a:endParaRPr 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设施</a:t>
            </a:r>
            <a:endParaRPr lang="zh-CN" altLang="en-US"/>
          </a:p>
        </p:txBody>
      </p:sp>
      <p:sp>
        <p:nvSpPr>
          <p:cNvPr id="23" name="文本框 19"/>
          <p:cNvSpPr>
            <a:spLocks noChangeArrowheads="1"/>
          </p:cNvSpPr>
          <p:nvPr/>
        </p:nvSpPr>
        <p:spPr bwMode="auto">
          <a:xfrm>
            <a:off x="2582863" y="3678238"/>
            <a:ext cx="6461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图形</a:t>
            </a:r>
            <a:endParaRPr lang="zh-CN" altLang="en-US"/>
          </a:p>
        </p:txBody>
      </p:sp>
      <p:sp>
        <p:nvSpPr>
          <p:cNvPr id="24" name="文本框 20"/>
          <p:cNvSpPr>
            <a:spLocks noChangeArrowheads="1"/>
          </p:cNvSpPr>
          <p:nvPr/>
        </p:nvSpPr>
        <p:spPr bwMode="auto">
          <a:xfrm>
            <a:off x="3068638" y="2303463"/>
            <a:ext cx="6461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网络</a:t>
            </a:r>
            <a:endParaRPr lang="zh-CN" altLang="en-US"/>
          </a:p>
        </p:txBody>
      </p:sp>
      <p:sp>
        <p:nvSpPr>
          <p:cNvPr id="25" name="矩形标注 21"/>
          <p:cNvSpPr>
            <a:spLocks noChangeArrowheads="1"/>
          </p:cNvSpPr>
          <p:nvPr/>
        </p:nvSpPr>
        <p:spPr bwMode="auto">
          <a:xfrm>
            <a:off x="1506538" y="5434013"/>
            <a:ext cx="1736725" cy="673100"/>
          </a:xfrm>
          <a:prstGeom prst="wedgeRectCallout">
            <a:avLst>
              <a:gd name="adj1" fmla="val 47444"/>
              <a:gd name="adj2" fmla="val -68606"/>
            </a:avLst>
          </a:prstGeom>
          <a:solidFill>
            <a:srgbClr val="DAE5F1"/>
          </a:solidFill>
          <a:ln w="9525">
            <a:solidFill>
              <a:srgbClr val="8CB3E3"/>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机柜、空调、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UPS</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等</a:t>
            </a:r>
            <a:endParaRPr 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文本框 10"/>
          <p:cNvSpPr>
            <a:spLocks noChangeArrowheads="1"/>
          </p:cNvSpPr>
          <p:nvPr/>
        </p:nvSpPr>
        <p:spPr bwMode="auto">
          <a:xfrm>
            <a:off x="3492500" y="1408113"/>
            <a:ext cx="18002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b="1">
                <a:latin typeface="微软雅黑" panose="020B0503020204020204" pitchFamily="34" charset="-122"/>
                <a:ea typeface="微软雅黑" panose="020B0503020204020204" pitchFamily="34" charset="-122"/>
                <a:sym typeface="微软雅黑" panose="020B0503020204020204" pitchFamily="34" charset="-122"/>
              </a:rPr>
              <a:t>各系统紧密融合</a:t>
            </a:r>
            <a:endParaRPr lang="zh-CN" altLang="en-US"/>
          </a:p>
        </p:txBody>
      </p:sp>
    </p:spTree>
    <p:extLst>
      <p:ext uri="{BB962C8B-B14F-4D97-AF65-F5344CB8AC3E}">
        <p14:creationId xmlns:p14="http://schemas.microsoft.com/office/powerpoint/2010/main" val="34939803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withEffect">
                                  <p:stCondLst>
                                    <p:cond delay="0"/>
                                  </p:stCondLst>
                                  <p:childTnLst>
                                    <p:animRot by="21600000">
                                      <p:cBhvr>
                                        <p:cTn id="6" dur="59000" fill="hold"/>
                                        <p:tgtEl>
                                          <p:spTgt spid="8"/>
                                        </p:tgtEl>
                                        <p:attrNameLst>
                                          <p:attrName>r</p:attrName>
                                        </p:attrNameLst>
                                      </p:cBhvr>
                                    </p:animRot>
                                  </p:childTnLst>
                                </p:cTn>
                              </p:par>
                              <p:par>
                                <p:cTn id="7" presetID="8" presetClass="emph" presetSubtype="0" fill="hold" grpId="0" nodeType="withEffect">
                                  <p:stCondLst>
                                    <p:cond delay="0"/>
                                  </p:stCondLst>
                                  <p:childTnLst>
                                    <p:animRot by="-21600000">
                                      <p:cBhvr>
                                        <p:cTn id="8" dur="59000" fill="hold"/>
                                        <p:tgtEl>
                                          <p:spTgt spid="9"/>
                                        </p:tgtEl>
                                        <p:attrNameLst>
                                          <p:attrName>r</p:attrName>
                                        </p:attrNameLst>
                                      </p:cBhvr>
                                    </p:animRot>
                                  </p:childTnLst>
                                </p:cTn>
                              </p:par>
                              <p:par>
                                <p:cTn id="9" presetID="8" presetClass="emph" presetSubtype="0" fill="hold" grpId="0" nodeType="withEffect">
                                  <p:stCondLst>
                                    <p:cond delay="0"/>
                                  </p:stCondLst>
                                  <p:childTnLst>
                                    <p:animRot by="-21600000">
                                      <p:cBhvr>
                                        <p:cTn id="10" dur="59000" fill="hold"/>
                                        <p:tgtEl>
                                          <p:spTgt spid="13"/>
                                        </p:tgtEl>
                                        <p:attrNameLst>
                                          <p:attrName>r</p:attrName>
                                        </p:attrNameLst>
                                      </p:cBhvr>
                                    </p:animRot>
                                  </p:childTnLst>
                                </p:cTn>
                              </p:par>
                              <p:par>
                                <p:cTn id="11" presetID="8" presetClass="emph" presetSubtype="0" fill="hold" grpId="0" nodeType="withEffect">
                                  <p:stCondLst>
                                    <p:cond delay="0"/>
                                  </p:stCondLst>
                                  <p:childTnLst>
                                    <p:animRot by="-21600000">
                                      <p:cBhvr>
                                        <p:cTn id="12" dur="59000" fill="hold"/>
                                        <p:tgtEl>
                                          <p:spTgt spid="11"/>
                                        </p:tgtEl>
                                        <p:attrNameLst>
                                          <p:attrName>r</p:attrName>
                                        </p:attrNameLst>
                                      </p:cBhvr>
                                    </p:animRot>
                                  </p:childTnLst>
                                </p:cTn>
                              </p:par>
                              <p:par>
                                <p:cTn id="13" presetID="8" presetClass="emph" presetSubtype="0" fill="hold" grpId="0" nodeType="withEffect">
                                  <p:stCondLst>
                                    <p:cond delay="0"/>
                                  </p:stCondLst>
                                  <p:childTnLst>
                                    <p:animRot by="-21600000">
                                      <p:cBhvr>
                                        <p:cTn id="14" dur="59000" fill="hold"/>
                                        <p:tgtEl>
                                          <p:spTgt spid="12"/>
                                        </p:tgtEl>
                                        <p:attrNameLst>
                                          <p:attrName>r</p:attrName>
                                        </p:attrNameLst>
                                      </p:cBhvr>
                                    </p:animRot>
                                  </p:childTnLst>
                                </p:cTn>
                              </p:par>
                              <p:par>
                                <p:cTn id="15" presetID="8" presetClass="emph" presetSubtype="0" fill="hold" grpId="0" nodeType="withEffect">
                                  <p:stCondLst>
                                    <p:cond delay="0"/>
                                  </p:stCondLst>
                                  <p:childTnLst>
                                    <p:animRot by="-21600000">
                                      <p:cBhvr>
                                        <p:cTn id="16" dur="59000" fill="hold"/>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sz="quarter" idx="12"/>
          </p:nvPr>
        </p:nvPicPr>
        <p:blipFill>
          <a:blip r:embed="rId3">
            <a:extLst>
              <a:ext uri="{28A0092B-C50C-407E-A947-70E740481C1C}">
                <a14:useLocalDpi xmlns:a14="http://schemas.microsoft.com/office/drawing/2010/main" val="0"/>
              </a:ext>
            </a:extLst>
          </a:blip>
          <a:stretch>
            <a:fillRect/>
          </a:stretch>
        </p:blipFill>
        <p:spPr>
          <a:xfrm>
            <a:off x="53330" y="1340768"/>
            <a:ext cx="8374499" cy="4752528"/>
          </a:xfrm>
        </p:spPr>
      </p:pic>
      <p:sp>
        <p:nvSpPr>
          <p:cNvPr id="3" name="文本占位符 2"/>
          <p:cNvSpPr>
            <a:spLocks noGrp="1"/>
          </p:cNvSpPr>
          <p:nvPr>
            <p:ph type="body" sz="quarter" idx="13"/>
          </p:nvPr>
        </p:nvSpPr>
        <p:spPr/>
        <p:txBody>
          <a:bodyPr/>
          <a:lstStyle/>
          <a:p>
            <a:r>
              <a:rPr lang="en-US" altLang="zh-CN" dirty="0" smtClean="0"/>
              <a:t>TOP500</a:t>
            </a:r>
            <a:r>
              <a:rPr lang="zh-CN" altLang="en-US" dirty="0" smtClean="0"/>
              <a:t>计算机性能</a:t>
            </a:r>
            <a:endParaRPr lang="zh-CN" altLang="en-US" dirty="0"/>
          </a:p>
        </p:txBody>
      </p:sp>
      <p:sp>
        <p:nvSpPr>
          <p:cNvPr id="5" name="文本框 4"/>
          <p:cNvSpPr txBox="1"/>
          <p:nvPr/>
        </p:nvSpPr>
        <p:spPr>
          <a:xfrm>
            <a:off x="1" y="2496322"/>
            <a:ext cx="461665" cy="2804886"/>
          </a:xfrm>
          <a:prstGeom prst="rect">
            <a:avLst/>
          </a:prstGeom>
          <a:noFill/>
        </p:spPr>
        <p:txBody>
          <a:bodyPr vert="vert270" wrap="square" rtlCol="0">
            <a:spAutoFit/>
          </a:bodyPr>
          <a:lstStyle/>
          <a:p>
            <a:r>
              <a:rPr lang="zh-CN" altLang="en-US" dirty="0" smtClean="0"/>
              <a:t>浮点运算速度（</a:t>
            </a:r>
            <a:r>
              <a:rPr lang="en-US" altLang="zh-CN" dirty="0" smtClean="0"/>
              <a:t>GFLOPS</a:t>
            </a:r>
            <a:r>
              <a:rPr lang="zh-CN" altLang="en-US" dirty="0" smtClean="0"/>
              <a:t>）</a:t>
            </a:r>
            <a:endParaRPr lang="zh-CN" altLang="en-US" dirty="0"/>
          </a:p>
        </p:txBody>
      </p:sp>
      <p:grpSp>
        <p:nvGrpSpPr>
          <p:cNvPr id="17" name="组合 16"/>
          <p:cNvGrpSpPr/>
          <p:nvPr/>
        </p:nvGrpSpPr>
        <p:grpSpPr>
          <a:xfrm>
            <a:off x="1685721" y="3770113"/>
            <a:ext cx="1353429" cy="1244071"/>
            <a:chOff x="1930455" y="3631772"/>
            <a:chExt cx="1440160" cy="1323794"/>
          </a:xfrm>
        </p:grpSpPr>
        <p:sp>
          <p:nvSpPr>
            <p:cNvPr id="12" name="椭圆 11"/>
            <p:cNvSpPr/>
            <p:nvPr/>
          </p:nvSpPr>
          <p:spPr>
            <a:xfrm>
              <a:off x="2398508" y="3631772"/>
              <a:ext cx="504056" cy="504056"/>
            </a:xfrm>
            <a:prstGeom prst="ellipse">
              <a:avLst/>
            </a:pr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930455" y="4333317"/>
              <a:ext cx="1440160" cy="622249"/>
            </a:xfrm>
            <a:prstGeom prst="rect">
              <a:avLst/>
            </a:prstGeom>
            <a:noFill/>
          </p:spPr>
          <p:txBody>
            <a:bodyPr wrap="square" rtlCol="0">
              <a:spAutoFit/>
            </a:bodyPr>
            <a:lstStyle/>
            <a:p>
              <a:pPr algn="ctr"/>
              <a:r>
                <a:rPr lang="en-US" altLang="zh-CN" sz="1600" b="1" dirty="0" smtClean="0"/>
                <a:t>1997</a:t>
              </a:r>
            </a:p>
            <a:p>
              <a:pPr algn="ctr"/>
              <a:r>
                <a:rPr lang="en-US" altLang="zh-CN" sz="1600" b="1" dirty="0" smtClean="0"/>
                <a:t> </a:t>
              </a:r>
              <a:r>
                <a:rPr lang="zh-CN" altLang="en-US" sz="1600" b="1" dirty="0" smtClean="0"/>
                <a:t>万亿次</a:t>
              </a:r>
              <a:endParaRPr lang="zh-CN" altLang="en-US" sz="1600" b="1" dirty="0"/>
            </a:p>
          </p:txBody>
        </p:sp>
      </p:grpSp>
      <p:grpSp>
        <p:nvGrpSpPr>
          <p:cNvPr id="16" name="组合 15"/>
          <p:cNvGrpSpPr/>
          <p:nvPr/>
        </p:nvGrpSpPr>
        <p:grpSpPr>
          <a:xfrm>
            <a:off x="4788024" y="2665172"/>
            <a:ext cx="1691786" cy="1178034"/>
            <a:chOff x="5220072" y="2492896"/>
            <a:chExt cx="1800200" cy="1253525"/>
          </a:xfrm>
        </p:grpSpPr>
        <p:sp>
          <p:nvSpPr>
            <p:cNvPr id="13" name="椭圆 12"/>
            <p:cNvSpPr/>
            <p:nvPr/>
          </p:nvSpPr>
          <p:spPr>
            <a:xfrm>
              <a:off x="5724128" y="2492896"/>
              <a:ext cx="504056" cy="504056"/>
            </a:xfrm>
            <a:prstGeom prst="ellipse">
              <a:avLst/>
            </a:pr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220072" y="3058671"/>
              <a:ext cx="1800200" cy="687750"/>
            </a:xfrm>
            <a:prstGeom prst="rect">
              <a:avLst/>
            </a:prstGeom>
          </p:spPr>
          <p:txBody>
            <a:bodyPr wrap="square">
              <a:spAutoFit/>
            </a:bodyPr>
            <a:lstStyle/>
            <a:p>
              <a:pPr algn="ctr"/>
              <a:r>
                <a:rPr lang="en-US" altLang="zh-CN" b="1" dirty="0" smtClean="0"/>
                <a:t>2008 </a:t>
              </a:r>
            </a:p>
            <a:p>
              <a:pPr algn="ctr"/>
              <a:r>
                <a:rPr lang="zh-CN" altLang="en-US" b="1" dirty="0" smtClean="0"/>
                <a:t>千万亿次</a:t>
              </a:r>
              <a:endParaRPr lang="zh-CN" altLang="en-US" b="1" dirty="0"/>
            </a:p>
          </p:txBody>
        </p:sp>
      </p:grpSp>
      <p:grpSp>
        <p:nvGrpSpPr>
          <p:cNvPr id="59" name="组合 58"/>
          <p:cNvGrpSpPr/>
          <p:nvPr/>
        </p:nvGrpSpPr>
        <p:grpSpPr>
          <a:xfrm>
            <a:off x="4149001" y="1118714"/>
            <a:ext cx="1899671" cy="1734222"/>
            <a:chOff x="4149001" y="1118714"/>
            <a:chExt cx="1899671" cy="1734222"/>
          </a:xfrm>
        </p:grpSpPr>
        <p:cxnSp>
          <p:nvCxnSpPr>
            <p:cNvPr id="24" name="直接箭头连接符 23"/>
            <p:cNvCxnSpPr/>
            <p:nvPr/>
          </p:nvCxnSpPr>
          <p:spPr>
            <a:xfrm>
              <a:off x="4608512" y="1628800"/>
              <a:ext cx="1440160" cy="122413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4149001" y="1118714"/>
              <a:ext cx="1005219" cy="646331"/>
            </a:xfrm>
            <a:prstGeom prst="rect">
              <a:avLst/>
            </a:prstGeom>
            <a:ln>
              <a:noFill/>
            </a:ln>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n-US" altLang="zh-CN" b="1" dirty="0" smtClean="0"/>
                <a:t>2010</a:t>
              </a:r>
            </a:p>
            <a:p>
              <a:pPr algn="ctr"/>
              <a:r>
                <a:rPr lang="zh-CN" altLang="en-US" b="1" dirty="0" smtClean="0"/>
                <a:t>天河</a:t>
              </a:r>
              <a:r>
                <a:rPr lang="en-US" altLang="zh-CN" b="1" dirty="0" smtClean="0"/>
                <a:t>-IA</a:t>
              </a:r>
            </a:p>
          </p:txBody>
        </p:sp>
      </p:grpSp>
      <p:grpSp>
        <p:nvGrpSpPr>
          <p:cNvPr id="60" name="组合 59"/>
          <p:cNvGrpSpPr/>
          <p:nvPr/>
        </p:nvGrpSpPr>
        <p:grpSpPr>
          <a:xfrm>
            <a:off x="5699928" y="1051430"/>
            <a:ext cx="1212840" cy="1369458"/>
            <a:chOff x="5699928" y="1051430"/>
            <a:chExt cx="1212840" cy="1369458"/>
          </a:xfrm>
        </p:grpSpPr>
        <p:cxnSp>
          <p:nvCxnSpPr>
            <p:cNvPr id="33" name="直接箭头连接符 32"/>
            <p:cNvCxnSpPr/>
            <p:nvPr/>
          </p:nvCxnSpPr>
          <p:spPr>
            <a:xfrm>
              <a:off x="6048672" y="1300102"/>
              <a:ext cx="864096" cy="112078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5699928" y="1051430"/>
              <a:ext cx="878017" cy="646331"/>
            </a:xfrm>
            <a:prstGeom prst="rect">
              <a:avLst/>
            </a:prstGeom>
            <a:solidFill>
              <a:schemeClr val="lt1"/>
            </a:solidFill>
            <a:ln>
              <a:noFill/>
            </a:ln>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n-US" altLang="zh-CN" b="1" dirty="0" smtClean="0"/>
                <a:t>2013</a:t>
              </a:r>
            </a:p>
            <a:p>
              <a:pPr algn="ctr"/>
              <a:r>
                <a:rPr lang="zh-CN" altLang="en-US" b="1" dirty="0" smtClean="0"/>
                <a:t>天河</a:t>
              </a:r>
              <a:r>
                <a:rPr lang="en-US" altLang="zh-CN" b="1" dirty="0" smtClean="0"/>
                <a:t>-2</a:t>
              </a:r>
              <a:endParaRPr lang="zh-CN" altLang="en-US" b="1" dirty="0"/>
            </a:p>
          </p:txBody>
        </p:sp>
      </p:grpSp>
      <p:grpSp>
        <p:nvGrpSpPr>
          <p:cNvPr id="61" name="组合 60"/>
          <p:cNvGrpSpPr/>
          <p:nvPr/>
        </p:nvGrpSpPr>
        <p:grpSpPr>
          <a:xfrm>
            <a:off x="1008112" y="1374595"/>
            <a:ext cx="8862178" cy="3206533"/>
            <a:chOff x="1008112" y="1374595"/>
            <a:chExt cx="8862178" cy="3206533"/>
          </a:xfrm>
        </p:grpSpPr>
        <p:cxnSp>
          <p:nvCxnSpPr>
            <p:cNvPr id="42" name="直接连接符 41"/>
            <p:cNvCxnSpPr/>
            <p:nvPr/>
          </p:nvCxnSpPr>
          <p:spPr>
            <a:xfrm flipV="1">
              <a:off x="1008112" y="1374595"/>
              <a:ext cx="8862178" cy="3206533"/>
            </a:xfrm>
            <a:prstGeom prst="line">
              <a:avLst/>
            </a:prstGeom>
            <a:ln w="38100">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V="1">
              <a:off x="7020272" y="1834034"/>
              <a:ext cx="2823810" cy="4669"/>
            </a:xfrm>
            <a:prstGeom prst="line">
              <a:avLst/>
            </a:prstGeom>
            <a:ln w="38100">
              <a:solidFill>
                <a:schemeClr val="tx1"/>
              </a:solidFill>
              <a:prstDash val="lgDash"/>
            </a:ln>
          </p:spPr>
          <p:style>
            <a:lnRef idx="1">
              <a:schemeClr val="accent1"/>
            </a:lnRef>
            <a:fillRef idx="0">
              <a:schemeClr val="accent1"/>
            </a:fillRef>
            <a:effectRef idx="0">
              <a:schemeClr val="accent1"/>
            </a:effectRef>
            <a:fontRef idx="minor">
              <a:schemeClr val="tx1"/>
            </a:fontRef>
          </p:style>
        </p:cxnSp>
      </p:grpSp>
      <p:grpSp>
        <p:nvGrpSpPr>
          <p:cNvPr id="56" name="组合 55"/>
          <p:cNvGrpSpPr/>
          <p:nvPr/>
        </p:nvGrpSpPr>
        <p:grpSpPr>
          <a:xfrm>
            <a:off x="7915364" y="1592386"/>
            <a:ext cx="1353429" cy="1244071"/>
            <a:chOff x="1930455" y="3631772"/>
            <a:chExt cx="1440160" cy="1323794"/>
          </a:xfrm>
        </p:grpSpPr>
        <p:sp>
          <p:nvSpPr>
            <p:cNvPr id="57" name="椭圆 56"/>
            <p:cNvSpPr/>
            <p:nvPr/>
          </p:nvSpPr>
          <p:spPr>
            <a:xfrm>
              <a:off x="2398508" y="3631772"/>
              <a:ext cx="504056" cy="504056"/>
            </a:xfrm>
            <a:prstGeom prst="ellipse">
              <a:avLst/>
            </a:pr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p:cNvSpPr txBox="1"/>
            <p:nvPr/>
          </p:nvSpPr>
          <p:spPr>
            <a:xfrm>
              <a:off x="1930455" y="4333317"/>
              <a:ext cx="1440160" cy="622249"/>
            </a:xfrm>
            <a:prstGeom prst="rect">
              <a:avLst/>
            </a:prstGeom>
            <a:noFill/>
          </p:spPr>
          <p:txBody>
            <a:bodyPr wrap="square" rtlCol="0">
              <a:spAutoFit/>
            </a:bodyPr>
            <a:lstStyle/>
            <a:p>
              <a:pPr algn="ctr"/>
              <a:r>
                <a:rPr lang="en-US" altLang="zh-CN" sz="1600" b="1" dirty="0" smtClean="0"/>
                <a:t>2018-2020</a:t>
              </a:r>
            </a:p>
            <a:p>
              <a:pPr algn="ctr"/>
              <a:r>
                <a:rPr lang="zh-CN" altLang="en-US" sz="1600" b="1" dirty="0" smtClean="0"/>
                <a:t>百亿亿次</a:t>
              </a:r>
              <a:endParaRPr lang="zh-CN" altLang="en-US" sz="1600" b="1" dirty="0"/>
            </a:p>
          </p:txBody>
        </p:sp>
      </p:grpSp>
      <p:sp>
        <p:nvSpPr>
          <p:cNvPr id="67" name="文本框 66"/>
          <p:cNvSpPr txBox="1"/>
          <p:nvPr/>
        </p:nvSpPr>
        <p:spPr>
          <a:xfrm>
            <a:off x="3952035" y="5776525"/>
            <a:ext cx="1953976" cy="646331"/>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zh-CN" altLang="en-US" b="1" dirty="0" smtClean="0"/>
              <a:t>曙光“星云”</a:t>
            </a:r>
            <a:endParaRPr lang="en-US" altLang="zh-CN" b="1" dirty="0" smtClean="0"/>
          </a:p>
          <a:p>
            <a:pPr algn="ctr"/>
            <a:r>
              <a:rPr lang="en-US" altLang="zh-CN" dirty="0" smtClean="0"/>
              <a:t>TOP500 </a:t>
            </a:r>
            <a:r>
              <a:rPr lang="zh-CN" altLang="en-US" dirty="0" smtClean="0"/>
              <a:t>第二</a:t>
            </a:r>
            <a:endParaRPr lang="zh-CN" altLang="en-US" dirty="0"/>
          </a:p>
        </p:txBody>
      </p:sp>
      <p:sp>
        <p:nvSpPr>
          <p:cNvPr id="70" name="文本框 69"/>
          <p:cNvSpPr txBox="1"/>
          <p:nvPr/>
        </p:nvSpPr>
        <p:spPr>
          <a:xfrm>
            <a:off x="6178797" y="5745323"/>
            <a:ext cx="2329088" cy="92333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zh-CN" altLang="zh-CN" b="1" dirty="0"/>
              <a:t>神威蓝</a:t>
            </a:r>
            <a:r>
              <a:rPr lang="zh-CN" altLang="zh-CN" b="1" dirty="0" smtClean="0"/>
              <a:t>光</a:t>
            </a:r>
            <a:endParaRPr lang="en-US" altLang="zh-CN" b="1" dirty="0" smtClean="0"/>
          </a:p>
          <a:p>
            <a:pPr algn="ctr"/>
            <a:r>
              <a:rPr lang="zh-CN" altLang="zh-CN" dirty="0"/>
              <a:t>第一个</a:t>
            </a:r>
            <a:r>
              <a:rPr lang="zh-CN" altLang="zh-CN" dirty="0" smtClean="0"/>
              <a:t>全国产</a:t>
            </a:r>
            <a:r>
              <a:rPr lang="en-US" altLang="zh-CN" dirty="0" smtClean="0"/>
              <a:t>CPU</a:t>
            </a:r>
          </a:p>
          <a:p>
            <a:pPr algn="ctr"/>
            <a:r>
              <a:rPr lang="zh-CN" altLang="zh-CN" dirty="0" smtClean="0"/>
              <a:t>千万亿</a:t>
            </a:r>
            <a:r>
              <a:rPr lang="zh-CN" altLang="zh-CN" dirty="0"/>
              <a:t>次超级计算机</a:t>
            </a:r>
            <a:endParaRPr lang="zh-CN" altLang="en-US" b="1" dirty="0"/>
          </a:p>
        </p:txBody>
      </p:sp>
      <p:sp>
        <p:nvSpPr>
          <p:cNvPr id="69" name="矩形 68"/>
          <p:cNvSpPr/>
          <p:nvPr/>
        </p:nvSpPr>
        <p:spPr>
          <a:xfrm>
            <a:off x="5680547" y="5631416"/>
            <a:ext cx="827690" cy="288032"/>
          </a:xfrm>
          <a:prstGeom prst="rect">
            <a:avLst/>
          </a:prstGeom>
          <a:solidFill>
            <a:schemeClr val="lt1"/>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altLang="zh-CN" sz="2400" b="1" dirty="0" smtClean="0">
                <a:solidFill>
                  <a:srgbClr val="FF0000"/>
                </a:solidFill>
              </a:rPr>
              <a:t>2010</a:t>
            </a:r>
            <a:endParaRPr lang="zh-CN" altLang="en-US" b="1" dirty="0">
              <a:solidFill>
                <a:srgbClr val="FF0000"/>
              </a:solidFill>
            </a:endParaRPr>
          </a:p>
        </p:txBody>
      </p:sp>
    </p:spTree>
    <p:extLst>
      <p:ext uri="{BB962C8B-B14F-4D97-AF65-F5344CB8AC3E}">
        <p14:creationId xmlns:p14="http://schemas.microsoft.com/office/powerpoint/2010/main" val="18917979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500" fill="hold"/>
                                        <p:tgtEl>
                                          <p:spTgt spid="59"/>
                                        </p:tgtEl>
                                        <p:attrNameLst>
                                          <p:attrName>ppt_w</p:attrName>
                                        </p:attrNameLst>
                                      </p:cBhvr>
                                      <p:tavLst>
                                        <p:tav tm="0">
                                          <p:val>
                                            <p:fltVal val="0"/>
                                          </p:val>
                                        </p:tav>
                                        <p:tav tm="100000">
                                          <p:val>
                                            <p:strVal val="#ppt_w"/>
                                          </p:val>
                                        </p:tav>
                                      </p:tavLst>
                                    </p:anim>
                                    <p:anim calcmode="lin" valueType="num">
                                      <p:cBhvr>
                                        <p:cTn id="8" dur="500" fill="hold"/>
                                        <p:tgtEl>
                                          <p:spTgt spid="59"/>
                                        </p:tgtEl>
                                        <p:attrNameLst>
                                          <p:attrName>ppt_h</p:attrName>
                                        </p:attrNameLst>
                                      </p:cBhvr>
                                      <p:tavLst>
                                        <p:tav tm="0">
                                          <p:val>
                                            <p:fltVal val="0"/>
                                          </p:val>
                                        </p:tav>
                                        <p:tav tm="100000">
                                          <p:val>
                                            <p:strVal val="#ppt_h"/>
                                          </p:val>
                                        </p:tav>
                                      </p:tavLst>
                                    </p:anim>
                                    <p:anim calcmode="lin" valueType="num">
                                      <p:cBhvr>
                                        <p:cTn id="9" dur="500" fill="hold"/>
                                        <p:tgtEl>
                                          <p:spTgt spid="59"/>
                                        </p:tgtEl>
                                        <p:attrNameLst>
                                          <p:attrName>style.rotation</p:attrName>
                                        </p:attrNameLst>
                                      </p:cBhvr>
                                      <p:tavLst>
                                        <p:tav tm="0">
                                          <p:val>
                                            <p:fltVal val="90"/>
                                          </p:val>
                                        </p:tav>
                                        <p:tav tm="100000">
                                          <p:val>
                                            <p:fltVal val="0"/>
                                          </p:val>
                                        </p:tav>
                                      </p:tavLst>
                                    </p:anim>
                                    <p:animEffect transition="in" filter="fade">
                                      <p:cBhvr>
                                        <p:cTn id="10" dur="500"/>
                                        <p:tgtEl>
                                          <p:spTgt spid="59"/>
                                        </p:tgtEl>
                                      </p:cBhvr>
                                    </p:animEffect>
                                  </p:childTnLst>
                                </p:cTn>
                              </p:par>
                            </p:childTnLst>
                          </p:cTn>
                        </p:par>
                        <p:par>
                          <p:cTn id="11" fill="hold">
                            <p:stCondLst>
                              <p:cond delay="500"/>
                            </p:stCondLst>
                            <p:childTnLst>
                              <p:par>
                                <p:cTn id="12" presetID="31" presetClass="entr" presetSubtype="0" fill="hold" nodeType="afterEffect">
                                  <p:stCondLst>
                                    <p:cond delay="0"/>
                                  </p:stCondLst>
                                  <p:childTnLst>
                                    <p:set>
                                      <p:cBhvr>
                                        <p:cTn id="13" dur="1" fill="hold">
                                          <p:stCondLst>
                                            <p:cond delay="0"/>
                                          </p:stCondLst>
                                        </p:cTn>
                                        <p:tgtEl>
                                          <p:spTgt spid="60"/>
                                        </p:tgtEl>
                                        <p:attrNameLst>
                                          <p:attrName>style.visibility</p:attrName>
                                        </p:attrNameLst>
                                      </p:cBhvr>
                                      <p:to>
                                        <p:strVal val="visible"/>
                                      </p:to>
                                    </p:set>
                                    <p:anim calcmode="lin" valueType="num">
                                      <p:cBhvr>
                                        <p:cTn id="14" dur="500" fill="hold"/>
                                        <p:tgtEl>
                                          <p:spTgt spid="60"/>
                                        </p:tgtEl>
                                        <p:attrNameLst>
                                          <p:attrName>ppt_w</p:attrName>
                                        </p:attrNameLst>
                                      </p:cBhvr>
                                      <p:tavLst>
                                        <p:tav tm="0">
                                          <p:val>
                                            <p:fltVal val="0"/>
                                          </p:val>
                                        </p:tav>
                                        <p:tav tm="100000">
                                          <p:val>
                                            <p:strVal val="#ppt_w"/>
                                          </p:val>
                                        </p:tav>
                                      </p:tavLst>
                                    </p:anim>
                                    <p:anim calcmode="lin" valueType="num">
                                      <p:cBhvr>
                                        <p:cTn id="15" dur="500" fill="hold"/>
                                        <p:tgtEl>
                                          <p:spTgt spid="60"/>
                                        </p:tgtEl>
                                        <p:attrNameLst>
                                          <p:attrName>ppt_h</p:attrName>
                                        </p:attrNameLst>
                                      </p:cBhvr>
                                      <p:tavLst>
                                        <p:tav tm="0">
                                          <p:val>
                                            <p:fltVal val="0"/>
                                          </p:val>
                                        </p:tav>
                                        <p:tav tm="100000">
                                          <p:val>
                                            <p:strVal val="#ppt_h"/>
                                          </p:val>
                                        </p:tav>
                                      </p:tavLst>
                                    </p:anim>
                                    <p:anim calcmode="lin" valueType="num">
                                      <p:cBhvr>
                                        <p:cTn id="16" dur="500" fill="hold"/>
                                        <p:tgtEl>
                                          <p:spTgt spid="60"/>
                                        </p:tgtEl>
                                        <p:attrNameLst>
                                          <p:attrName>style.rotation</p:attrName>
                                        </p:attrNameLst>
                                      </p:cBhvr>
                                      <p:tavLst>
                                        <p:tav tm="0">
                                          <p:val>
                                            <p:fltVal val="90"/>
                                          </p:val>
                                        </p:tav>
                                        <p:tav tm="100000">
                                          <p:val>
                                            <p:fltVal val="0"/>
                                          </p:val>
                                        </p:tav>
                                      </p:tavLst>
                                    </p:anim>
                                    <p:animEffect transition="in" filter="fade">
                                      <p:cBhvr>
                                        <p:cTn id="17" dur="500"/>
                                        <p:tgtEl>
                                          <p:spTgt spid="60"/>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xit" presetSubtype="0" fill="hold" nodeType="clickEffect">
                                  <p:stCondLst>
                                    <p:cond delay="0"/>
                                  </p:stCondLst>
                                  <p:childTnLst>
                                    <p:set>
                                      <p:cBhvr>
                                        <p:cTn id="21" dur="1" fill="hold">
                                          <p:stCondLst>
                                            <p:cond delay="0"/>
                                          </p:stCondLst>
                                        </p:cTn>
                                        <p:tgtEl>
                                          <p:spTgt spid="59"/>
                                        </p:tgtEl>
                                        <p:attrNameLst>
                                          <p:attrName>style.visibility</p:attrName>
                                        </p:attrNameLst>
                                      </p:cBhvr>
                                      <p:to>
                                        <p:strVal val="hidden"/>
                                      </p:to>
                                    </p:set>
                                  </p:childTnLst>
                                </p:cTn>
                              </p:par>
                              <p:par>
                                <p:cTn id="22" presetID="1" presetClass="exit" presetSubtype="0" fill="hold" nodeType="withEffect">
                                  <p:stCondLst>
                                    <p:cond delay="0"/>
                                  </p:stCondLst>
                                  <p:childTnLst>
                                    <p:set>
                                      <p:cBhvr>
                                        <p:cTn id="23" dur="1" fill="hold">
                                          <p:stCondLst>
                                            <p:cond delay="0"/>
                                          </p:stCondLst>
                                        </p:cTn>
                                        <p:tgtEl>
                                          <p:spTgt spid="60"/>
                                        </p:tgtEl>
                                        <p:attrNameLst>
                                          <p:attrName>style.visibility</p:attrName>
                                        </p:attrNameLst>
                                      </p:cBhvr>
                                      <p:to>
                                        <p:strVal val="hidden"/>
                                      </p:to>
                                    </p:set>
                                  </p:childTnLst>
                                </p:cTn>
                              </p:par>
                              <p:par>
                                <p:cTn id="24" presetID="10" presetClass="entr" presetSubtype="0"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childTnLst>
                          </p:cTn>
                        </p:par>
                        <p:par>
                          <p:cTn id="27" fill="hold">
                            <p:stCondLst>
                              <p:cond delay="500"/>
                            </p:stCondLst>
                            <p:childTnLst>
                              <p:par>
                                <p:cTn id="28" presetID="10" presetClass="entr" presetSubtype="0"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61"/>
                                        </p:tgtEl>
                                        <p:attrNameLst>
                                          <p:attrName>style.visibility</p:attrName>
                                        </p:attrNameLst>
                                      </p:cBhvr>
                                      <p:to>
                                        <p:strVal val="visible"/>
                                      </p:to>
                                    </p:set>
                                    <p:animEffect transition="in" filter="fade">
                                      <p:cBhvr>
                                        <p:cTn id="35" dur="500"/>
                                        <p:tgtEl>
                                          <p:spTgt spid="61"/>
                                        </p:tgtEl>
                                      </p:cBhvr>
                                    </p:animEffect>
                                  </p:childTnLst>
                                </p:cTn>
                              </p:par>
                            </p:childTnLst>
                          </p:cTn>
                        </p:par>
                        <p:par>
                          <p:cTn id="36" fill="hold">
                            <p:stCondLst>
                              <p:cond delay="500"/>
                            </p:stCondLst>
                            <p:childTnLst>
                              <p:par>
                                <p:cTn id="37" presetID="10" presetClass="entr" presetSubtype="0" fill="hold" nodeType="afterEffect">
                                  <p:stCondLst>
                                    <p:cond delay="0"/>
                                  </p:stCondLst>
                                  <p:childTnLst>
                                    <p:set>
                                      <p:cBhvr>
                                        <p:cTn id="38" dur="1" fill="hold">
                                          <p:stCondLst>
                                            <p:cond delay="0"/>
                                          </p:stCondLst>
                                        </p:cTn>
                                        <p:tgtEl>
                                          <p:spTgt spid="56"/>
                                        </p:tgtEl>
                                        <p:attrNameLst>
                                          <p:attrName>style.visibility</p:attrName>
                                        </p:attrNameLst>
                                      </p:cBhvr>
                                      <p:to>
                                        <p:strVal val="visible"/>
                                      </p:to>
                                    </p:set>
                                    <p:animEffect transition="in" filter="fade">
                                      <p:cBhvr>
                                        <p:cTn id="39" dur="500"/>
                                        <p:tgtEl>
                                          <p:spTgt spid="56"/>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grpId="0" nodeType="clickEffect">
                                  <p:stCondLst>
                                    <p:cond delay="0"/>
                                  </p:stCondLst>
                                  <p:childTnLst>
                                    <p:set>
                                      <p:cBhvr>
                                        <p:cTn id="43" dur="1" fill="hold">
                                          <p:stCondLst>
                                            <p:cond delay="0"/>
                                          </p:stCondLst>
                                        </p:cTn>
                                        <p:tgtEl>
                                          <p:spTgt spid="69"/>
                                        </p:tgtEl>
                                        <p:attrNameLst>
                                          <p:attrName>style.visibility</p:attrName>
                                        </p:attrNameLst>
                                      </p:cBhvr>
                                      <p:to>
                                        <p:strVal val="visible"/>
                                      </p:to>
                                    </p:set>
                                    <p:anim calcmode="lin" valueType="num">
                                      <p:cBhvr>
                                        <p:cTn id="44" dur="500" fill="hold"/>
                                        <p:tgtEl>
                                          <p:spTgt spid="69"/>
                                        </p:tgtEl>
                                        <p:attrNameLst>
                                          <p:attrName>ppt_w</p:attrName>
                                        </p:attrNameLst>
                                      </p:cBhvr>
                                      <p:tavLst>
                                        <p:tav tm="0">
                                          <p:val>
                                            <p:fltVal val="0"/>
                                          </p:val>
                                        </p:tav>
                                        <p:tav tm="100000">
                                          <p:val>
                                            <p:strVal val="#ppt_w"/>
                                          </p:val>
                                        </p:tav>
                                      </p:tavLst>
                                    </p:anim>
                                    <p:anim calcmode="lin" valueType="num">
                                      <p:cBhvr>
                                        <p:cTn id="45" dur="500" fill="hold"/>
                                        <p:tgtEl>
                                          <p:spTgt spid="69"/>
                                        </p:tgtEl>
                                        <p:attrNameLst>
                                          <p:attrName>ppt_h</p:attrName>
                                        </p:attrNameLst>
                                      </p:cBhvr>
                                      <p:tavLst>
                                        <p:tav tm="0">
                                          <p:val>
                                            <p:fltVal val="0"/>
                                          </p:val>
                                        </p:tav>
                                        <p:tav tm="100000">
                                          <p:val>
                                            <p:strVal val="#ppt_h"/>
                                          </p:val>
                                        </p:tav>
                                      </p:tavLst>
                                    </p:anim>
                                    <p:animEffect transition="in" filter="fade">
                                      <p:cBhvr>
                                        <p:cTn id="46" dur="500"/>
                                        <p:tgtEl>
                                          <p:spTgt spid="69"/>
                                        </p:tgtEl>
                                      </p:cBhvr>
                                    </p:animEffect>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grpId="0" nodeType="clickEffect">
                                  <p:stCondLst>
                                    <p:cond delay="0"/>
                                  </p:stCondLst>
                                  <p:childTnLst>
                                    <p:set>
                                      <p:cBhvr>
                                        <p:cTn id="50" dur="1" fill="hold">
                                          <p:stCondLst>
                                            <p:cond delay="0"/>
                                          </p:stCondLst>
                                        </p:cTn>
                                        <p:tgtEl>
                                          <p:spTgt spid="67"/>
                                        </p:tgtEl>
                                        <p:attrNameLst>
                                          <p:attrName>style.visibility</p:attrName>
                                        </p:attrNameLst>
                                      </p:cBhvr>
                                      <p:to>
                                        <p:strVal val="visible"/>
                                      </p:to>
                                    </p:set>
                                    <p:animEffect transition="in" filter="fade">
                                      <p:cBhvr>
                                        <p:cTn id="51" dur="1000"/>
                                        <p:tgtEl>
                                          <p:spTgt spid="67"/>
                                        </p:tgtEl>
                                      </p:cBhvr>
                                    </p:animEffect>
                                    <p:anim calcmode="lin" valueType="num">
                                      <p:cBhvr>
                                        <p:cTn id="52" dur="1000" fill="hold"/>
                                        <p:tgtEl>
                                          <p:spTgt spid="67"/>
                                        </p:tgtEl>
                                        <p:attrNameLst>
                                          <p:attrName>ppt_x</p:attrName>
                                        </p:attrNameLst>
                                      </p:cBhvr>
                                      <p:tavLst>
                                        <p:tav tm="0">
                                          <p:val>
                                            <p:strVal val="#ppt_x"/>
                                          </p:val>
                                        </p:tav>
                                        <p:tav tm="100000">
                                          <p:val>
                                            <p:strVal val="#ppt_x"/>
                                          </p:val>
                                        </p:tav>
                                      </p:tavLst>
                                    </p:anim>
                                    <p:anim calcmode="lin" valueType="num">
                                      <p:cBhvr>
                                        <p:cTn id="53"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grpId="0" nodeType="clickEffect">
                                  <p:stCondLst>
                                    <p:cond delay="0"/>
                                  </p:stCondLst>
                                  <p:childTnLst>
                                    <p:set>
                                      <p:cBhvr>
                                        <p:cTn id="57" dur="1" fill="hold">
                                          <p:stCondLst>
                                            <p:cond delay="0"/>
                                          </p:stCondLst>
                                        </p:cTn>
                                        <p:tgtEl>
                                          <p:spTgt spid="70"/>
                                        </p:tgtEl>
                                        <p:attrNameLst>
                                          <p:attrName>style.visibility</p:attrName>
                                        </p:attrNameLst>
                                      </p:cBhvr>
                                      <p:to>
                                        <p:strVal val="visible"/>
                                      </p:to>
                                    </p:set>
                                    <p:animEffect transition="in" filter="fade">
                                      <p:cBhvr>
                                        <p:cTn id="58" dur="1000"/>
                                        <p:tgtEl>
                                          <p:spTgt spid="70"/>
                                        </p:tgtEl>
                                      </p:cBhvr>
                                    </p:animEffect>
                                    <p:anim calcmode="lin" valueType="num">
                                      <p:cBhvr>
                                        <p:cTn id="59" dur="1000" fill="hold"/>
                                        <p:tgtEl>
                                          <p:spTgt spid="70"/>
                                        </p:tgtEl>
                                        <p:attrNameLst>
                                          <p:attrName>ppt_x</p:attrName>
                                        </p:attrNameLst>
                                      </p:cBhvr>
                                      <p:tavLst>
                                        <p:tav tm="0">
                                          <p:val>
                                            <p:strVal val="#ppt_x"/>
                                          </p:val>
                                        </p:tav>
                                        <p:tav tm="100000">
                                          <p:val>
                                            <p:strVal val="#ppt_x"/>
                                          </p:val>
                                        </p:tav>
                                      </p:tavLst>
                                    </p:anim>
                                    <p:anim calcmode="lin" valueType="num">
                                      <p:cBhvr>
                                        <p:cTn id="60"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70" grpId="0" animBg="1"/>
      <p:bldP spid="6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3"/>
          </p:nvPr>
        </p:nvSpPr>
        <p:spPr/>
        <p:txBody>
          <a:bodyPr/>
          <a:lstStyle/>
          <a:p>
            <a:r>
              <a:rPr lang="zh-CN" altLang="en-US" dirty="0"/>
              <a:t>计算</a:t>
            </a:r>
            <a:r>
              <a:rPr lang="zh-CN" altLang="en-US" dirty="0" smtClean="0"/>
              <a:t>资源与飞机制造</a:t>
            </a:r>
            <a:endParaRPr lang="zh-CN" altLang="en-US"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1311" y="980728"/>
            <a:ext cx="7801377" cy="5472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892651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3"/>
          </p:nvPr>
        </p:nvSpPr>
        <p:spPr/>
        <p:txBody>
          <a:bodyPr/>
          <a:lstStyle/>
          <a:p>
            <a:r>
              <a:rPr lang="en-US" altLang="zh-CN" dirty="0" smtClean="0"/>
              <a:t>TOP500</a:t>
            </a:r>
            <a:r>
              <a:rPr lang="zh-CN" altLang="en-US" dirty="0" smtClean="0"/>
              <a:t>超级计算机“国籍”</a:t>
            </a:r>
            <a:endParaRPr lang="zh-CN" altLang="en-US" dirty="0"/>
          </a:p>
        </p:txBody>
      </p:sp>
      <p:pic>
        <p:nvPicPr>
          <p:cNvPr id="4" name="图片 3"/>
          <p:cNvPicPr/>
          <p:nvPr/>
        </p:nvPicPr>
        <p:blipFill rotWithShape="1">
          <a:blip r:embed="rId3" cstate="print">
            <a:extLst>
              <a:ext uri="{28A0092B-C50C-407E-A947-70E740481C1C}">
                <a14:useLocalDpi xmlns:a14="http://schemas.microsoft.com/office/drawing/2010/main" val="0"/>
              </a:ext>
            </a:extLst>
          </a:blip>
          <a:srcRect t="1612" b="2363"/>
          <a:stretch/>
        </p:blipFill>
        <p:spPr bwMode="auto">
          <a:xfrm>
            <a:off x="827584" y="1484784"/>
            <a:ext cx="7020437" cy="425676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4946334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2"/>
          </p:nvPr>
        </p:nvSpPr>
        <p:spPr/>
        <p:txBody>
          <a:bodyPr/>
          <a:lstStyle/>
          <a:p>
            <a:pPr marL="0" indent="-468000">
              <a:lnSpc>
                <a:spcPct val="150000"/>
              </a:lnSpc>
              <a:buNone/>
            </a:pPr>
            <a:r>
              <a:rPr lang="en-US" altLang="zh-CN" dirty="0" smtClean="0"/>
              <a:t>1964, </a:t>
            </a:r>
            <a:r>
              <a:rPr lang="zh-CN" altLang="en-US" dirty="0" smtClean="0"/>
              <a:t>西摩</a:t>
            </a:r>
            <a:r>
              <a:rPr lang="en-US" altLang="zh-CN" dirty="0">
                <a:latin typeface="Times New Roman" panose="02020603050405020304" pitchFamily="18" charset="0"/>
                <a:cs typeface="Times New Roman" panose="02020603050405020304" pitchFamily="18" charset="0"/>
              </a:rPr>
              <a:t>•</a:t>
            </a:r>
            <a:r>
              <a:rPr lang="zh-CN" altLang="en-US" dirty="0" smtClean="0"/>
              <a:t>克雷，控制数据公司（</a:t>
            </a:r>
            <a:r>
              <a:rPr lang="en-US" altLang="zh-CN" dirty="0" smtClean="0"/>
              <a:t>CDC</a:t>
            </a:r>
            <a:r>
              <a:rPr lang="zh-CN" altLang="en-US" dirty="0" smtClean="0"/>
              <a:t>），</a:t>
            </a:r>
            <a:r>
              <a:rPr lang="en-US" altLang="zh-CN" dirty="0" smtClean="0"/>
              <a:t>CDC6000</a:t>
            </a:r>
            <a:endParaRPr lang="en-US" altLang="zh-CN" dirty="0"/>
          </a:p>
          <a:p>
            <a:pPr marL="0" indent="-468000">
              <a:lnSpc>
                <a:spcPct val="150000"/>
              </a:lnSpc>
              <a:buNone/>
            </a:pPr>
            <a:r>
              <a:rPr lang="en-US" altLang="zh-CN" dirty="0" smtClean="0"/>
              <a:t>          </a:t>
            </a:r>
            <a:r>
              <a:rPr lang="zh-CN" altLang="en-US" dirty="0" smtClean="0"/>
              <a:t>第一台超级计算机</a:t>
            </a:r>
            <a:endParaRPr lang="en-US" altLang="zh-CN" dirty="0" smtClean="0"/>
          </a:p>
          <a:p>
            <a:pPr marL="0" indent="-468000">
              <a:lnSpc>
                <a:spcPct val="150000"/>
              </a:lnSpc>
              <a:buNone/>
            </a:pPr>
            <a:r>
              <a:rPr lang="en-US" altLang="zh-CN" dirty="0" smtClean="0"/>
              <a:t>1976, </a:t>
            </a:r>
            <a:r>
              <a:rPr lang="zh-CN" altLang="en-US" dirty="0" smtClean="0"/>
              <a:t>西摩</a:t>
            </a:r>
            <a:r>
              <a:rPr lang="en-US" altLang="zh-CN" dirty="0">
                <a:latin typeface="Times New Roman" panose="02020603050405020304" pitchFamily="18" charset="0"/>
                <a:cs typeface="Times New Roman" panose="02020603050405020304" pitchFamily="18" charset="0"/>
              </a:rPr>
              <a:t>•</a:t>
            </a:r>
            <a:r>
              <a:rPr lang="zh-CN" altLang="en-US" dirty="0" smtClean="0"/>
              <a:t>克雷，</a:t>
            </a:r>
            <a:r>
              <a:rPr lang="en-US" altLang="zh-CN" dirty="0" smtClean="0"/>
              <a:t>Cray-1</a:t>
            </a:r>
          </a:p>
          <a:p>
            <a:pPr marL="0" indent="-468000">
              <a:lnSpc>
                <a:spcPct val="150000"/>
              </a:lnSpc>
              <a:buNone/>
            </a:pPr>
            <a:r>
              <a:rPr lang="en-US" altLang="zh-CN" dirty="0"/>
              <a:t> </a:t>
            </a:r>
            <a:r>
              <a:rPr lang="en-US" altLang="zh-CN" dirty="0" smtClean="0"/>
              <a:t>         </a:t>
            </a:r>
            <a:r>
              <a:rPr lang="zh-CN" altLang="en-US" dirty="0" smtClean="0"/>
              <a:t>历史上最成功的超级计算机之一</a:t>
            </a:r>
            <a:endParaRPr lang="en-US" altLang="zh-CN" dirty="0" smtClean="0"/>
          </a:p>
          <a:p>
            <a:pPr marL="0" indent="-468000">
              <a:lnSpc>
                <a:spcPct val="150000"/>
              </a:lnSpc>
              <a:buNone/>
            </a:pPr>
            <a:r>
              <a:rPr lang="en-US" altLang="zh-CN" dirty="0" smtClean="0"/>
              <a:t>1985, Cray-2</a:t>
            </a:r>
            <a:r>
              <a:rPr lang="zh-CN" altLang="en-US" dirty="0" smtClean="0"/>
              <a:t>，</a:t>
            </a:r>
            <a:r>
              <a:rPr lang="en-US" altLang="zh-CN" dirty="0" smtClean="0"/>
              <a:t>8</a:t>
            </a:r>
            <a:r>
              <a:rPr lang="zh-CN" altLang="en-US" dirty="0" smtClean="0"/>
              <a:t>个处理器，</a:t>
            </a:r>
            <a:r>
              <a:rPr lang="en-US" altLang="zh-CN" dirty="0" smtClean="0"/>
              <a:t>1.9 GFLOPS.</a:t>
            </a:r>
          </a:p>
          <a:p>
            <a:pPr marL="0" indent="-468000">
              <a:lnSpc>
                <a:spcPct val="150000"/>
              </a:lnSpc>
              <a:buNone/>
            </a:pPr>
            <a:r>
              <a:rPr lang="en-US" altLang="zh-CN" dirty="0"/>
              <a:t> </a:t>
            </a:r>
            <a:r>
              <a:rPr lang="en-US" altLang="zh-CN" dirty="0" smtClean="0"/>
              <a:t>         </a:t>
            </a:r>
            <a:r>
              <a:rPr lang="zh-CN" altLang="en-US" dirty="0" smtClean="0"/>
              <a:t>直到</a:t>
            </a:r>
            <a:r>
              <a:rPr lang="en-US" altLang="zh-CN" dirty="0" smtClean="0"/>
              <a:t>1990</a:t>
            </a:r>
            <a:r>
              <a:rPr lang="zh-CN" altLang="en-US" dirty="0" smtClean="0"/>
              <a:t>年，世界上运行速度最快的计算机</a:t>
            </a:r>
            <a:endParaRPr lang="en-US" altLang="zh-CN" dirty="0" smtClean="0"/>
          </a:p>
          <a:p>
            <a:pPr marL="0" indent="-468000">
              <a:lnSpc>
                <a:spcPct val="150000"/>
              </a:lnSpc>
              <a:buNone/>
            </a:pPr>
            <a:endParaRPr lang="en-US" altLang="zh-CN" dirty="0" smtClean="0"/>
          </a:p>
          <a:p>
            <a:pPr marL="0" indent="-468000">
              <a:lnSpc>
                <a:spcPct val="150000"/>
              </a:lnSpc>
              <a:buNone/>
            </a:pPr>
            <a:endParaRPr lang="zh-CN" altLang="en-US" dirty="0"/>
          </a:p>
        </p:txBody>
      </p:sp>
      <p:sp>
        <p:nvSpPr>
          <p:cNvPr id="3" name="文本占位符 2"/>
          <p:cNvSpPr>
            <a:spLocks noGrp="1"/>
          </p:cNvSpPr>
          <p:nvPr>
            <p:ph type="body" sz="quarter" idx="13"/>
          </p:nvPr>
        </p:nvSpPr>
        <p:spPr/>
        <p:txBody>
          <a:bodyPr/>
          <a:lstStyle/>
          <a:p>
            <a:r>
              <a:rPr lang="en-US" altLang="zh-CN" dirty="0" smtClean="0"/>
              <a:t>HPC</a:t>
            </a:r>
            <a:r>
              <a:rPr lang="zh-CN" altLang="en-US" dirty="0" smtClean="0"/>
              <a:t>的诞生</a:t>
            </a:r>
            <a:endParaRPr lang="zh-CN" altLang="en-US" dirty="0"/>
          </a:p>
        </p:txBody>
      </p:sp>
      <p:pic>
        <p:nvPicPr>
          <p:cNvPr id="7" name="内容占位符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56576" y="1052736"/>
            <a:ext cx="7008284" cy="5256213"/>
          </a:xfrm>
          <a:prstGeom prst="rect">
            <a:avLst/>
          </a:prstGeom>
        </p:spPr>
      </p:pic>
      <p:pic>
        <p:nvPicPr>
          <p:cNvPr id="8" name="内容占位符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96895" y="1178462"/>
            <a:ext cx="7884319" cy="5256213"/>
          </a:xfrm>
          <a:prstGeom prst="rect">
            <a:avLst/>
          </a:prstGeom>
        </p:spPr>
      </p:pic>
      <p:grpSp>
        <p:nvGrpSpPr>
          <p:cNvPr id="11" name="组合 10"/>
          <p:cNvGrpSpPr/>
          <p:nvPr/>
        </p:nvGrpSpPr>
        <p:grpSpPr>
          <a:xfrm>
            <a:off x="611560" y="105035"/>
            <a:ext cx="7488064" cy="6752965"/>
            <a:chOff x="611560" y="105035"/>
            <a:chExt cx="7488064" cy="6752965"/>
          </a:xfrm>
        </p:grpSpPr>
        <p:pic>
          <p:nvPicPr>
            <p:cNvPr id="9" name="内容占位符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1560" y="105035"/>
              <a:ext cx="7488064" cy="2383700"/>
            </a:xfrm>
            <a:prstGeom prst="rect">
              <a:avLst/>
            </a:prstGeom>
          </p:spPr>
        </p:pic>
        <p:pic>
          <p:nvPicPr>
            <p:cNvPr id="10" name="图片 9"/>
            <p:cNvPicPr>
              <a:picLocks noChangeAspect="1"/>
            </p:cNvPicPr>
            <p:nvPr/>
          </p:nvPicPr>
          <p:blipFill rotWithShape="1">
            <a:blip r:embed="rId6">
              <a:extLst>
                <a:ext uri="{28A0092B-C50C-407E-A947-70E740481C1C}">
                  <a14:useLocalDpi xmlns:a14="http://schemas.microsoft.com/office/drawing/2010/main" val="0"/>
                </a:ext>
              </a:extLst>
            </a:blip>
            <a:srcRect t="18442" b="13780"/>
            <a:stretch/>
          </p:blipFill>
          <p:spPr>
            <a:xfrm>
              <a:off x="1115232" y="2465511"/>
              <a:ext cx="6480720" cy="4392489"/>
            </a:xfrm>
            <a:prstGeom prst="rect">
              <a:avLst/>
            </a:prstGeom>
          </p:spPr>
        </p:pic>
      </p:grpSp>
    </p:spTree>
    <p:extLst>
      <p:ext uri="{BB962C8B-B14F-4D97-AF65-F5344CB8AC3E}">
        <p14:creationId xmlns:p14="http://schemas.microsoft.com/office/powerpoint/2010/main" val="24741151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42" presetClass="path" presetSubtype="0" accel="100000" fill="hold" nodeType="clickEffect">
                                  <p:stCondLst>
                                    <p:cond delay="0"/>
                                  </p:stCondLst>
                                  <p:childTnLst>
                                    <p:animMotion origin="layout" path="M -3.61111E-6 -4.07407E-6 L -0.93906 -0.00509 " pathEditMode="relative" rAng="0" ptsTypes="AA">
                                      <p:cBhvr>
                                        <p:cTn id="12" dur="10" fill="hold"/>
                                        <p:tgtEl>
                                          <p:spTgt spid="7"/>
                                        </p:tgtEl>
                                        <p:attrNameLst>
                                          <p:attrName>ppt_x</p:attrName>
                                          <p:attrName>ppt_y</p:attrName>
                                        </p:attrNameLst>
                                      </p:cBhvr>
                                      <p:rCtr x="-46962" y="-255"/>
                                    </p:animMotion>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7"/>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42" presetClass="path" presetSubtype="0" accel="100000" fill="hold" nodeType="clickEffect">
                                  <p:stCondLst>
                                    <p:cond delay="0"/>
                                  </p:stCondLst>
                                  <p:childTnLst>
                                    <p:animMotion origin="layout" path="M 2.77778E-7 -1.11111E-6 L 0.99028 -0.00231 " pathEditMode="relative" rAng="0" ptsTypes="AA">
                                      <p:cBhvr>
                                        <p:cTn id="24" dur="10" fill="hold"/>
                                        <p:tgtEl>
                                          <p:spTgt spid="8"/>
                                        </p:tgtEl>
                                        <p:attrNameLst>
                                          <p:attrName>ppt_x</p:attrName>
                                          <p:attrName>ppt_y</p:attrName>
                                        </p:attrNameLst>
                                      </p:cBhvr>
                                      <p:rCtr x="49514" y="-116"/>
                                    </p:animMotion>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nodeType="clickEffect">
                                  <p:stCondLst>
                                    <p:cond delay="0"/>
                                  </p:stCondLst>
                                  <p:childTnLst>
                                    <p:set>
                                      <p:cBhvr>
                                        <p:cTn id="28" dur="1" fill="hold">
                                          <p:stCondLst>
                                            <p:cond delay="0"/>
                                          </p:stCondLst>
                                        </p:cTn>
                                        <p:tgtEl>
                                          <p:spTgt spid="8"/>
                                        </p:tgtEl>
                                        <p:attrNameLst>
                                          <p:attrName>style.visibility</p:attrName>
                                        </p:attrNameLst>
                                      </p:cBhvr>
                                      <p:to>
                                        <p:strVal val="hidden"/>
                                      </p:to>
                                    </p:set>
                                  </p:childTnLst>
                                </p:cTn>
                              </p:par>
                              <p:par>
                                <p:cTn id="29" presetID="1" presetClass="entr" presetSubtype="0" fill="hold" nodeType="with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2"/>
          </p:nvPr>
        </p:nvSpPr>
        <p:spPr/>
        <p:txBody>
          <a:bodyPr>
            <a:normAutofit fontScale="85000" lnSpcReduction="20000"/>
          </a:bodyPr>
          <a:lstStyle/>
          <a:p>
            <a:r>
              <a:rPr lang="zh-CN" altLang="en-US" sz="2800" dirty="0" smtClean="0"/>
              <a:t>向量机</a:t>
            </a:r>
            <a:r>
              <a:rPr lang="en-US" altLang="zh-CN" sz="2800" dirty="0" smtClean="0"/>
              <a:t>(PVP)</a:t>
            </a:r>
          </a:p>
          <a:p>
            <a:pPr marL="719138" lvl="1">
              <a:buFont typeface="Wingdings" panose="05000000000000000000" pitchFamily="2" charset="2"/>
              <a:buChar char="Ø"/>
            </a:pPr>
            <a:r>
              <a:rPr lang="en-US" altLang="zh-CN" sz="2100" dirty="0" smtClean="0"/>
              <a:t>1970s. </a:t>
            </a:r>
            <a:r>
              <a:rPr lang="zh-CN" altLang="en-US" sz="2100" dirty="0" smtClean="0"/>
              <a:t>专门</a:t>
            </a:r>
            <a:r>
              <a:rPr lang="zh-CN" altLang="en-US" sz="2100" dirty="0"/>
              <a:t>定制的向量处理器，专门设计的高带宽交叉开关网络和共享存储模块互联</a:t>
            </a:r>
            <a:r>
              <a:rPr lang="zh-CN" altLang="en-US" sz="2100" dirty="0" smtClean="0"/>
              <a:t>。代表：</a:t>
            </a:r>
            <a:r>
              <a:rPr lang="en-US" altLang="zh-CN" sz="2100" dirty="0" smtClean="0"/>
              <a:t>CDC</a:t>
            </a:r>
            <a:r>
              <a:rPr lang="zh-CN" altLang="en-US" sz="2100" dirty="0" smtClean="0"/>
              <a:t>系列和</a:t>
            </a:r>
            <a:r>
              <a:rPr lang="en-US" altLang="zh-CN" sz="2100" dirty="0" smtClean="0"/>
              <a:t>Cray</a:t>
            </a:r>
            <a:r>
              <a:rPr lang="zh-CN" altLang="en-US" sz="2100" dirty="0" smtClean="0"/>
              <a:t>系列，包括</a:t>
            </a:r>
            <a:r>
              <a:rPr lang="en-US" altLang="zh-CN" sz="2100" dirty="0" smtClean="0"/>
              <a:t>CDC6000</a:t>
            </a:r>
            <a:r>
              <a:rPr lang="zh-CN" altLang="en-US" sz="2100" dirty="0" smtClean="0"/>
              <a:t>、</a:t>
            </a:r>
            <a:r>
              <a:rPr lang="en-US" altLang="zh-CN" sz="2100" dirty="0" smtClean="0"/>
              <a:t>CDC7000</a:t>
            </a:r>
            <a:r>
              <a:rPr lang="zh-CN" altLang="en-US" sz="2100" dirty="0" smtClean="0"/>
              <a:t>、</a:t>
            </a:r>
            <a:r>
              <a:rPr lang="en-US" altLang="zh-CN" sz="2100" dirty="0" smtClean="0"/>
              <a:t>Cray-1</a:t>
            </a:r>
            <a:r>
              <a:rPr lang="zh-CN" altLang="en-US" sz="2100" dirty="0" smtClean="0"/>
              <a:t>和</a:t>
            </a:r>
            <a:r>
              <a:rPr lang="en-US" altLang="zh-CN" sz="2100" dirty="0" smtClean="0"/>
              <a:t>Cray-2</a:t>
            </a:r>
            <a:r>
              <a:rPr lang="zh-CN" altLang="en-US" sz="2100" dirty="0" smtClean="0"/>
              <a:t>。</a:t>
            </a:r>
            <a:endParaRPr lang="en-US" altLang="zh-CN" sz="2100" dirty="0" smtClean="0"/>
          </a:p>
          <a:p>
            <a:r>
              <a:rPr lang="zh-CN" altLang="en-US" sz="2800" dirty="0" smtClean="0"/>
              <a:t>对称多处理机</a:t>
            </a:r>
            <a:r>
              <a:rPr lang="en-US" altLang="zh-CN" sz="2800" dirty="0" smtClean="0"/>
              <a:t>(SMP)</a:t>
            </a:r>
            <a:endParaRPr lang="en-US" altLang="zh-CN" sz="2800" dirty="0"/>
          </a:p>
          <a:p>
            <a:pPr marL="719138">
              <a:buFont typeface="Wingdings" panose="05000000000000000000" pitchFamily="2" charset="2"/>
              <a:buChar char="Ø"/>
            </a:pPr>
            <a:r>
              <a:rPr lang="zh-CN" altLang="en-US" sz="2100" dirty="0" smtClean="0"/>
              <a:t>商用微处理器，高速总线连接，共享存储器。对称是指个处理器能等同地访问共享存储器、</a:t>
            </a:r>
            <a:r>
              <a:rPr lang="en-US" altLang="zh-CN" sz="2100" dirty="0" smtClean="0"/>
              <a:t>IO</a:t>
            </a:r>
            <a:r>
              <a:rPr lang="zh-CN" altLang="en-US" sz="2100" dirty="0" smtClean="0"/>
              <a:t>设备及操作系统服务。代表：</a:t>
            </a:r>
            <a:r>
              <a:rPr lang="en-US" altLang="zh-CN" sz="2100" dirty="0" smtClean="0"/>
              <a:t>IBM R50</a:t>
            </a:r>
            <a:r>
              <a:rPr lang="zh-CN" altLang="en-US" sz="2100" dirty="0" smtClean="0"/>
              <a:t>，</a:t>
            </a:r>
            <a:r>
              <a:rPr lang="en-US" altLang="zh-CN" sz="2100" dirty="0" smtClean="0"/>
              <a:t>SGI POWER Challenge</a:t>
            </a:r>
            <a:r>
              <a:rPr lang="zh-CN" altLang="en-US" sz="2100" dirty="0" smtClean="0"/>
              <a:t>等。</a:t>
            </a:r>
            <a:endParaRPr lang="en-US" altLang="zh-CN" sz="2100" dirty="0" smtClean="0"/>
          </a:p>
          <a:p>
            <a:r>
              <a:rPr lang="zh-CN" altLang="en-US" sz="2800" dirty="0" smtClean="0"/>
              <a:t>大规模并行处理器</a:t>
            </a:r>
            <a:r>
              <a:rPr lang="en-US" altLang="zh-CN" sz="2800" dirty="0" smtClean="0"/>
              <a:t>(MPP)</a:t>
            </a:r>
            <a:endParaRPr lang="en-US" altLang="zh-CN" sz="2800" dirty="0"/>
          </a:p>
          <a:p>
            <a:pPr marL="719138">
              <a:buFont typeface="Wingdings" panose="05000000000000000000" pitchFamily="2" charset="2"/>
              <a:buChar char="Ø"/>
            </a:pPr>
            <a:r>
              <a:rPr lang="zh-CN" altLang="en-US" sz="2100" dirty="0" smtClean="0"/>
              <a:t>商用微处理器</a:t>
            </a:r>
            <a:r>
              <a:rPr lang="zh-CN" altLang="en-US" sz="2100" dirty="0"/>
              <a:t>，</a:t>
            </a:r>
            <a:r>
              <a:rPr lang="zh-CN" altLang="en-US" sz="2100" dirty="0" smtClean="0"/>
              <a:t>分布式存储器，多进程程序，进程私有地址空间，进程间消息传递。代表：</a:t>
            </a:r>
            <a:r>
              <a:rPr lang="en-US" altLang="zh-CN" sz="2100" dirty="0" smtClean="0"/>
              <a:t>CM-2(</a:t>
            </a:r>
            <a:r>
              <a:rPr lang="zh-CN" altLang="en-US" sz="2100" dirty="0" smtClean="0"/>
              <a:t>第一台成功的大规模并行处理计算机</a:t>
            </a:r>
            <a:r>
              <a:rPr lang="en-US" altLang="zh-CN" sz="2100" dirty="0" smtClean="0"/>
              <a:t>)</a:t>
            </a:r>
            <a:r>
              <a:rPr lang="zh-CN" altLang="en-US" sz="2100" dirty="0" smtClean="0"/>
              <a:t>，</a:t>
            </a:r>
            <a:r>
              <a:rPr lang="en-US" altLang="zh-CN" sz="2100" dirty="0" smtClean="0"/>
              <a:t>Intel </a:t>
            </a:r>
            <a:r>
              <a:rPr lang="en-US" altLang="zh-CN" sz="2100" dirty="0" err="1" smtClean="0"/>
              <a:t>iPSC</a:t>
            </a:r>
            <a:r>
              <a:rPr lang="en-US" altLang="zh-CN" sz="2100" dirty="0" smtClean="0"/>
              <a:t>/860</a:t>
            </a:r>
            <a:r>
              <a:rPr lang="zh-CN" altLang="en-US" sz="2100" dirty="0" smtClean="0"/>
              <a:t>（戈登</a:t>
            </a:r>
            <a:r>
              <a:rPr lang="en-US" altLang="zh-CN" sz="2100" dirty="0" smtClean="0">
                <a:latin typeface="Times New Roman" panose="02020603050405020304" pitchFamily="18" charset="0"/>
                <a:cs typeface="Times New Roman" panose="02020603050405020304" pitchFamily="18" charset="0"/>
              </a:rPr>
              <a:t>•</a:t>
            </a:r>
            <a:r>
              <a:rPr lang="zh-CN" altLang="en-US" sz="2100" dirty="0" smtClean="0">
                <a:latin typeface="Times New Roman" panose="02020603050405020304" pitchFamily="18" charset="0"/>
                <a:cs typeface="Times New Roman" panose="02020603050405020304" pitchFamily="18" charset="0"/>
              </a:rPr>
              <a:t>贝尔性价比奖），神威蓝光，曙光</a:t>
            </a:r>
            <a:r>
              <a:rPr lang="en-US" altLang="zh-CN" sz="2100" dirty="0" smtClean="0">
                <a:latin typeface="Times New Roman" panose="02020603050405020304" pitchFamily="18" charset="0"/>
                <a:cs typeface="Times New Roman" panose="02020603050405020304" pitchFamily="18" charset="0"/>
              </a:rPr>
              <a:t>-1000</a:t>
            </a:r>
            <a:r>
              <a:rPr lang="zh-CN" altLang="en-US" sz="2100" dirty="0" smtClean="0">
                <a:latin typeface="Times New Roman" panose="02020603050405020304" pitchFamily="18" charset="0"/>
                <a:cs typeface="Times New Roman" panose="02020603050405020304" pitchFamily="18" charset="0"/>
              </a:rPr>
              <a:t>等。</a:t>
            </a:r>
            <a:endParaRPr lang="en-US" altLang="zh-CN" sz="2100" dirty="0" smtClean="0"/>
          </a:p>
          <a:p>
            <a:pPr marL="0" indent="0">
              <a:buNone/>
            </a:pPr>
            <a:endParaRPr lang="en-US" altLang="zh-CN" dirty="0" smtClean="0"/>
          </a:p>
        </p:txBody>
      </p:sp>
      <p:sp>
        <p:nvSpPr>
          <p:cNvPr id="3" name="文本占位符 2"/>
          <p:cNvSpPr>
            <a:spLocks noGrp="1"/>
          </p:cNvSpPr>
          <p:nvPr>
            <p:ph type="body" sz="quarter" idx="13"/>
          </p:nvPr>
        </p:nvSpPr>
        <p:spPr/>
        <p:txBody>
          <a:bodyPr/>
          <a:lstStyle/>
          <a:p>
            <a:r>
              <a:rPr lang="en-US" altLang="zh-CN" dirty="0" smtClean="0"/>
              <a:t>HPC</a:t>
            </a:r>
            <a:r>
              <a:rPr lang="zh-CN" altLang="en-US" dirty="0" smtClean="0"/>
              <a:t>发展及现状</a:t>
            </a:r>
            <a:endParaRPr lang="zh-CN" altLang="en-US" dirty="0"/>
          </a:p>
        </p:txBody>
      </p:sp>
    </p:spTree>
    <p:extLst>
      <p:ext uri="{BB962C8B-B14F-4D97-AF65-F5344CB8AC3E}">
        <p14:creationId xmlns:p14="http://schemas.microsoft.com/office/powerpoint/2010/main" val="7502277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演示文稿2">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演示文稿2</Template>
  <TotalTime>4843</TotalTime>
  <Words>2184</Words>
  <Application>Microsoft Office PowerPoint</Application>
  <PresentationFormat>全屏显示(4:3)</PresentationFormat>
  <Paragraphs>238</Paragraphs>
  <Slides>39</Slides>
  <Notes>18</Notes>
  <HiddenSlides>21</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39</vt:i4>
      </vt:variant>
    </vt:vector>
  </HeadingPairs>
  <TitlesOfParts>
    <vt:vector size="49" baseType="lpstr">
      <vt:lpstr>华文行楷</vt:lpstr>
      <vt:lpstr>宋体</vt:lpstr>
      <vt:lpstr>微软雅黑</vt:lpstr>
      <vt:lpstr>Arial</vt:lpstr>
      <vt:lpstr>Calibri</vt:lpstr>
      <vt:lpstr>Cambria Math</vt:lpstr>
      <vt:lpstr>Comic Sans MS</vt:lpstr>
      <vt:lpstr>Times New Roman</vt:lpstr>
      <vt:lpstr>Wingdings</vt:lpstr>
      <vt:lpstr>演示文稿2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sugon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曙光HPC模版</dc:title>
  <dc:creator>何沧平</dc:creator>
  <cp:lastModifiedBy>cf</cp:lastModifiedBy>
  <cp:revision>441</cp:revision>
  <dcterms:created xsi:type="dcterms:W3CDTF">2011-03-28T03:13:39Z</dcterms:created>
  <dcterms:modified xsi:type="dcterms:W3CDTF">2016-12-05T00:27:05Z</dcterms:modified>
</cp:coreProperties>
</file>