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2"/>
  </p:notesMasterIdLst>
  <p:handoutMasterIdLst>
    <p:handoutMasterId r:id="rId43"/>
  </p:handoutMasterIdLst>
  <p:sldIdLst>
    <p:sldId id="373" r:id="rId2"/>
    <p:sldId id="377" r:id="rId3"/>
    <p:sldId id="378" r:id="rId4"/>
    <p:sldId id="381" r:id="rId5"/>
    <p:sldId id="379" r:id="rId6"/>
    <p:sldId id="380" r:id="rId7"/>
    <p:sldId id="287" r:id="rId8"/>
    <p:sldId id="374" r:id="rId9"/>
    <p:sldId id="333" r:id="rId10"/>
    <p:sldId id="332" r:id="rId11"/>
    <p:sldId id="289" r:id="rId12"/>
    <p:sldId id="286" r:id="rId13"/>
    <p:sldId id="382" r:id="rId14"/>
    <p:sldId id="290" r:id="rId15"/>
    <p:sldId id="334" r:id="rId16"/>
    <p:sldId id="335" r:id="rId17"/>
    <p:sldId id="336" r:id="rId18"/>
    <p:sldId id="337" r:id="rId19"/>
    <p:sldId id="362" r:id="rId20"/>
    <p:sldId id="340" r:id="rId21"/>
    <p:sldId id="367" r:id="rId22"/>
    <p:sldId id="342" r:id="rId23"/>
    <p:sldId id="339" r:id="rId24"/>
    <p:sldId id="371" r:id="rId25"/>
    <p:sldId id="372" r:id="rId26"/>
    <p:sldId id="366" r:id="rId27"/>
    <p:sldId id="341" r:id="rId28"/>
    <p:sldId id="322" r:id="rId29"/>
    <p:sldId id="346" r:id="rId30"/>
    <p:sldId id="338" r:id="rId31"/>
    <p:sldId id="343" r:id="rId32"/>
    <p:sldId id="347" r:id="rId33"/>
    <p:sldId id="355" r:id="rId34"/>
    <p:sldId id="344" r:id="rId35"/>
    <p:sldId id="345" r:id="rId36"/>
    <p:sldId id="351" r:id="rId37"/>
    <p:sldId id="353" r:id="rId38"/>
    <p:sldId id="383" r:id="rId39"/>
    <p:sldId id="384" r:id="rId40"/>
    <p:sldId id="375" r:id="rId41"/>
  </p:sldIdLst>
  <p:sldSz cx="9144000" cy="6858000" type="screen4x3"/>
  <p:notesSz cx="6834188" cy="9979025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A81"/>
    <a:srgbClr val="7D7D7D"/>
    <a:srgbClr val="1579AB"/>
    <a:srgbClr val="E1E1E1"/>
    <a:srgbClr val="00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902" autoAdjust="0"/>
    <p:restoredTop sz="94991" autoAdjust="0"/>
  </p:normalViewPr>
  <p:slideViewPr>
    <p:cSldViewPr>
      <p:cViewPr>
        <p:scale>
          <a:sx n="75" d="100"/>
          <a:sy n="75" d="100"/>
        </p:scale>
        <p:origin x="-1464" y="6"/>
      </p:cViewPr>
      <p:guideLst>
        <p:guide orient="horz" pos="1056"/>
        <p:guide orient="horz" pos="2448"/>
        <p:guide pos="2928"/>
        <p:guide pos="5424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2" y="-78"/>
      </p:cViewPr>
      <p:guideLst>
        <p:guide orient="horz" pos="3143"/>
        <p:guide pos="215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8AD28-C4C3-4B2E-B937-109FF2FF858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0446A4A-9884-4639-8F68-D6D2BCC4DEA8}">
      <dgm:prSet phldrT="[文本]"/>
      <dgm:spPr/>
      <dgm:t>
        <a:bodyPr/>
        <a:lstStyle/>
        <a:p>
          <a:pPr algn="ctr"/>
          <a:r>
            <a:rPr lang="zh-CN" altLang="en-US" dirty="0" smtClean="0"/>
            <a:t>成长</a:t>
          </a:r>
          <a:endParaRPr lang="zh-CN" altLang="en-US" dirty="0"/>
        </a:p>
      </dgm:t>
    </dgm:pt>
    <dgm:pt modelId="{DA2F4FE0-D231-4718-A37D-7A383BF74F95}" type="parTrans" cxnId="{CC82AEE9-B15E-499B-B333-CE791B36B7D0}">
      <dgm:prSet/>
      <dgm:spPr/>
      <dgm:t>
        <a:bodyPr/>
        <a:lstStyle/>
        <a:p>
          <a:pPr algn="ctr"/>
          <a:endParaRPr lang="zh-CN" altLang="en-US"/>
        </a:p>
      </dgm:t>
    </dgm:pt>
    <dgm:pt modelId="{27214CE9-279A-4C53-AE2C-BF57A431538B}" type="sibTrans" cxnId="{CC82AEE9-B15E-499B-B333-CE791B36B7D0}">
      <dgm:prSet/>
      <dgm:spPr/>
      <dgm:t>
        <a:bodyPr/>
        <a:lstStyle/>
        <a:p>
          <a:pPr algn="ctr"/>
          <a:endParaRPr lang="zh-CN" altLang="en-US"/>
        </a:p>
      </dgm:t>
    </dgm:pt>
    <dgm:pt modelId="{2E33F1E5-02D9-4859-B098-F2350245F1B2}">
      <dgm:prSet phldrT="[文本]"/>
      <dgm:spPr/>
      <dgm:t>
        <a:bodyPr/>
        <a:lstStyle/>
        <a:p>
          <a:pPr algn="ctr"/>
          <a:r>
            <a:rPr lang="zh-CN" altLang="en-US" dirty="0" smtClean="0"/>
            <a:t>进步</a:t>
          </a:r>
          <a:endParaRPr lang="zh-CN" altLang="en-US" dirty="0"/>
        </a:p>
      </dgm:t>
    </dgm:pt>
    <dgm:pt modelId="{C0378510-E8C4-452E-84E1-29E7222696AB}" type="parTrans" cxnId="{DFD2B347-BF7D-4CA9-8D44-A39A39B9CFCF}">
      <dgm:prSet/>
      <dgm:spPr/>
      <dgm:t>
        <a:bodyPr/>
        <a:lstStyle/>
        <a:p>
          <a:pPr algn="ctr"/>
          <a:endParaRPr lang="zh-CN" altLang="en-US"/>
        </a:p>
      </dgm:t>
    </dgm:pt>
    <dgm:pt modelId="{CB9369F2-149F-423F-B7BA-D27FB0B10629}" type="sibTrans" cxnId="{DFD2B347-BF7D-4CA9-8D44-A39A39B9CFCF}">
      <dgm:prSet/>
      <dgm:spPr/>
      <dgm:t>
        <a:bodyPr/>
        <a:lstStyle/>
        <a:p>
          <a:pPr algn="ctr"/>
          <a:endParaRPr lang="zh-CN" altLang="en-US"/>
        </a:p>
      </dgm:t>
    </dgm:pt>
    <dgm:pt modelId="{ED042C0A-F18F-4215-A568-0E3C25357871}">
      <dgm:prSet phldrT="[文本]"/>
      <dgm:spPr/>
      <dgm:t>
        <a:bodyPr/>
        <a:lstStyle/>
        <a:p>
          <a:pPr algn="ctr"/>
          <a:r>
            <a:rPr lang="zh-CN" altLang="en-US" dirty="0" smtClean="0"/>
            <a:t>收获</a:t>
          </a:r>
          <a:endParaRPr lang="zh-CN" altLang="en-US" dirty="0"/>
        </a:p>
      </dgm:t>
    </dgm:pt>
    <dgm:pt modelId="{0B4BFEBB-1556-45B8-B524-C87415584510}" type="parTrans" cxnId="{C522249A-B561-416B-9E4C-14304938354A}">
      <dgm:prSet/>
      <dgm:spPr/>
      <dgm:t>
        <a:bodyPr/>
        <a:lstStyle/>
        <a:p>
          <a:pPr algn="ctr"/>
          <a:endParaRPr lang="zh-CN" altLang="en-US"/>
        </a:p>
      </dgm:t>
    </dgm:pt>
    <dgm:pt modelId="{1AF93288-886C-47A7-99D4-97E0CC8AE975}" type="sibTrans" cxnId="{C522249A-B561-416B-9E4C-14304938354A}">
      <dgm:prSet/>
      <dgm:spPr/>
      <dgm:t>
        <a:bodyPr/>
        <a:lstStyle/>
        <a:p>
          <a:pPr algn="ctr"/>
          <a:endParaRPr lang="zh-CN" altLang="en-US"/>
        </a:p>
      </dgm:t>
    </dgm:pt>
    <dgm:pt modelId="{D8C8E978-E0E7-48ED-B0B5-7302B70314DA}" type="pres">
      <dgm:prSet presAssocID="{9478AD28-C4C3-4B2E-B937-109FF2FF858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A714268-90B7-4631-B543-7A10CA1AEAA4}" type="pres">
      <dgm:prSet presAssocID="{9478AD28-C4C3-4B2E-B937-109FF2FF8582}" presName="cycle" presStyleCnt="0"/>
      <dgm:spPr/>
    </dgm:pt>
    <dgm:pt modelId="{4AD2DA14-A24A-4A57-8059-B304610BFAC7}" type="pres">
      <dgm:prSet presAssocID="{9478AD28-C4C3-4B2E-B937-109FF2FF8582}" presName="centerShape" presStyleCnt="0"/>
      <dgm:spPr/>
    </dgm:pt>
    <dgm:pt modelId="{90855375-20FD-40F8-939B-8AABB2936D2A}" type="pres">
      <dgm:prSet presAssocID="{9478AD28-C4C3-4B2E-B937-109FF2FF8582}" presName="connSite" presStyleLbl="node1" presStyleIdx="0" presStyleCnt="4"/>
      <dgm:spPr/>
    </dgm:pt>
    <dgm:pt modelId="{F4CDE85F-1941-493C-9B2B-D776318DFE17}" type="pres">
      <dgm:prSet presAssocID="{9478AD28-C4C3-4B2E-B937-109FF2FF8582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9ED913-15F9-43AF-8F57-022D21BF004F}" type="pres">
      <dgm:prSet presAssocID="{DA2F4FE0-D231-4718-A37D-7A383BF74F95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A83548FD-3365-4C73-B767-8929B42DD42C}" type="pres">
      <dgm:prSet presAssocID="{70446A4A-9884-4639-8F68-D6D2BCC4DEA8}" presName="node" presStyleCnt="0"/>
      <dgm:spPr/>
    </dgm:pt>
    <dgm:pt modelId="{F0013826-AAD1-4889-B52D-AD683DD3840C}" type="pres">
      <dgm:prSet presAssocID="{70446A4A-9884-4639-8F68-D6D2BCC4DEA8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2F5E88-7456-4111-81FC-CFB38B4502B8}" type="pres">
      <dgm:prSet presAssocID="{70446A4A-9884-4639-8F68-D6D2BCC4DEA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4C729A-DE00-43A0-83E8-07B237A9E523}" type="pres">
      <dgm:prSet presAssocID="{C0378510-E8C4-452E-84E1-29E7222696AB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7969778F-8A9D-4D2B-B810-D94C70AEA8E2}" type="pres">
      <dgm:prSet presAssocID="{2E33F1E5-02D9-4859-B098-F2350245F1B2}" presName="node" presStyleCnt="0"/>
      <dgm:spPr/>
    </dgm:pt>
    <dgm:pt modelId="{BFCC0CCD-EE91-4520-80A0-C99E9B28C191}" type="pres">
      <dgm:prSet presAssocID="{2E33F1E5-02D9-4859-B098-F2350245F1B2}" presName="parentNode" presStyleLbl="node1" presStyleIdx="2" presStyleCnt="4" custLinFactNeighborX="75426" custLinFactNeighborY="13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86AC62-2C63-4FCE-8E86-F89ADDAE048A}" type="pres">
      <dgm:prSet presAssocID="{2E33F1E5-02D9-4859-B098-F2350245F1B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207527-A1CD-4C7F-81B9-477CF625090A}" type="pres">
      <dgm:prSet presAssocID="{0B4BFEBB-1556-45B8-B524-C87415584510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51C97F45-B4EE-41C9-893A-C8531E580F9E}" type="pres">
      <dgm:prSet presAssocID="{ED042C0A-F18F-4215-A568-0E3C25357871}" presName="node" presStyleCnt="0"/>
      <dgm:spPr/>
    </dgm:pt>
    <dgm:pt modelId="{441DAF75-C253-4570-B983-4BE11A45408C}" type="pres">
      <dgm:prSet presAssocID="{ED042C0A-F18F-4215-A568-0E3C2535787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DA618B-E1C6-46FA-B347-95531F7855C1}" type="pres">
      <dgm:prSet presAssocID="{ED042C0A-F18F-4215-A568-0E3C2535787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B9640F3-9569-4685-8570-851114EC64BF}" type="presOf" srcId="{ED042C0A-F18F-4215-A568-0E3C25357871}" destId="{441DAF75-C253-4570-B983-4BE11A45408C}" srcOrd="0" destOrd="0" presId="urn:microsoft.com/office/officeart/2005/8/layout/radial2"/>
    <dgm:cxn modelId="{B6CABFC8-FB36-4054-8D7C-533A120EEA00}" type="presOf" srcId="{C0378510-E8C4-452E-84E1-29E7222696AB}" destId="{784C729A-DE00-43A0-83E8-07B237A9E523}" srcOrd="0" destOrd="0" presId="urn:microsoft.com/office/officeart/2005/8/layout/radial2"/>
    <dgm:cxn modelId="{2D36E40D-F8AD-4387-AAA1-9EDA7A6BCF7B}" type="presOf" srcId="{70446A4A-9884-4639-8F68-D6D2BCC4DEA8}" destId="{F0013826-AAD1-4889-B52D-AD683DD3840C}" srcOrd="0" destOrd="0" presId="urn:microsoft.com/office/officeart/2005/8/layout/radial2"/>
    <dgm:cxn modelId="{A2E89760-13BE-4414-8DF2-E4A4DC42B65C}" type="presOf" srcId="{2E33F1E5-02D9-4859-B098-F2350245F1B2}" destId="{BFCC0CCD-EE91-4520-80A0-C99E9B28C191}" srcOrd="0" destOrd="0" presId="urn:microsoft.com/office/officeart/2005/8/layout/radial2"/>
    <dgm:cxn modelId="{C522249A-B561-416B-9E4C-14304938354A}" srcId="{9478AD28-C4C3-4B2E-B937-109FF2FF8582}" destId="{ED042C0A-F18F-4215-A568-0E3C25357871}" srcOrd="2" destOrd="0" parTransId="{0B4BFEBB-1556-45B8-B524-C87415584510}" sibTransId="{1AF93288-886C-47A7-99D4-97E0CC8AE975}"/>
    <dgm:cxn modelId="{FE3A405D-2DD4-4CC4-A930-C2F7E792F096}" type="presOf" srcId="{DA2F4FE0-D231-4718-A37D-7A383BF74F95}" destId="{CE9ED913-15F9-43AF-8F57-022D21BF004F}" srcOrd="0" destOrd="0" presId="urn:microsoft.com/office/officeart/2005/8/layout/radial2"/>
    <dgm:cxn modelId="{DFD2B347-BF7D-4CA9-8D44-A39A39B9CFCF}" srcId="{9478AD28-C4C3-4B2E-B937-109FF2FF8582}" destId="{2E33F1E5-02D9-4859-B098-F2350245F1B2}" srcOrd="1" destOrd="0" parTransId="{C0378510-E8C4-452E-84E1-29E7222696AB}" sibTransId="{CB9369F2-149F-423F-B7BA-D27FB0B10629}"/>
    <dgm:cxn modelId="{972E74B1-1785-4C4E-AF10-74E458BB3559}" type="presOf" srcId="{9478AD28-C4C3-4B2E-B937-109FF2FF8582}" destId="{D8C8E978-E0E7-48ED-B0B5-7302B70314DA}" srcOrd="0" destOrd="0" presId="urn:microsoft.com/office/officeart/2005/8/layout/radial2"/>
    <dgm:cxn modelId="{CC82AEE9-B15E-499B-B333-CE791B36B7D0}" srcId="{9478AD28-C4C3-4B2E-B937-109FF2FF8582}" destId="{70446A4A-9884-4639-8F68-D6D2BCC4DEA8}" srcOrd="0" destOrd="0" parTransId="{DA2F4FE0-D231-4718-A37D-7A383BF74F95}" sibTransId="{27214CE9-279A-4C53-AE2C-BF57A431538B}"/>
    <dgm:cxn modelId="{6F6DD0F3-ECD3-4D20-AD90-0D6A11A7212E}" type="presOf" srcId="{0B4BFEBB-1556-45B8-B524-C87415584510}" destId="{AD207527-A1CD-4C7F-81B9-477CF625090A}" srcOrd="0" destOrd="0" presId="urn:microsoft.com/office/officeart/2005/8/layout/radial2"/>
    <dgm:cxn modelId="{0FDF6860-2CF6-41B1-8935-58BC98223FA5}" type="presParOf" srcId="{D8C8E978-E0E7-48ED-B0B5-7302B70314DA}" destId="{5A714268-90B7-4631-B543-7A10CA1AEAA4}" srcOrd="0" destOrd="0" presId="urn:microsoft.com/office/officeart/2005/8/layout/radial2"/>
    <dgm:cxn modelId="{830F2DB1-1672-406E-9074-EC3F7919E5CB}" type="presParOf" srcId="{5A714268-90B7-4631-B543-7A10CA1AEAA4}" destId="{4AD2DA14-A24A-4A57-8059-B304610BFAC7}" srcOrd="0" destOrd="0" presId="urn:microsoft.com/office/officeart/2005/8/layout/radial2"/>
    <dgm:cxn modelId="{9CE6B77D-A854-4340-AEBB-B494C9BC046D}" type="presParOf" srcId="{4AD2DA14-A24A-4A57-8059-B304610BFAC7}" destId="{90855375-20FD-40F8-939B-8AABB2936D2A}" srcOrd="0" destOrd="0" presId="urn:microsoft.com/office/officeart/2005/8/layout/radial2"/>
    <dgm:cxn modelId="{3977C750-1A21-4B2E-8F34-E0F5072A3E20}" type="presParOf" srcId="{4AD2DA14-A24A-4A57-8059-B304610BFAC7}" destId="{F4CDE85F-1941-493C-9B2B-D776318DFE17}" srcOrd="1" destOrd="0" presId="urn:microsoft.com/office/officeart/2005/8/layout/radial2"/>
    <dgm:cxn modelId="{27C402D7-0BEB-41B5-9962-B4A788A5189F}" type="presParOf" srcId="{5A714268-90B7-4631-B543-7A10CA1AEAA4}" destId="{CE9ED913-15F9-43AF-8F57-022D21BF004F}" srcOrd="1" destOrd="0" presId="urn:microsoft.com/office/officeart/2005/8/layout/radial2"/>
    <dgm:cxn modelId="{94E9AB80-1145-47F5-B822-2D781454BEC6}" type="presParOf" srcId="{5A714268-90B7-4631-B543-7A10CA1AEAA4}" destId="{A83548FD-3365-4C73-B767-8929B42DD42C}" srcOrd="2" destOrd="0" presId="urn:microsoft.com/office/officeart/2005/8/layout/radial2"/>
    <dgm:cxn modelId="{FBFA208E-0AAA-4D61-BDAF-0957B4AE0860}" type="presParOf" srcId="{A83548FD-3365-4C73-B767-8929B42DD42C}" destId="{F0013826-AAD1-4889-B52D-AD683DD3840C}" srcOrd="0" destOrd="0" presId="urn:microsoft.com/office/officeart/2005/8/layout/radial2"/>
    <dgm:cxn modelId="{C19335E1-9E71-4052-853B-48665CFF024B}" type="presParOf" srcId="{A83548FD-3365-4C73-B767-8929B42DD42C}" destId="{642F5E88-7456-4111-81FC-CFB38B4502B8}" srcOrd="1" destOrd="0" presId="urn:microsoft.com/office/officeart/2005/8/layout/radial2"/>
    <dgm:cxn modelId="{FB139DB0-8917-4326-BF88-AA4026593EB5}" type="presParOf" srcId="{5A714268-90B7-4631-B543-7A10CA1AEAA4}" destId="{784C729A-DE00-43A0-83E8-07B237A9E523}" srcOrd="3" destOrd="0" presId="urn:microsoft.com/office/officeart/2005/8/layout/radial2"/>
    <dgm:cxn modelId="{683E0FC2-E3FE-42F2-9341-B3C03965C428}" type="presParOf" srcId="{5A714268-90B7-4631-B543-7A10CA1AEAA4}" destId="{7969778F-8A9D-4D2B-B810-D94C70AEA8E2}" srcOrd="4" destOrd="0" presId="urn:microsoft.com/office/officeart/2005/8/layout/radial2"/>
    <dgm:cxn modelId="{F9604361-0372-433E-BD5C-1EC451E8222F}" type="presParOf" srcId="{7969778F-8A9D-4D2B-B810-D94C70AEA8E2}" destId="{BFCC0CCD-EE91-4520-80A0-C99E9B28C191}" srcOrd="0" destOrd="0" presId="urn:microsoft.com/office/officeart/2005/8/layout/radial2"/>
    <dgm:cxn modelId="{288A0EAD-92DE-45DF-9A2D-631280055386}" type="presParOf" srcId="{7969778F-8A9D-4D2B-B810-D94C70AEA8E2}" destId="{2186AC62-2C63-4FCE-8E86-F89ADDAE048A}" srcOrd="1" destOrd="0" presId="urn:microsoft.com/office/officeart/2005/8/layout/radial2"/>
    <dgm:cxn modelId="{9FB69440-1D40-4037-ADE2-036291AECF25}" type="presParOf" srcId="{5A714268-90B7-4631-B543-7A10CA1AEAA4}" destId="{AD207527-A1CD-4C7F-81B9-477CF625090A}" srcOrd="5" destOrd="0" presId="urn:microsoft.com/office/officeart/2005/8/layout/radial2"/>
    <dgm:cxn modelId="{7207F70A-806F-4759-9B8C-916BF92EB2F5}" type="presParOf" srcId="{5A714268-90B7-4631-B543-7A10CA1AEAA4}" destId="{51C97F45-B4EE-41C9-893A-C8531E580F9E}" srcOrd="6" destOrd="0" presId="urn:microsoft.com/office/officeart/2005/8/layout/radial2"/>
    <dgm:cxn modelId="{4520AB3B-2072-4DE5-A4D9-20F4B690B8E7}" type="presParOf" srcId="{51C97F45-B4EE-41C9-893A-C8531E580F9E}" destId="{441DAF75-C253-4570-B983-4BE11A45408C}" srcOrd="0" destOrd="0" presId="urn:microsoft.com/office/officeart/2005/8/layout/radial2"/>
    <dgm:cxn modelId="{06995B85-2C9C-4AD8-9117-62D96C46E52D}" type="presParOf" srcId="{51C97F45-B4EE-41C9-893A-C8531E580F9E}" destId="{81DA618B-E1C6-46FA-B347-95531F7855C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207527-A1CD-4C7F-81B9-477CF625090A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C729A-DE00-43A0-83E8-07B237A9E523}">
      <dsp:nvSpPr>
        <dsp:cNvPr id="0" name=""/>
        <dsp:cNvSpPr/>
      </dsp:nvSpPr>
      <dsp:spPr>
        <a:xfrm rot="1930">
          <a:off x="2011903" y="2003995"/>
          <a:ext cx="1569502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569502" y="288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ED913-15F9-43AF-8F57-022D21BF004F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DE85F-1941-493C-9B2B-D776318DFE17}">
      <dsp:nvSpPr>
        <dsp:cNvPr id="0" name=""/>
        <dsp:cNvSpPr/>
      </dsp:nvSpPr>
      <dsp:spPr>
        <a:xfrm>
          <a:off x="352171" y="1055687"/>
          <a:ext cx="1952625" cy="19526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13826-AAD1-4889-B52D-AD683DD3840C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成长</a:t>
          </a:r>
          <a:endParaRPr lang="zh-CN" altLang="en-US" sz="3100" kern="1200" dirty="0"/>
        </a:p>
      </dsp:txBody>
      <dsp:txXfrm>
        <a:off x="2310238" y="64"/>
        <a:ext cx="1171575" cy="1171575"/>
      </dsp:txXfrm>
    </dsp:sp>
    <dsp:sp modelId="{BFCC0CCD-EE91-4520-80A0-C99E9B28C191}">
      <dsp:nvSpPr>
        <dsp:cNvPr id="0" name=""/>
        <dsp:cNvSpPr/>
      </dsp:nvSpPr>
      <dsp:spPr>
        <a:xfrm>
          <a:off x="3581405" y="1447805"/>
          <a:ext cx="1171575" cy="1171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进步</a:t>
          </a:r>
          <a:endParaRPr lang="zh-CN" altLang="en-US" sz="3100" kern="1200" dirty="0"/>
        </a:p>
      </dsp:txBody>
      <dsp:txXfrm>
        <a:off x="3581405" y="1447805"/>
        <a:ext cx="1171575" cy="1171575"/>
      </dsp:txXfrm>
    </dsp:sp>
    <dsp:sp modelId="{441DAF75-C253-4570-B983-4BE11A45408C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收获</a:t>
          </a:r>
          <a:endParaRPr lang="zh-CN" altLang="en-US" sz="3100" kern="1200" dirty="0"/>
        </a:p>
      </dsp:txBody>
      <dsp:txXfrm>
        <a:off x="2310238" y="2892360"/>
        <a:ext cx="1171575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7150" y="9774238"/>
            <a:ext cx="68262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959" tIns="50862" rIns="96959" bIns="50862">
            <a:spAutoFit/>
          </a:bodyPr>
          <a:lstStyle/>
          <a:p>
            <a:pPr defTabSz="619125">
              <a:lnSpc>
                <a:spcPct val="100000"/>
              </a:lnSpc>
              <a:tabLst>
                <a:tab pos="2420938" algn="l"/>
                <a:tab pos="4897438" algn="l"/>
              </a:tabLst>
              <a:defRPr/>
            </a:pPr>
            <a:r>
              <a:rPr lang="zh-CN" altLang="en-US" sz="700">
                <a:solidFill>
                  <a:srgbClr val="C0C0C0"/>
                </a:solidFill>
              </a:rPr>
              <a:t>南通华远科技发展有限公司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53988" y="9790113"/>
            <a:ext cx="6664325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6216650" y="9383713"/>
            <a:ext cx="44608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57150" y="9574213"/>
            <a:ext cx="260508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4" tIns="50105" rIns="95514" bIns="50105">
            <a:spAutoFit/>
          </a:bodyPr>
          <a:lstStyle/>
          <a:p>
            <a:pPr defTabSz="609600">
              <a:lnSpc>
                <a:spcPct val="100000"/>
              </a:lnSpc>
              <a:tabLst>
                <a:tab pos="2384425" algn="l"/>
                <a:tab pos="4822825" algn="l"/>
              </a:tabLst>
              <a:defRPr/>
            </a:pPr>
            <a:r>
              <a:rPr lang="zh-CN" altLang="en-US" sz="800"/>
              <a:t>南通华远科技发展有限公司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152400" y="9588500"/>
            <a:ext cx="661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97563" y="9461500"/>
            <a:ext cx="8080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89" tIns="0" rIns="18789" bIns="0" numCol="1" anchor="b" anchorCtr="0" compatLnSpc="1">
            <a:prstTxWarp prst="textNoShape">
              <a:avLst/>
            </a:prstTxWarp>
          </a:bodyPr>
          <a:lstStyle>
            <a:lvl1pPr algn="r" defTabSz="901700">
              <a:lnSpc>
                <a:spcPct val="100000"/>
              </a:lnSpc>
              <a:defRPr sz="800" b="0"/>
            </a:lvl1pPr>
          </a:lstStyle>
          <a:p>
            <a:pPr>
              <a:defRPr/>
            </a:pPr>
            <a:fld id="{ADF5FC35-3800-41A1-8FDF-2EF7591CAB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4822" name="Rectangle 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266700"/>
            <a:ext cx="5795962" cy="4348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217" name="Rectangle 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3225" y="4770438"/>
            <a:ext cx="608965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4" tIns="50105" rIns="95514" bIns="50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Body Text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F5FC35-3800-41A1-8FDF-2EF7591CABA1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13" descr="未标题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6567488"/>
            <a:ext cx="21859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7429499" cy="1905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spc="1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有能力   处事有方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探索适合组织发展的人力资源管理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九、能力建设</a:t>
            </a:r>
            <a:r>
              <a:rPr lang="en-US" altLang="zh-CN" b="1" dirty="0" smtClean="0">
                <a:solidFill>
                  <a:schemeClr val="tx1"/>
                </a:solidFill>
                <a:ea typeface="宋体" pitchFamily="2" charset="-122"/>
              </a:rPr>
              <a:t>---</a:t>
            </a:r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人才培养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     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        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公司汇聚了</a:t>
            </a:r>
            <a:r>
              <a:rPr lang="en-US" altLang="en-US" sz="1800" dirty="0" smtClean="0">
                <a:solidFill>
                  <a:schemeClr val="tx1"/>
                </a:solidFill>
                <a:ea typeface="宋体" pitchFamily="2" charset="-122"/>
              </a:rPr>
              <a:t>150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名锐意进取、具备较强专业技能和较高职业素养的员工，包括多名拥有一级建造师、高级信息系统项目管理师、</a:t>
            </a:r>
            <a:r>
              <a:rPr lang="en-US" altLang="en-US" sz="1800" dirty="0" smtClean="0">
                <a:solidFill>
                  <a:schemeClr val="tx1"/>
                </a:solidFill>
                <a:ea typeface="宋体" pitchFamily="2" charset="-122"/>
              </a:rPr>
              <a:t>CCIE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、</a:t>
            </a:r>
            <a:r>
              <a:rPr lang="en-US" altLang="en-US" sz="1800" dirty="0" smtClean="0">
                <a:solidFill>
                  <a:schemeClr val="tx1"/>
                </a:solidFill>
                <a:ea typeface="宋体" pitchFamily="2" charset="-122"/>
              </a:rPr>
              <a:t>HCIE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、</a:t>
            </a:r>
            <a:r>
              <a:rPr lang="en-US" altLang="en-US" sz="1800" dirty="0" smtClean="0">
                <a:solidFill>
                  <a:schemeClr val="tx1"/>
                </a:solidFill>
                <a:ea typeface="宋体" pitchFamily="2" charset="-122"/>
              </a:rPr>
              <a:t>CISP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、</a:t>
            </a:r>
            <a:r>
              <a:rPr lang="en-US" altLang="en-US" sz="1800" dirty="0" smtClean="0">
                <a:solidFill>
                  <a:schemeClr val="tx1"/>
                </a:solidFill>
                <a:ea typeface="宋体" pitchFamily="2" charset="-122"/>
              </a:rPr>
              <a:t>PMP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等资质的技术人员，我们还结合交付与服务需要，先后获得多家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IT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主要合作原厂的售前、交付及服务的专业技术认证，在售前支持、项目管理及运维服务全流程具备齐全的专业分布、深厚的技术功底及丰富的现场经验。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十、组织文化</a:t>
            </a:r>
          </a:p>
        </p:txBody>
      </p:sp>
      <p:sp>
        <p:nvSpPr>
          <p:cNvPr id="5" name="矩形 4"/>
          <p:cNvSpPr/>
          <p:nvPr/>
        </p:nvSpPr>
        <p:spPr>
          <a:xfrm>
            <a:off x="1143000" y="2438400"/>
            <a:ext cx="7010400" cy="2849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仁：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仁爱、尊重、换位思考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4300"/>
              </a:lnSpc>
            </a:pP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义：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正义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、合理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4300"/>
              </a:lnSpc>
            </a:pP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礼：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制度流程、行为规范</a:t>
            </a:r>
          </a:p>
          <a:p>
            <a:pPr>
              <a:lnSpc>
                <a:spcPts val="4300"/>
              </a:lnSpc>
            </a:pP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智：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智慧、技能、学习型组织</a:t>
            </a:r>
          </a:p>
          <a:p>
            <a:pPr>
              <a:lnSpc>
                <a:spcPts val="4300"/>
              </a:lnSpc>
            </a:pP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信：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诚实守信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COMMIT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文化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429000"/>
            <a:ext cx="152596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十一、组织文化</a:t>
            </a:r>
            <a:r>
              <a:rPr lang="en-US" altLang="zh-CN" b="1" dirty="0" smtClean="0">
                <a:solidFill>
                  <a:schemeClr val="tx1"/>
                </a:solidFill>
                <a:ea typeface="宋体" pitchFamily="2" charset="-122"/>
              </a:rPr>
              <a:t>---</a:t>
            </a:r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愿景</a:t>
            </a: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429500" cy="268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我们持续在企业中构建“集成式愿景”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57400"/>
            <a:ext cx="7429499" cy="312420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2800" dirty="0" smtClean="0">
                <a:solidFill>
                  <a:schemeClr val="tx1"/>
                </a:solidFill>
              </a:rPr>
              <a:t>          为了实现这一愿景，我们倡导：有能力  </a:t>
            </a:r>
            <a:r>
              <a:rPr lang="zh-CN" altLang="en-US" sz="2800" dirty="0" smtClean="0">
                <a:solidFill>
                  <a:schemeClr val="tx1"/>
                </a:solidFill>
              </a:rPr>
              <a:t>处事</a:t>
            </a:r>
            <a:r>
              <a:rPr lang="zh-CN" altLang="en-US" sz="2800" dirty="0" smtClean="0">
                <a:solidFill>
                  <a:schemeClr val="tx1"/>
                </a:solidFill>
              </a:rPr>
              <a:t>有方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十二、组织文化</a:t>
            </a:r>
            <a:r>
              <a:rPr lang="en-US" altLang="zh-CN" b="1" dirty="0" smtClean="0">
                <a:solidFill>
                  <a:schemeClr val="tx1"/>
                </a:solidFill>
                <a:ea typeface="宋体" pitchFamily="2" charset="-122"/>
              </a:rPr>
              <a:t>---</a:t>
            </a:r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核心价值观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7974013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>
                <a:solidFill>
                  <a:schemeClr val="tx1"/>
                </a:solidFill>
                <a:ea typeface="宋体" pitchFamily="2" charset="-122"/>
              </a:rPr>
              <a:t>1</a:t>
            </a:r>
            <a:r>
              <a:rPr lang="zh-CN" altLang="en-US" b="1" i="1" dirty="0" smtClean="0">
                <a:solidFill>
                  <a:schemeClr val="tx1"/>
                </a:solidFill>
                <a:ea typeface="宋体" pitchFamily="2" charset="-122"/>
              </a:rPr>
              <a:t>、组织核心价值观</a:t>
            </a:r>
            <a:r>
              <a:rPr lang="en-US" altLang="zh-CN" b="1" i="1" dirty="0" smtClean="0">
                <a:solidFill>
                  <a:schemeClr val="tx1"/>
                </a:solidFill>
                <a:ea typeface="宋体" pitchFamily="2" charset="-122"/>
              </a:rPr>
              <a:t>—</a:t>
            </a:r>
            <a:r>
              <a:rPr lang="zh-CN" altLang="en-US" b="1" i="1" dirty="0" smtClean="0">
                <a:solidFill>
                  <a:schemeClr val="tx1"/>
                </a:solidFill>
                <a:ea typeface="宋体" pitchFamily="2" charset="-122"/>
              </a:rPr>
              <a:t>专业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09800"/>
            <a:ext cx="7429499" cy="312420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en-US" sz="24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经过二十余年持续稳健的发展，目前已成为南通地区综合实力最强、专业优势突出的商用</a:t>
            </a:r>
            <a:r>
              <a:rPr lang="en-US" altLang="en-US" sz="24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IT</a:t>
            </a:r>
            <a:r>
              <a:rPr lang="zh-CN" altLang="en-US" sz="24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产品、建筑智能化业务、系统集成业务及相关运维服务的综合提供商。</a:t>
            </a:r>
            <a:endParaRPr lang="en-US" altLang="zh-CN" sz="2400" kern="120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sz="24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围绕公司经营管理发展战略，着力各方向专业人才培养</a:t>
            </a:r>
            <a:r>
              <a:rPr lang="en-US" altLang="zh-CN" sz="24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400" kern="12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>
                <a:solidFill>
                  <a:schemeClr val="tx1"/>
                </a:solidFill>
                <a:ea typeface="宋体" pitchFamily="2" charset="-122"/>
              </a:rPr>
              <a:t>2</a:t>
            </a:r>
            <a:r>
              <a:rPr lang="zh-CN" altLang="en-US" b="1" i="1" dirty="0" smtClean="0">
                <a:solidFill>
                  <a:schemeClr val="tx1"/>
                </a:solidFill>
                <a:ea typeface="宋体" pitchFamily="2" charset="-122"/>
              </a:rPr>
              <a:t>、组织核心价值观</a:t>
            </a:r>
            <a:r>
              <a:rPr lang="en-US" altLang="zh-CN" b="1" i="1" dirty="0" smtClean="0">
                <a:solidFill>
                  <a:schemeClr val="tx1"/>
                </a:solidFill>
                <a:ea typeface="宋体" pitchFamily="2" charset="-122"/>
              </a:rPr>
              <a:t>—</a:t>
            </a:r>
            <a:r>
              <a:rPr lang="zh-CN" altLang="en-US" b="1" i="1" dirty="0" smtClean="0">
                <a:solidFill>
                  <a:schemeClr val="tx1"/>
                </a:solidFill>
                <a:ea typeface="宋体" pitchFamily="2" charset="-122"/>
              </a:rPr>
              <a:t>责任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33600"/>
            <a:ext cx="7429499" cy="3886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我们首先要对所有使用我们提供的产品和接受我们服务的客户负责；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我们要对和我们一起共事的全体同仁负责；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我们要对全体股东的投资回报负责；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我们要对我们所生活和工作的社会负责；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kern="1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我们要对自己和家庭的未来负责。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>
                <a:solidFill>
                  <a:schemeClr val="tx1"/>
                </a:solidFill>
                <a:ea typeface="宋体" pitchFamily="2" charset="-122"/>
              </a:rPr>
              <a:t>3</a:t>
            </a:r>
            <a:r>
              <a:rPr lang="zh-CN" altLang="en-US" b="1" i="1" dirty="0" smtClean="0">
                <a:solidFill>
                  <a:schemeClr val="tx1"/>
                </a:solidFill>
                <a:ea typeface="宋体" pitchFamily="2" charset="-122"/>
              </a:rPr>
              <a:t>、组织核心价值观</a:t>
            </a:r>
            <a:r>
              <a:rPr lang="en-US" altLang="zh-CN" b="1" i="1" dirty="0" smtClean="0">
                <a:solidFill>
                  <a:schemeClr val="tx1"/>
                </a:solidFill>
                <a:ea typeface="宋体" pitchFamily="2" charset="-122"/>
              </a:rPr>
              <a:t>—</a:t>
            </a:r>
            <a:r>
              <a:rPr lang="zh-CN" altLang="en-US" b="1" i="1" dirty="0" smtClean="0">
                <a:solidFill>
                  <a:schemeClr val="tx1"/>
                </a:solidFill>
                <a:ea typeface="宋体" pitchFamily="2" charset="-122"/>
              </a:rPr>
              <a:t>协同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2133600"/>
            <a:ext cx="7429499" cy="31242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kern="1200" dirty="0" smtClean="0">
                <a:solidFill>
                  <a:schemeClr val="tx1"/>
                </a:solidFill>
                <a:latin typeface="Arial" charset="0"/>
              </a:rPr>
              <a:t>被动式协同向主动提供协同的转变；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kern="1200" dirty="0" smtClean="0">
                <a:solidFill>
                  <a:schemeClr val="tx1"/>
                </a:solidFill>
                <a:latin typeface="Arial" charset="0"/>
              </a:rPr>
              <a:t>既有专业部门设置与岗位分工，又倡导部门岗位基于完成工作任务的适度融合；</a:t>
            </a:r>
            <a:endParaRPr lang="en-US" altLang="zh-CN" sz="2400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kern="1200" dirty="0" smtClean="0">
                <a:solidFill>
                  <a:schemeClr val="tx1"/>
                </a:solidFill>
                <a:latin typeface="Arial" charset="0"/>
              </a:rPr>
              <a:t>需要有主动协同的意识；</a:t>
            </a:r>
            <a:endParaRPr lang="en-US" altLang="zh-CN" sz="2400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kern="1200" dirty="0" smtClean="0">
                <a:solidFill>
                  <a:schemeClr val="tx1"/>
                </a:solidFill>
                <a:latin typeface="Arial" charset="0"/>
              </a:rPr>
              <a:t>更需要具备提供工作协同的能力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29499" cy="1905000"/>
          </a:xfrm>
        </p:spPr>
        <p:txBody>
          <a:bodyPr/>
          <a:lstStyle/>
          <a:p>
            <a:r>
              <a:rPr lang="en-US" altLang="zh-CN" b="1" i="1" dirty="0" smtClean="0">
                <a:solidFill>
                  <a:schemeClr val="tx1"/>
                </a:solidFill>
                <a:ea typeface="宋体" pitchFamily="2" charset="-122"/>
              </a:rPr>
              <a:t>4</a:t>
            </a:r>
            <a:r>
              <a:rPr lang="zh-CN" altLang="en-US" b="1" i="1" dirty="0" smtClean="0">
                <a:solidFill>
                  <a:schemeClr val="tx1"/>
                </a:solidFill>
                <a:ea typeface="宋体" pitchFamily="2" charset="-122"/>
              </a:rPr>
              <a:t>、组织核心价值观</a:t>
            </a:r>
            <a:r>
              <a:rPr lang="en-US" altLang="zh-CN" b="1" i="1" dirty="0" smtClean="0">
                <a:solidFill>
                  <a:schemeClr val="tx1"/>
                </a:solidFill>
                <a:ea typeface="宋体" pitchFamily="2" charset="-122"/>
              </a:rPr>
              <a:t>—</a:t>
            </a:r>
            <a:r>
              <a:rPr lang="zh-CN" altLang="en-US" b="1" i="1" dirty="0" smtClean="0">
                <a:solidFill>
                  <a:schemeClr val="tx1"/>
                </a:solidFill>
                <a:ea typeface="宋体" pitchFamily="2" charset="-122"/>
              </a:rPr>
              <a:t>共赢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743200"/>
            <a:ext cx="7429499" cy="35814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buNone/>
            </a:pPr>
            <a:r>
              <a:rPr lang="zh-CN" altLang="en-US" kern="1200" dirty="0" smtClean="0">
                <a:solidFill>
                  <a:srgbClr val="105A81"/>
                </a:solidFill>
                <a:latin typeface="Arial" charset="0"/>
              </a:rPr>
              <a:t>        </a:t>
            </a:r>
            <a:endParaRPr lang="en-US" altLang="zh-CN" kern="1200" dirty="0" smtClean="0">
              <a:solidFill>
                <a:srgbClr val="105A81"/>
              </a:solidFill>
              <a:latin typeface="Arial" charset="0"/>
            </a:endParaRPr>
          </a:p>
          <a:p>
            <a:pPr>
              <a:lnSpc>
                <a:spcPts val="2800"/>
              </a:lnSpc>
              <a:buNone/>
            </a:pPr>
            <a:r>
              <a:rPr lang="en-US" altLang="zh-CN" kern="1200" dirty="0" smtClean="0">
                <a:solidFill>
                  <a:srgbClr val="105A81"/>
                </a:solidFill>
                <a:latin typeface="Arial" charset="0"/>
              </a:rPr>
              <a:t>         </a:t>
            </a:r>
          </a:p>
          <a:p>
            <a:pPr>
              <a:lnSpc>
                <a:spcPct val="170000"/>
              </a:lnSpc>
              <a:buNone/>
            </a:pPr>
            <a:r>
              <a:rPr lang="en-US" altLang="zh-CN" kern="1200" dirty="0" smtClean="0">
                <a:solidFill>
                  <a:srgbClr val="105A81"/>
                </a:solidFill>
                <a:latin typeface="Arial" charset="0"/>
              </a:rPr>
              <a:t>           </a:t>
            </a:r>
          </a:p>
          <a:p>
            <a:pPr>
              <a:lnSpc>
                <a:spcPct val="170000"/>
              </a:lnSpc>
              <a:buNone/>
            </a:pPr>
            <a:r>
              <a:rPr lang="zh-CN" altLang="en-US" kern="1200" dirty="0" smtClean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zh-CN" altLang="en-US" sz="2200" i="1" kern="1200" dirty="0" smtClean="0">
                <a:solidFill>
                  <a:schemeClr val="tx1"/>
                </a:solidFill>
                <a:latin typeface="Arial" charset="0"/>
              </a:rPr>
              <a:t>我们倡导员工的职业规划与公司发展战略形成对齐</a:t>
            </a:r>
            <a:endParaRPr lang="en-US" altLang="zh-CN" sz="2200" i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105A81"/>
                </a:solidFill>
                <a:latin typeface="Arial" charset="0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Arial" charset="0"/>
              </a:rPr>
              <a:t>我们不断优化公司薪酬体系的建设，合理调节员工的当期收入与绩效收入的比例关系，与公司经营结果的关联关系；</a:t>
            </a:r>
            <a:endParaRPr lang="en-US" altLang="zh-CN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Arial" charset="0"/>
              </a:rPr>
              <a:t>员工要树立正确的预期观；</a:t>
            </a:r>
            <a:endParaRPr lang="en-US" altLang="zh-CN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Arial" charset="0"/>
              </a:rPr>
              <a:t>公司不搞救济和平均主义；</a:t>
            </a:r>
            <a:endParaRPr lang="en-US" altLang="zh-CN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Arial" charset="0"/>
              </a:rPr>
              <a:t>与公司经营结果、与个人所担责任、工作质量和结果相匹配</a:t>
            </a:r>
            <a:endParaRPr lang="en-US" altLang="zh-CN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200000"/>
              </a:lnSpc>
              <a:buNone/>
            </a:pPr>
            <a:endParaRPr lang="en-US" altLang="zh-CN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200000"/>
              </a:lnSpc>
              <a:buNone/>
            </a:pPr>
            <a:endParaRPr lang="en-US" altLang="zh-CN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200000"/>
              </a:lnSpc>
              <a:buNone/>
            </a:pPr>
            <a:endParaRPr lang="zh-CN" altLang="en-US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ts val="2800"/>
              </a:lnSpc>
              <a:buFont typeface="Wingdings" pitchFamily="2" charset="2"/>
              <a:buChar char="Ø"/>
            </a:pPr>
            <a:endParaRPr lang="en-US" altLang="zh-CN" kern="1200" dirty="0" smtClean="0">
              <a:solidFill>
                <a:srgbClr val="105A81"/>
              </a:solidFill>
              <a:latin typeface="Arial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29499" cy="1905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组织核心价值观</a:t>
            </a:r>
            <a:r>
              <a:rPr lang="en-US" altLang="zh-CN" b="1" dirty="0" smtClean="0">
                <a:solidFill>
                  <a:schemeClr val="tx1"/>
                </a:solidFill>
                <a:ea typeface="宋体" pitchFamily="2" charset="-122"/>
              </a:rPr>
              <a:t>—</a:t>
            </a:r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共赢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16002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一、人力资源的思路：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81200"/>
            <a:ext cx="7429499" cy="2667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dirty="0" smtClean="0">
                <a:solidFill>
                  <a:schemeClr val="tx1"/>
                </a:solidFill>
              </a:rPr>
              <a:t>满足企业当前及未来发展的需要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dirty="0" smtClean="0">
                <a:solidFill>
                  <a:schemeClr val="tx1"/>
                </a:solidFill>
              </a:rPr>
              <a:t>保证企业目标实现与成员发展的最大化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十三、组织文化</a:t>
            </a:r>
            <a:r>
              <a:rPr lang="en-US" altLang="zh-CN" b="1" dirty="0" smtClean="0">
                <a:solidFill>
                  <a:schemeClr val="tx1"/>
                </a:solidFill>
                <a:ea typeface="宋体" pitchFamily="2" charset="-122"/>
              </a:rPr>
              <a:t>---</a:t>
            </a:r>
            <a:r>
              <a:rPr lang="zh-CN" altLang="en-US" b="1" dirty="0" smtClean="0">
                <a:solidFill>
                  <a:schemeClr val="tx1"/>
                </a:solidFill>
              </a:rPr>
              <a:t>团队建设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400800" cy="2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29499" cy="1905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组织文化</a:t>
            </a:r>
            <a:r>
              <a:rPr lang="en-US" altLang="zh-CN" b="1" dirty="0" smtClean="0">
                <a:solidFill>
                  <a:schemeClr val="tx1"/>
                </a:solidFill>
                <a:ea typeface="宋体" pitchFamily="2" charset="-122"/>
              </a:rPr>
              <a:t>—</a:t>
            </a:r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期望牵引的员工态度和行为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2286000"/>
            <a:ext cx="7200899" cy="3810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</a:rPr>
              <a:t>富有活力和热情、敢担当、能打仗、打胜仗；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</a:rPr>
              <a:t>保持激活状态，愿与公司共同奋斗和成长，共担风险；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</a:rPr>
              <a:t>关注项目经营和组织绩效，勇于当责，持续提升组织经营业绩；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</a:rPr>
              <a:t>追求卓越，不断提高工作质量、工作效率和工作绩效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十四、规则构建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086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规则构建</a:t>
            </a:r>
            <a:r>
              <a:rPr lang="en-US" altLang="zh-CN" b="1" dirty="0" smtClean="0">
                <a:solidFill>
                  <a:schemeClr val="tx1"/>
                </a:solidFill>
                <a:ea typeface="宋体" pitchFamily="2" charset="-122"/>
              </a:rPr>
              <a:t>---</a:t>
            </a:r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工作生态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6934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对工作的认知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57400"/>
            <a:ext cx="7429499" cy="312420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sz="3600" dirty="0" smtClean="0">
                <a:solidFill>
                  <a:srgbClr val="105A81"/>
                </a:solidFill>
              </a:rPr>
              <a:t>         </a:t>
            </a:r>
            <a:r>
              <a:rPr lang="zh-CN" altLang="en-US" sz="3600" dirty="0" smtClean="0">
                <a:solidFill>
                  <a:schemeClr val="tx1"/>
                </a:solidFill>
              </a:rPr>
              <a:t>有些人认为工作的意义无非是赚钱而已，将工作和生活对立起来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对工作的认知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638" y="1636713"/>
            <a:ext cx="8107362" cy="35718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工作不是一种消费，而是一种投资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你逐渐从一个喜欢逃避、厌恶麻烦、随意任性的人变成一个直接面对问题、有责任感、值得信任的成熟社会人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从事自己喜欢干的工作，另一种是让自己喜欢上工作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不可否认，工作能够给我们获得感、幸福感和意义感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ea typeface="宋体" pitchFamily="2" charset="-122"/>
              </a:rPr>
              <a:t>规则构建</a:t>
            </a:r>
            <a:r>
              <a:rPr lang="en-US" altLang="zh-CN" dirty="0" smtClean="0">
                <a:solidFill>
                  <a:schemeClr val="tx1"/>
                </a:solidFill>
                <a:ea typeface="宋体" pitchFamily="2" charset="-122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ea typeface="宋体" pitchFamily="2" charset="-122"/>
              </a:rPr>
              <a:t>激励导向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2133600"/>
            <a:ext cx="7429499" cy="31242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打破平衡，拉开差距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控制刚性，增加弹性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贡献和回报关联清晰可见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物质激励与非物质激励并重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ea typeface="宋体" pitchFamily="2" charset="-122"/>
              </a:rPr>
              <a:t>规则构建</a:t>
            </a:r>
            <a:r>
              <a:rPr lang="en-US" altLang="zh-CN" dirty="0" smtClean="0">
                <a:solidFill>
                  <a:schemeClr val="tx1"/>
                </a:solidFill>
                <a:ea typeface="宋体" pitchFamily="2" charset="-122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ea typeface="宋体" pitchFamily="2" charset="-122"/>
              </a:rPr>
              <a:t>结果导向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438400"/>
            <a:ext cx="7429499" cy="2286001"/>
          </a:xfrm>
        </p:spPr>
        <p:txBody>
          <a:bodyPr/>
          <a:lstStyle/>
          <a:p>
            <a:pPr algn="ctr">
              <a:buNone/>
            </a:pPr>
            <a:r>
              <a:rPr lang="zh-CN" altLang="en-US" sz="32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结果为导向的工作目标管理体系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429499" cy="14478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十五、公司未来三年的战略目标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66800" y="1676400"/>
            <a:ext cx="7162800" cy="45876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105A81"/>
                </a:solidFill>
              </a:rPr>
              <a:t>       </a:t>
            </a:r>
            <a:r>
              <a:rPr lang="zh-CN" altLang="en-US" sz="2200" dirty="0" smtClean="0"/>
              <a:t>在未来三年时间里（</a:t>
            </a:r>
            <a:r>
              <a:rPr lang="en-US" sz="2200" dirty="0" smtClean="0"/>
              <a:t>2018</a:t>
            </a:r>
            <a:r>
              <a:rPr lang="zh-CN" altLang="en-US" sz="2200" dirty="0" smtClean="0"/>
              <a:t>～</a:t>
            </a:r>
            <a:r>
              <a:rPr lang="en-US" sz="2200" dirty="0" smtClean="0"/>
              <a:t>2020</a:t>
            </a:r>
            <a:r>
              <a:rPr lang="zh-CN" altLang="en-US" sz="2200" dirty="0" smtClean="0"/>
              <a:t>年）“专业专注”于主营业务的稳定增长，持续拓展客户、提升业务质量和赢利水平；扩大弱电智能化业务的市场份额和区域覆盖，培养和提高系统集成业务能力，努力将华远信息打造成注重客户体验和服务价值的优势系统集成商；进一步推进、完善围绕企业经营管理实际需要的流程管理和目标管理，积极带动和培养新生力量，全面提升全员岗位技能、工作质量和工作效率，培养和建设高绩效、高素质、高执行力的和谐团队。</a:t>
            </a:r>
            <a:endParaRPr lang="zh-CN" altLang="en-US" sz="2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29499" cy="1905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十六、向着目标出发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8" name="内容占位符 7" descr="timgCAHW0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6629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二、“志同道合”建团队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2133600"/>
            <a:ext cx="7429499" cy="312420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3200" dirty="0" smtClean="0">
                <a:solidFill>
                  <a:schemeClr val="tx1"/>
                </a:solidFill>
              </a:rPr>
              <a:t>         选人、育人、留人和用人等方面，我们注重计划、组织、调控和协调等工作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十七、关键工作任务之一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57400"/>
            <a:ext cx="7429499" cy="312420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dirty="0" smtClean="0">
                <a:solidFill>
                  <a:srgbClr val="105A81"/>
                </a:solidFill>
              </a:rPr>
              <a:t>  </a:t>
            </a:r>
            <a:r>
              <a:rPr lang="zh-CN" altLang="en-US" sz="2800" dirty="0" smtClean="0">
                <a:solidFill>
                  <a:schemeClr val="tx1"/>
                </a:solidFill>
              </a:rPr>
              <a:t>“全面提升全员岗位技能、工作质量和工作效率”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                        ---</a:t>
            </a:r>
            <a:r>
              <a:rPr lang="zh-CN" altLang="en-US" sz="2800" dirty="0" smtClean="0">
                <a:solidFill>
                  <a:schemeClr val="tx1"/>
                </a:solidFill>
              </a:rPr>
              <a:t>摘自</a:t>
            </a:r>
            <a:r>
              <a:rPr lang="en-US" altLang="zh-CN" sz="2800" dirty="0" smtClean="0">
                <a:solidFill>
                  <a:schemeClr val="tx1"/>
                </a:solidFill>
              </a:rPr>
              <a:t>《</a:t>
            </a:r>
            <a:r>
              <a:rPr lang="zh-CN" altLang="en-US" sz="2800" dirty="0" smtClean="0">
                <a:solidFill>
                  <a:schemeClr val="tx1"/>
                </a:solidFill>
              </a:rPr>
              <a:t>公司未来三年战略目标</a:t>
            </a:r>
            <a:r>
              <a:rPr lang="en-US" altLang="zh-CN" sz="2800" dirty="0" smtClean="0">
                <a:solidFill>
                  <a:schemeClr val="tx1"/>
                </a:solidFill>
              </a:rPr>
              <a:t>》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十八、全面提升全员岗位技能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19200" y="3200400"/>
            <a:ext cx="6855183" cy="63692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814388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是企业提升综合竞争力的过程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29499" cy="1524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岗位技能提升目的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362200"/>
            <a:ext cx="7940675" cy="4038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能增强员工对企业的归属感和主人翁责任感；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能促进企业与员工、管理层与员工层的双向沟通，增强企业向心力和凝聚力，塑造优秀的企业文化；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能提高员工综合素质</a:t>
            </a:r>
            <a:r>
              <a:rPr lang="en-US" altLang="zh-CN" sz="2800" dirty="0" smtClean="0">
                <a:solidFill>
                  <a:schemeClr val="tx1"/>
                </a:solidFill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</a:rPr>
              <a:t>提高公司运营效率和服务水平</a:t>
            </a:r>
            <a:r>
              <a:rPr lang="en-US" altLang="zh-CN" sz="2800" dirty="0" smtClean="0">
                <a:solidFill>
                  <a:schemeClr val="tx1"/>
                </a:solidFill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</a:rPr>
              <a:t>树立企业良好形象，增强企业盈利能力；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105A81"/>
                </a:solidFill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</a:rPr>
              <a:t>适应市场变化、增强竞争优势，培养企业的后备力量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</a:rPr>
              <a:t>保持企业永继经营的生命力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29499" cy="13716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2018</a:t>
            </a:r>
            <a:r>
              <a:rPr lang="zh-CN" altLang="en-US" b="1" dirty="0" smtClean="0">
                <a:solidFill>
                  <a:schemeClr val="tx1"/>
                </a:solidFill>
              </a:rPr>
              <a:t>岗位技能提升行动计划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2057400"/>
            <a:ext cx="7429499" cy="4267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sz="6800" dirty="0" smtClean="0">
                <a:solidFill>
                  <a:schemeClr val="tx1"/>
                </a:solidFill>
              </a:rPr>
              <a:t>基于行业发展和公司经营管理战略的专业人员需求分析；</a:t>
            </a:r>
            <a:endParaRPr lang="en-US" altLang="zh-CN" sz="68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sz="6800" dirty="0" smtClean="0">
                <a:solidFill>
                  <a:schemeClr val="tx1"/>
                </a:solidFill>
              </a:rPr>
              <a:t>基于人员现状的能力摸底调查与分析；</a:t>
            </a:r>
            <a:endParaRPr lang="en-US" altLang="zh-CN" sz="68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sz="6800" dirty="0" smtClean="0">
                <a:solidFill>
                  <a:schemeClr val="tx1"/>
                </a:solidFill>
              </a:rPr>
              <a:t>制定人才培养的岗位技能提升计划（全员、部门及个人）；</a:t>
            </a:r>
            <a:endParaRPr lang="en-US" altLang="zh-CN" sz="68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sz="6800" dirty="0" smtClean="0">
                <a:solidFill>
                  <a:schemeClr val="tx1"/>
                </a:solidFill>
              </a:rPr>
              <a:t>开展灵活、实用、高效的技能提升培训；</a:t>
            </a:r>
            <a:endParaRPr lang="en-US" altLang="zh-CN" sz="68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sz="6800" dirty="0" smtClean="0">
                <a:solidFill>
                  <a:schemeClr val="tx1"/>
                </a:solidFill>
              </a:rPr>
              <a:t>建立配套岗位技能绩效考核促进机制</a:t>
            </a:r>
            <a:endParaRPr lang="en-US" altLang="zh-CN" sz="6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十九、工作质量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05000"/>
            <a:ext cx="7429499" cy="312420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800" dirty="0" smtClean="0">
                <a:solidFill>
                  <a:srgbClr val="105A81"/>
                </a:solidFill>
              </a:rPr>
              <a:t>           </a:t>
            </a:r>
            <a:r>
              <a:rPr lang="zh-CN" altLang="en-US" sz="2800" dirty="0" smtClean="0">
                <a:solidFill>
                  <a:schemeClr val="tx1"/>
                </a:solidFill>
              </a:rPr>
              <a:t>说到底：对于职场中的人来说，你的工作质量和态度，是决定生存和职业发展的关键，因此，只有通过提升你的工作质量，才能够让你在职场中地位更加牢固，未来才会有更多可能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二十、工作效率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2362200"/>
            <a:ext cx="7429499" cy="3124201"/>
          </a:xfrm>
        </p:spPr>
        <p:txBody>
          <a:bodyPr/>
          <a:lstStyle/>
          <a:p>
            <a:pPr>
              <a:buNone/>
            </a:pPr>
            <a:endParaRPr lang="en-US" altLang="zh-CN" sz="2800" dirty="0" smtClean="0">
              <a:solidFill>
                <a:srgbClr val="105A81"/>
              </a:solidFill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rgbClr val="105A81"/>
                </a:solidFill>
              </a:rPr>
              <a:t>   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rgbClr val="105A81"/>
                </a:solidFill>
              </a:rPr>
              <a:t>               </a:t>
            </a:r>
            <a:endParaRPr lang="zh-CN" altLang="en-US" sz="2800" dirty="0">
              <a:solidFill>
                <a:srgbClr val="105A8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1600" y="2819400"/>
            <a:ext cx="632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814388">
              <a:lnSpc>
                <a:spcPct val="95000"/>
              </a:lnSpc>
              <a:spcBef>
                <a:spcPct val="35000"/>
              </a:spcBef>
              <a:buClr>
                <a:srgbClr val="105A81"/>
              </a:buClr>
              <a:buSzPct val="100000"/>
            </a:pP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是评定工作能力的重要指标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29499" cy="10668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工作效率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81200"/>
            <a:ext cx="7429499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800" dirty="0" smtClean="0">
                <a:solidFill>
                  <a:schemeClr val="tx1"/>
                </a:solidFill>
              </a:rPr>
              <a:t>        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有利于公司运营效率的提高，增加活力；同时也有利于职员个人实现多劳多得，增加收入；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有可能缩短工作时间，从而有更多的时间让员工自行支配，去从事学习、娱乐、旅游、社交和休息；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可以克服机构臃肿，人浮于事，浪费时间的现象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工作效率</a:t>
            </a:r>
            <a:r>
              <a:rPr lang="en-US" altLang="zh-CN" dirty="0" smtClean="0">
                <a:solidFill>
                  <a:schemeClr val="tx1"/>
                </a:solidFill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</a:rPr>
              <a:t>误区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133600"/>
            <a:ext cx="7429499" cy="36576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800" dirty="0" smtClean="0">
                <a:solidFill>
                  <a:srgbClr val="105A81"/>
                </a:solidFill>
              </a:rPr>
              <a:t>         </a:t>
            </a:r>
            <a:r>
              <a:rPr lang="zh-CN" altLang="en-US" sz="2800" dirty="0" smtClean="0">
                <a:solidFill>
                  <a:schemeClr val="tx1"/>
                </a:solidFill>
              </a:rPr>
              <a:t>“加班精神”是一个企业努力向上、不断超越的气质。失去这样的气质，企业将如同生长在温室里的植物，无法在自然界的竞争环境下物竞天择；拥有这样的气质，企业将能够更好地把握住发展的机遇，同样，机遇也属于拥有这样气质和精神的个人！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                                   </a:t>
            </a:r>
            <a:r>
              <a:rPr lang="en-US" altLang="zh-CN" dirty="0" smtClean="0">
                <a:solidFill>
                  <a:schemeClr val="tx1"/>
                </a:solidFill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</a:rPr>
              <a:t>摘自公司近期管理论坛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二十一、不断完善薪酬福利体系建设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2286000"/>
            <a:ext cx="7429499" cy="26670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当期福利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</a:rPr>
              <a:t>长期福利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二十二、绩效管理体系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33600"/>
            <a:ext cx="7429499" cy="3124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800" dirty="0" smtClean="0">
                <a:solidFill>
                  <a:schemeClr val="tx1"/>
                </a:solidFill>
              </a:rPr>
              <a:t>          建立以实现企业最终目标为驱动力的绩效管理体系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三、</a:t>
            </a:r>
            <a:r>
              <a:rPr lang="zh-CN" altLang="en-US" b="1" dirty="0" smtClean="0">
                <a:solidFill>
                  <a:schemeClr val="tx1"/>
                </a:solidFill>
              </a:rPr>
              <a:t>如何吸引优秀人才进入公司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133600"/>
            <a:ext cx="7429499" cy="36576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         </a:t>
            </a:r>
            <a:r>
              <a:rPr lang="zh-CN" altLang="en-US" sz="2400" dirty="0" smtClean="0">
                <a:solidFill>
                  <a:schemeClr val="tx1"/>
                </a:solidFill>
              </a:rPr>
              <a:t>除了外部环境和诸多综合因素之外，关键是企业内部因素，通常情况下，求职者进入一家企业最看重的就是自身发展前景，但有些企业能够招聘到高级人才并且给的比原来还低，靠的就是企业的愿景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429499" cy="1905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谢 谢！</a:t>
            </a:r>
            <a:endParaRPr lang="zh-CN" altLang="en-US" sz="4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四、我们在这些方面是如何做的？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81200"/>
            <a:ext cx="7429499" cy="3124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3200" dirty="0" smtClean="0">
                <a:solidFill>
                  <a:schemeClr val="tx1"/>
                </a:solidFill>
              </a:rPr>
              <a:t>我们一直在探索和实践的路上</a:t>
            </a:r>
            <a:r>
              <a:rPr lang="en-US" altLang="zh-CN" sz="3200" dirty="0" smtClean="0">
                <a:solidFill>
                  <a:schemeClr val="tx1"/>
                </a:solidFill>
              </a:rPr>
              <a:t>……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五、着力打造值得依存与可信的平台</a:t>
            </a:r>
            <a:endParaRPr lang="zh-CN" altLang="en-US" dirty="0"/>
          </a:p>
        </p:txBody>
      </p:sp>
      <p:pic>
        <p:nvPicPr>
          <p:cNvPr id="4" name="内容占位符 4" descr="T9$)5(0}_Q5)@V2N87@[W(S_mr1541380206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438400"/>
            <a:ext cx="5334000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29499" cy="1905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六、</a:t>
            </a:r>
            <a:r>
              <a:rPr lang="zh-CN" altLang="en-US" b="1" dirty="0" smtClean="0">
                <a:solidFill>
                  <a:schemeClr val="tx1"/>
                </a:solidFill>
              </a:rPr>
              <a:t>筑巢引凤   助力人才集聚</a:t>
            </a:r>
            <a:endParaRPr lang="zh-CN" altLang="en-US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47801" y="1447800"/>
            <a:ext cx="6172200" cy="49530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  <a:ea typeface="宋体" pitchFamily="2" charset="-122"/>
              </a:rPr>
              <a:t>公司概况</a:t>
            </a:r>
            <a:endParaRPr lang="zh-CN" altLang="en-US" sz="2800" b="1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  <a:ea typeface="宋体" pitchFamily="2" charset="-122"/>
              </a:rPr>
              <a:t>能力建设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  <a:ea typeface="宋体" pitchFamily="2" charset="-122"/>
              </a:rPr>
              <a:t>企业文化</a:t>
            </a:r>
            <a:endParaRPr lang="en-US" altLang="zh-CN" sz="28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1"/>
                </a:solidFill>
                <a:ea typeface="宋体" pitchFamily="2" charset="-122"/>
              </a:rPr>
              <a:t>规则构建</a:t>
            </a:r>
            <a:endParaRPr lang="en-US" altLang="zh-CN" sz="28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0" indent="0">
              <a:buFont typeface="Arial" charset="0"/>
              <a:buNone/>
              <a:defRPr/>
            </a:pPr>
            <a:endParaRPr lang="zh-CN" altLang="en-US" sz="1800" dirty="0" smtClean="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6060" y="609600"/>
            <a:ext cx="7429499" cy="14478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七、公司概况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391400" cy="4953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成立时间：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1997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年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10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月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16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日</a:t>
            </a:r>
          </a:p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注册资本：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2001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万元</a:t>
            </a:r>
          </a:p>
          <a:p>
            <a:pPr marL="0" indent="0">
              <a:buFont typeface="Arial" charset="0"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公司人数：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150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人 </a:t>
            </a:r>
          </a:p>
          <a:p>
            <a:pPr marL="0" indent="0"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业务概况：</a:t>
            </a:r>
            <a:endParaRPr lang="en-US" altLang="zh-CN" sz="18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0" indent="0">
              <a:lnSpc>
                <a:spcPts val="2600"/>
              </a:lnSpc>
              <a:buNone/>
              <a:defRPr/>
            </a:pP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       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公司在建筑智能化和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IT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系统集成业务方向的技术方案能力、项目实施能力和运维服务能力均处于地区领先地位，目前已拥有电子与智能化工程专业承包二级资质、信息系统集成及服务三级资质、安防工程企业一级资质、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ISO9001/ISO27001/ISO20000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认证等多项专业资质，可以承接建筑智能化系统建设、数据中心建设、信息安全系统建设、</a:t>
            </a:r>
            <a:r>
              <a:rPr lang="en-US" altLang="zh-CN" sz="1800" dirty="0" smtClean="0">
                <a:solidFill>
                  <a:schemeClr val="tx1"/>
                </a:solidFill>
                <a:ea typeface="宋体" pitchFamily="2" charset="-122"/>
              </a:rPr>
              <a:t>IT</a:t>
            </a:r>
            <a:r>
              <a:rPr lang="zh-CN" altLang="en-US" sz="1800" dirty="0" smtClean="0">
                <a:solidFill>
                  <a:schemeClr val="tx1"/>
                </a:solidFill>
                <a:ea typeface="宋体" pitchFamily="2" charset="-122"/>
              </a:rPr>
              <a:t>综合运维服务、云计算及大数据、物联网应用及其它应用集成等各项业务</a:t>
            </a:r>
          </a:p>
          <a:p>
            <a:pPr marL="0" indent="0">
              <a:buFont typeface="Arial" charset="0"/>
              <a:buNone/>
              <a:defRPr/>
            </a:pPr>
            <a:endParaRPr lang="zh-CN" altLang="en-US" sz="1800" dirty="0" smtClean="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29499" cy="1905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八、能力建设</a:t>
            </a:r>
            <a:r>
              <a:rPr lang="en-US" altLang="zh-CN" b="1" dirty="0" smtClean="0">
                <a:solidFill>
                  <a:schemeClr val="tx1"/>
                </a:solidFill>
                <a:ea typeface="宋体" pitchFamily="2" charset="-122"/>
              </a:rPr>
              <a:t>---</a:t>
            </a:r>
            <a:r>
              <a:rPr lang="zh-CN" altLang="en-US" b="1" dirty="0" smtClean="0">
                <a:solidFill>
                  <a:schemeClr val="tx1"/>
                </a:solidFill>
                <a:ea typeface="宋体" pitchFamily="2" charset="-122"/>
              </a:rPr>
              <a:t>公司资质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  <a:buNone/>
            </a:pP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电子与智能化工程专业承包贰级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   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信息系统集成及服务资质叁级证书</a:t>
            </a:r>
          </a:p>
          <a:p>
            <a:pPr>
              <a:lnSpc>
                <a:spcPts val="2800"/>
              </a:lnSpc>
              <a:buNone/>
            </a:pP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守合同重信用企业公示证书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         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安防工程企业设计施工维护能力壹级</a:t>
            </a:r>
          </a:p>
          <a:p>
            <a:pPr>
              <a:lnSpc>
                <a:spcPts val="2800"/>
              </a:lnSpc>
              <a:buNone/>
            </a:pP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安全生产许可证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                            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软件企业证书</a:t>
            </a:r>
          </a:p>
          <a:p>
            <a:pPr>
              <a:lnSpc>
                <a:spcPts val="2800"/>
              </a:lnSpc>
              <a:buNone/>
            </a:pP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ISO9001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质量管理体系认证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            ISO20000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信息技术服务管理体系认证</a:t>
            </a:r>
          </a:p>
          <a:p>
            <a:pPr>
              <a:lnSpc>
                <a:spcPts val="2800"/>
              </a:lnSpc>
              <a:buNone/>
            </a:pP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ISO14001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环境管理体系认证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         ISO18000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职业健康安全管理体系认证</a:t>
            </a:r>
          </a:p>
          <a:p>
            <a:pPr>
              <a:lnSpc>
                <a:spcPts val="2800"/>
              </a:lnSpc>
              <a:buNone/>
            </a:pP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ISO27001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信息安全管理体系认证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江苏省百强安防企业</a:t>
            </a:r>
          </a:p>
          <a:p>
            <a:pPr>
              <a:lnSpc>
                <a:spcPts val="2800"/>
              </a:lnSpc>
              <a:buNone/>
            </a:pP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企业社会信用等级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AAA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证书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         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银行资信等级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AAA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证书</a:t>
            </a:r>
          </a:p>
          <a:p>
            <a:pPr>
              <a:lnSpc>
                <a:spcPts val="2800"/>
              </a:lnSpc>
              <a:buNone/>
            </a:pP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中国安全防范产品行业协会会员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   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南通市安全防范协会常务副会长单位</a:t>
            </a:r>
          </a:p>
          <a:p>
            <a:pPr>
              <a:lnSpc>
                <a:spcPts val="2800"/>
              </a:lnSpc>
              <a:buNone/>
            </a:pP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南通建筑智能化协会常务理事单位</a:t>
            </a:r>
            <a:r>
              <a:rPr lang="en-US" altLang="en-US" sz="1600" dirty="0" smtClean="0">
                <a:solidFill>
                  <a:schemeClr val="tx1"/>
                </a:solidFill>
                <a:ea typeface="宋体" pitchFamily="2" charset="-122"/>
              </a:rPr>
              <a:t>         </a:t>
            </a:r>
            <a:r>
              <a:rPr lang="zh-CN" altLang="en-US" sz="1600" dirty="0" smtClean="0">
                <a:solidFill>
                  <a:schemeClr val="tx1"/>
                </a:solidFill>
                <a:ea typeface="宋体" pitchFamily="2" charset="-122"/>
              </a:rPr>
              <a:t>南通市软件行业协会会员单位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网状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TF00001033</Template>
  <TotalTime>5599</TotalTime>
  <Words>1665</Words>
  <Application>Microsoft Office PowerPoint</Application>
  <PresentationFormat>全屏显示(4:3)</PresentationFormat>
  <Paragraphs>143</Paragraphs>
  <Slides>40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网状</vt:lpstr>
      <vt:lpstr>有能力   处事有方 ---探索适合组织发展的人力资源管理</vt:lpstr>
      <vt:lpstr>一、人力资源的思路：</vt:lpstr>
      <vt:lpstr>二、“志同道合”建团队</vt:lpstr>
      <vt:lpstr>三、如何吸引优秀人才进入公司</vt:lpstr>
      <vt:lpstr>四、我们在这些方面是如何做的？</vt:lpstr>
      <vt:lpstr>五、着力打造值得依存与可信的平台</vt:lpstr>
      <vt:lpstr>六、筑巢引凤   助力人才集聚</vt:lpstr>
      <vt:lpstr>七、公司概况</vt:lpstr>
      <vt:lpstr>八、能力建设---公司资质</vt:lpstr>
      <vt:lpstr>九、能力建设---人才培养</vt:lpstr>
      <vt:lpstr>十、组织文化</vt:lpstr>
      <vt:lpstr>十一、组织文化---愿景</vt:lpstr>
      <vt:lpstr>我们持续在企业中构建“集成式愿景”</vt:lpstr>
      <vt:lpstr>十二、组织文化---核心价值观</vt:lpstr>
      <vt:lpstr>1、组织核心价值观—专业</vt:lpstr>
      <vt:lpstr>2、组织核心价值观—责任</vt:lpstr>
      <vt:lpstr>3、组织核心价值观—协同</vt:lpstr>
      <vt:lpstr>4、组织核心价值观—共赢</vt:lpstr>
      <vt:lpstr>组织核心价值观—共赢</vt:lpstr>
      <vt:lpstr>十三、组织文化---团队建设</vt:lpstr>
      <vt:lpstr>组织文化—期望牵引的员工态度和行为</vt:lpstr>
      <vt:lpstr>十四、规则构建</vt:lpstr>
      <vt:lpstr>规则构建---工作生态</vt:lpstr>
      <vt:lpstr>对工作的认知1</vt:lpstr>
      <vt:lpstr>对工作的认知2</vt:lpstr>
      <vt:lpstr>规则构建---激励导向</vt:lpstr>
      <vt:lpstr>规则构建---结果导向</vt:lpstr>
      <vt:lpstr>十五、公司未来三年的战略目标</vt:lpstr>
      <vt:lpstr>十六、向着目标出发</vt:lpstr>
      <vt:lpstr>十七、关键工作任务之一</vt:lpstr>
      <vt:lpstr>十八、全面提升全员岗位技能</vt:lpstr>
      <vt:lpstr>岗位技能提升目的</vt:lpstr>
      <vt:lpstr>2018岗位技能提升行动计划</vt:lpstr>
      <vt:lpstr>十九、工作质量</vt:lpstr>
      <vt:lpstr>二十、工作效率</vt:lpstr>
      <vt:lpstr>工作效率</vt:lpstr>
      <vt:lpstr>工作效率---误区</vt:lpstr>
      <vt:lpstr>二十一、不断完善薪酬福利体系建设</vt:lpstr>
      <vt:lpstr>二十二、绩效管理体系</vt:lpstr>
      <vt:lpstr>谢 谢！</vt:lpstr>
    </vt:vector>
  </TitlesOfParts>
  <Manager>Matjaz Crv</Manager>
  <Company>NIL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南通华远科技发展有限公司</dc:title>
  <dc:creator>HKQ</dc:creator>
  <cp:lastModifiedBy>HKQ</cp:lastModifiedBy>
  <cp:revision>426</cp:revision>
  <dcterms:created xsi:type="dcterms:W3CDTF">2003-04-02T15:29:42Z</dcterms:created>
  <dcterms:modified xsi:type="dcterms:W3CDTF">2018-11-08T00:20:49Z</dcterms:modified>
</cp:coreProperties>
</file>